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theme/themeOverride3.xml" ContentType="application/vnd.openxmlformats-officedocument.themeOverride+xml"/>
  <Override PartName="/ppt/notesSlides/notesSlide5.xml" ContentType="application/vnd.openxmlformats-officedocument.presentationml.notesSlide+xml"/>
  <Override PartName="/ppt/theme/themeOverride4.xml" ContentType="application/vnd.openxmlformats-officedocument.themeOverride+xml"/>
  <Override PartName="/ppt/notesSlides/notesSlide6.xml" ContentType="application/vnd.openxmlformats-officedocument.presentationml.notesSlide+xml"/>
  <Override PartName="/ppt/theme/themeOverride5.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6.xml" ContentType="application/vnd.openxmlformats-officedocument.themeOverride+xml"/>
  <Override PartName="/ppt/notesSlides/notesSlide9.xml" ContentType="application/vnd.openxmlformats-officedocument.presentationml.notesSlide+xml"/>
  <Override PartName="/ppt/theme/themeOverride7.xml" ContentType="application/vnd.openxmlformats-officedocument.themeOverride+xml"/>
  <Override PartName="/ppt/notesSlides/notesSlide10.xml" ContentType="application/vnd.openxmlformats-officedocument.presentationml.notesSlide+xml"/>
  <Override PartName="/ppt/theme/themeOverride8.xml" ContentType="application/vnd.openxmlformats-officedocument.themeOverride+xml"/>
  <Override PartName="/ppt/notesSlides/notesSlide11.xml" ContentType="application/vnd.openxmlformats-officedocument.presentationml.notesSlide+xml"/>
  <Override PartName="/ppt/theme/themeOverride9.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10.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heme/themeOverride11.xml" ContentType="application/vnd.openxmlformats-officedocument.themeOverr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3" r:id="rId1"/>
  </p:sldMasterIdLst>
  <p:notesMasterIdLst>
    <p:notesMasterId r:id="rId29"/>
  </p:notesMasterIdLst>
  <p:sldIdLst>
    <p:sldId id="256" r:id="rId2"/>
    <p:sldId id="3852" r:id="rId3"/>
    <p:sldId id="873" r:id="rId4"/>
    <p:sldId id="1017" r:id="rId5"/>
    <p:sldId id="1004" r:id="rId6"/>
    <p:sldId id="1007" r:id="rId7"/>
    <p:sldId id="1005" r:id="rId8"/>
    <p:sldId id="620" r:id="rId9"/>
    <p:sldId id="1006" r:id="rId10"/>
    <p:sldId id="1516" r:id="rId11"/>
    <p:sldId id="1008" r:id="rId12"/>
    <p:sldId id="1011" r:id="rId13"/>
    <p:sldId id="2249" r:id="rId14"/>
    <p:sldId id="261" r:id="rId15"/>
    <p:sldId id="1018" r:id="rId16"/>
    <p:sldId id="963" r:id="rId17"/>
    <p:sldId id="1307" r:id="rId18"/>
    <p:sldId id="1540" r:id="rId19"/>
    <p:sldId id="2048" r:id="rId20"/>
    <p:sldId id="399" r:id="rId21"/>
    <p:sldId id="397" r:id="rId22"/>
    <p:sldId id="406" r:id="rId23"/>
    <p:sldId id="2042" r:id="rId24"/>
    <p:sldId id="398" r:id="rId25"/>
    <p:sldId id="723" r:id="rId26"/>
    <p:sldId id="2251" r:id="rId27"/>
    <p:sldId id="90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9501"/>
    <a:srgbClr val="222E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56"/>
    <p:restoredTop sz="82557"/>
  </p:normalViewPr>
  <p:slideViewPr>
    <p:cSldViewPr snapToGrid="0" snapToObjects="1">
      <p:cViewPr varScale="1">
        <p:scale>
          <a:sx n="95" d="100"/>
          <a:sy n="95" d="100"/>
        </p:scale>
        <p:origin x="126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03621C-A0EE-1C43-AF1B-C44ADCF08EB1}" type="datetimeFigureOut">
              <a:rPr lang="en-US" smtClean="0"/>
              <a:t>4/30/2021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FAD512-70B7-D14C-8772-72AF79829E79}" type="slidenum">
              <a:rPr lang="en-US" smtClean="0"/>
              <a:t>‹#›</a:t>
            </a:fld>
            <a:endParaRPr lang="en-US"/>
          </a:p>
        </p:txBody>
      </p:sp>
    </p:spTree>
    <p:extLst>
      <p:ext uri="{BB962C8B-B14F-4D97-AF65-F5344CB8AC3E}">
        <p14:creationId xmlns:p14="http://schemas.microsoft.com/office/powerpoint/2010/main" val="2576790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39164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Chemical compound, molecule, chemistry, laboratory,</a:t>
            </a:r>
            <a:r>
              <a:rPr lang="en-US" baseline="0" dirty="0"/>
              <a:t> DNA, connections, links, ensemble, group, partnership, network; magnification, inspection; three-dimensional; depth; focus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Tree>
    <p:extLst>
      <p:ext uri="{BB962C8B-B14F-4D97-AF65-F5344CB8AC3E}">
        <p14:creationId xmlns:p14="http://schemas.microsoft.com/office/powerpoint/2010/main" val="2048378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Tree>
    <p:extLst>
      <p:ext uri="{BB962C8B-B14F-4D97-AF65-F5344CB8AC3E}">
        <p14:creationId xmlns:p14="http://schemas.microsoft.com/office/powerpoint/2010/main" val="3071934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5a63e22cde_9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5a63e22cde_9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46084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defRPr sz="1000"/>
            </a:pPr>
            <a:r>
              <a:rPr lang="en-US" sz="1200" b="0" dirty="0">
                <a:solidFill>
                  <a:schemeClr val="tx1"/>
                </a:solidFill>
              </a:rPr>
              <a:t>We serve developers and companies who want to add solution-oriented intelligence to their applications through an API call rather than developing and training their own models. And we have a lot of services in this area</a:t>
            </a:r>
            <a:r>
              <a:rPr lang="en-US" sz="1200" b="0" baseline="0" dirty="0">
                <a:solidFill>
                  <a:schemeClr val="tx1"/>
                </a:solidFill>
              </a:rPr>
              <a:t> to address your needs. </a:t>
            </a:r>
          </a:p>
          <a:p>
            <a:pPr marL="285750" indent="-285750">
              <a:buFont typeface="Arial" panose="020B0604020202020204" pitchFamily="34" charset="0"/>
              <a:buChar char="•"/>
              <a:defRPr sz="1000"/>
            </a:pPr>
            <a:r>
              <a:rPr lang="en-US" sz="1200" b="0" baseline="0" dirty="0">
                <a:solidFill>
                  <a:schemeClr val="tx1"/>
                </a:solidFill>
              </a:rPr>
              <a:t>Industrial AI services are designed to help our customers in </a:t>
            </a:r>
            <a:r>
              <a:rPr lang="en-US" sz="1200" b="0" i="0" kern="1200" dirty="0">
                <a:solidFill>
                  <a:schemeClr val="tx1"/>
                </a:solidFill>
                <a:effectLst/>
                <a:latin typeface="Amazon Ember Regular" charset="0"/>
                <a:ea typeface="+mn-ea"/>
                <a:cs typeface="+mn-cs"/>
              </a:rPr>
              <a:t>manufacturing, agriculture, energy, or other heavy industries</a:t>
            </a:r>
            <a:r>
              <a:rPr lang="en-US" sz="1200" b="0" i="0" kern="1200" baseline="0" dirty="0">
                <a:solidFill>
                  <a:schemeClr val="tx1"/>
                </a:solidFill>
                <a:effectLst/>
                <a:latin typeface="Amazon Ember Regular" charset="0"/>
                <a:ea typeface="+mn-ea"/>
                <a:cs typeface="+mn-cs"/>
              </a:rPr>
              <a:t>.  Amazon </a:t>
            </a:r>
            <a:r>
              <a:rPr lang="en-US" sz="1200" b="0" i="0" kern="1200" dirty="0" err="1">
                <a:solidFill>
                  <a:schemeClr val="tx1"/>
                </a:solidFill>
                <a:effectLst/>
                <a:latin typeface="Amazon Ember Regular" charset="0"/>
                <a:ea typeface="+mn-ea"/>
                <a:cs typeface="+mn-cs"/>
              </a:rPr>
              <a:t>HealthLake</a:t>
            </a:r>
            <a:r>
              <a:rPr lang="en-US" sz="1200" b="0" i="0" kern="1200" baseline="0" dirty="0">
                <a:solidFill>
                  <a:schemeClr val="tx1"/>
                </a:solidFill>
                <a:effectLst/>
                <a:latin typeface="Amazon Ember Regular" charset="0"/>
                <a:ea typeface="+mn-ea"/>
                <a:cs typeface="+mn-cs"/>
              </a:rPr>
              <a:t> is specifically made for our health care and life sciences customers.</a:t>
            </a:r>
          </a:p>
          <a:p>
            <a:pPr marL="285750" indent="-285750">
              <a:buFont typeface="Arial" panose="020B0604020202020204" pitchFamily="34" charset="0"/>
              <a:buChar char="•"/>
              <a:defRPr sz="1000"/>
            </a:pPr>
            <a:r>
              <a:rPr lang="en-US" sz="1200" b="0" dirty="0">
                <a:solidFill>
                  <a:schemeClr val="tx1"/>
                </a:solidFill>
              </a:rPr>
              <a:t>Vision (</a:t>
            </a:r>
            <a:r>
              <a:rPr lang="en-US" sz="1200" b="0" dirty="0" err="1">
                <a:solidFill>
                  <a:schemeClr val="tx1"/>
                </a:solidFill>
              </a:rPr>
              <a:t>Rek</a:t>
            </a:r>
            <a:r>
              <a:rPr lang="en-US" sz="1200" b="0" dirty="0">
                <a:solidFill>
                  <a:schemeClr val="tx1"/>
                </a:solidFill>
              </a:rPr>
              <a:t> Image and video) “tell me what’s in this image,” “which celebrities are in this image,” and, “is this image safe for work?”</a:t>
            </a:r>
          </a:p>
          <a:p>
            <a:pPr marL="285750" indent="-285750">
              <a:buFont typeface="Arial" panose="020B0604020202020204" pitchFamily="34" charset="0"/>
              <a:buChar char="•"/>
              <a:defRPr sz="1000"/>
            </a:pPr>
            <a:r>
              <a:rPr lang="en-US" sz="1200" b="0" dirty="0">
                <a:solidFill>
                  <a:schemeClr val="tx1"/>
                </a:solidFill>
              </a:rPr>
              <a:t>Speech – (Polly, Transcribe) – If you want to turn text into speech we have Polly, and if you want to transcribe audio we have Transcribe</a:t>
            </a:r>
          </a:p>
          <a:p>
            <a:pPr marL="285750" indent="-285750">
              <a:buFont typeface="Arial" panose="020B0604020202020204" pitchFamily="34" charset="0"/>
              <a:buChar char="•"/>
              <a:defRPr sz="1000"/>
            </a:pPr>
            <a:r>
              <a:rPr lang="en-US" sz="1200" b="0" dirty="0">
                <a:solidFill>
                  <a:schemeClr val="tx1"/>
                </a:solidFill>
              </a:rPr>
              <a:t>Text (translate, comprehend, </a:t>
            </a:r>
            <a:r>
              <a:rPr lang="en-US" sz="1200" b="0" dirty="0" err="1">
                <a:solidFill>
                  <a:schemeClr val="tx1"/>
                </a:solidFill>
              </a:rPr>
              <a:t>textract</a:t>
            </a:r>
            <a:r>
              <a:rPr lang="en-US" sz="1200" b="0" dirty="0">
                <a:solidFill>
                  <a:schemeClr val="tx1"/>
                </a:solidFill>
              </a:rPr>
              <a:t>) – If you want to translate text to different languages we have translate, and if you want to understand what’s being said in those translated corpuses of text you have Comprehend, if you want to extract text from documents using OCR++, you have </a:t>
            </a:r>
            <a:r>
              <a:rPr lang="en-US" sz="1200" b="0" dirty="0" err="1">
                <a:solidFill>
                  <a:schemeClr val="tx1"/>
                </a:solidFill>
              </a:rPr>
              <a:t>Textract</a:t>
            </a:r>
            <a:r>
              <a:rPr lang="en-US" sz="1200" b="0" dirty="0">
                <a:solidFill>
                  <a:schemeClr val="tx1"/>
                </a:solidFill>
              </a:rPr>
              <a:t>.</a:t>
            </a:r>
          </a:p>
          <a:p>
            <a:pPr marL="285750" indent="-285750">
              <a:buFont typeface="Arial" panose="020B0604020202020204" pitchFamily="34" charset="0"/>
              <a:buChar char="•"/>
              <a:defRPr sz="1000"/>
            </a:pPr>
            <a:r>
              <a:rPr lang="en-US" sz="1200" b="0" dirty="0">
                <a:solidFill>
                  <a:schemeClr val="tx1"/>
                </a:solidFill>
              </a:rPr>
              <a:t>Then you have the things which Amazon is relatively famous for. Alexa and </a:t>
            </a:r>
            <a:r>
              <a:rPr lang="en-US" sz="1200" b="0" dirty="0" err="1">
                <a:solidFill>
                  <a:schemeClr val="tx1"/>
                </a:solidFill>
              </a:rPr>
              <a:t>chatbots</a:t>
            </a:r>
            <a:r>
              <a:rPr lang="en-US" sz="1200" b="0" dirty="0">
                <a:solidFill>
                  <a:schemeClr val="tx1"/>
                </a:solidFill>
              </a:rPr>
              <a:t> with Lex, personalization, and forecasting</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sz="1000"/>
            </a:pPr>
            <a:r>
              <a:rPr lang="en-US" sz="1200" dirty="0"/>
              <a:t>Amazon Kendra</a:t>
            </a:r>
            <a:r>
              <a:rPr lang="en-US" sz="1200" baseline="0" dirty="0"/>
              <a:t> is</a:t>
            </a:r>
            <a:r>
              <a:rPr lang="en-US" sz="1200" dirty="0"/>
              <a:t> a new service which reinvents enterprise search with machine learning.</a:t>
            </a:r>
            <a:endParaRPr lang="en-US" sz="1200" b="0" dirty="0">
              <a:solidFill>
                <a:schemeClr val="tx1"/>
              </a:solidFill>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sz="1000"/>
            </a:pPr>
            <a:r>
              <a:rPr lang="en-US" sz="1200" dirty="0"/>
              <a:t>Amazon Fraud Detector, a new fraud management service for detecting online identify and payment fraud in real-time. No machine learning experience required.</a:t>
            </a:r>
          </a:p>
          <a:p>
            <a:pPr marL="285750" indent="-285750" defTabSz="4812492">
              <a:buFont typeface="Arial" panose="020B0604020202020204" pitchFamily="34" charset="0"/>
              <a:buChar char="•"/>
              <a:defRPr/>
            </a:pPr>
            <a:r>
              <a:rPr lang="en-US" sz="1200" dirty="0">
                <a:solidFill>
                  <a:schemeClr val="tx1"/>
                </a:solidFill>
              </a:rPr>
              <a:t>Amazon </a:t>
            </a:r>
            <a:r>
              <a:rPr lang="en-US" sz="1200" dirty="0" err="1">
                <a:solidFill>
                  <a:schemeClr val="tx1"/>
                </a:solidFill>
              </a:rPr>
              <a:t>CodeGuru</a:t>
            </a:r>
            <a:r>
              <a:rPr lang="en-US" sz="1200" dirty="0">
                <a:solidFill>
                  <a:schemeClr val="tx1"/>
                </a:solidFill>
              </a:rPr>
              <a:t>, a new machine learning service to automate code reviews </a:t>
            </a:r>
            <a:r>
              <a:rPr lang="en-US" sz="1200" b="0" dirty="0">
                <a:solidFill>
                  <a:schemeClr val="tx1"/>
                </a:solidFill>
              </a:rPr>
              <a:t>and identify your most expensive line of code.</a:t>
            </a:r>
            <a:r>
              <a:rPr lang="en-US" sz="1200" b="0" baseline="0" dirty="0">
                <a:solidFill>
                  <a:schemeClr val="tx1"/>
                </a:solidFill>
              </a:rPr>
              <a:t> </a:t>
            </a:r>
            <a:r>
              <a:rPr lang="en-US" sz="1200" b="0" i="0" kern="1200" dirty="0">
                <a:solidFill>
                  <a:schemeClr val="tx1"/>
                </a:solidFill>
                <a:effectLst/>
                <a:latin typeface="Amazon Ember Regular" charset="0"/>
                <a:ea typeface="+mn-ea"/>
                <a:cs typeface="+mn-cs"/>
              </a:rPr>
              <a:t>Amazon DevOps Guru provides dev/ops engineers an early warning system for operational issues.</a:t>
            </a:r>
            <a:endParaRPr lang="en-US" sz="1200" b="0" dirty="0">
              <a:solidFill>
                <a:schemeClr val="tx1"/>
              </a:solidFill>
            </a:endParaRPr>
          </a:p>
          <a:p>
            <a:pPr marL="285750" marR="0" lvl="0" indent="-285750" algn="l" defTabSz="481249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Contact Lens for Amazon Connect</a:t>
            </a:r>
            <a:r>
              <a:rPr lang="en-US" sz="1200" baseline="0" dirty="0"/>
              <a:t> </a:t>
            </a:r>
            <a:r>
              <a:rPr lang="en-US" sz="1200" dirty="0"/>
              <a:t>provides machine learning powered contact center analytics for Amazon Connect.</a:t>
            </a:r>
          </a:p>
          <a:p>
            <a:pPr marL="171450" marR="0" lvl="0" indent="-171450" algn="l" defTabSz="481249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Confidential</a:t>
            </a:r>
          </a:p>
        </p:txBody>
      </p:sp>
      <p:sp>
        <p:nvSpPr>
          <p:cNvPr id="5" name="Footer Placeholder 4"/>
          <p:cNvSpPr>
            <a:spLocks noGrp="1"/>
          </p:cNvSpPr>
          <p:nvPr>
            <p:ph type="ftr" sz="quarter" idx="11"/>
          </p:nvPr>
        </p:nvSpPr>
        <p:spPr/>
        <p:txBody>
          <a:bodyPr/>
          <a:lstStyle/>
          <a:p>
            <a:pPr marL="0" marR="0" lvl="0" indent="0" algn="l" defTabSz="111799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B2B48D1-36ED-4AD4-84A5-85324654379A}" type="datetime8">
              <a:rPr kumimoji="0" lang="en-US" sz="13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4/30/2021 10:39 AM</a:t>
            </a:fld>
            <a:endPar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16</a:t>
            </a:fld>
            <a:endParaRPr kumimoji="0" lang="en-US" sz="13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104033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65250" y="1525588"/>
            <a:ext cx="4127500" cy="2320925"/>
          </a:xfrm>
        </p:spPr>
      </p:sp>
      <p:sp>
        <p:nvSpPr>
          <p:cNvPr id="3" name="Notes Placeholder 2"/>
          <p:cNvSpPr>
            <a:spLocks noGrp="1"/>
          </p:cNvSpPr>
          <p:nvPr>
            <p:ph type="body" idx="1"/>
          </p:nvPr>
        </p:nvSpPr>
        <p:spPr/>
        <p:txBody>
          <a:bodyPr/>
          <a:lstStyle/>
          <a:p>
            <a:endParaRPr lang="en-US" sz="1200"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834A766-3119-794C-A6D1-3FA3D6888124}"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397315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65250" y="1525588"/>
            <a:ext cx="4127500" cy="2320925"/>
          </a:xfrm>
        </p:spPr>
      </p:sp>
      <p:sp>
        <p:nvSpPr>
          <p:cNvPr id="3" name="Notes Placeholder 2"/>
          <p:cNvSpPr>
            <a:spLocks noGrp="1"/>
          </p:cNvSpPr>
          <p:nvPr>
            <p:ph type="body" idx="1"/>
          </p:nvPr>
        </p:nvSpPr>
        <p:spPr/>
        <p:txBody>
          <a:bodyPr/>
          <a:lstStyle/>
          <a:p>
            <a:endParaRPr lang="en-US" sz="1200"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834A766-3119-794C-A6D1-3FA3D6888124}"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4485401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Amazon Rekognition is a service that applies machine learning to extract information from images and video</a:t>
            </a:r>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4/30/2021 10:39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898199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0BB667-5E29-4928-9295-24B4AE54BFF5}" type="slidenum">
              <a:rPr lang="en-US" smtClean="0"/>
              <a:t>20</a:t>
            </a:fld>
            <a:endParaRPr lang="en-US" dirty="0"/>
          </a:p>
        </p:txBody>
      </p:sp>
    </p:spTree>
    <p:extLst>
      <p:ext uri="{BB962C8B-B14F-4D97-AF65-F5344CB8AC3E}">
        <p14:creationId xmlns:p14="http://schemas.microsoft.com/office/powerpoint/2010/main" val="4873137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0BB667-5E29-4928-9295-24B4AE54BFF5}" type="slidenum">
              <a:rPr lang="en-US" smtClean="0"/>
              <a:t>21</a:t>
            </a:fld>
            <a:endParaRPr lang="en-US" dirty="0"/>
          </a:p>
        </p:txBody>
      </p:sp>
    </p:spTree>
    <p:extLst>
      <p:ext uri="{BB962C8B-B14F-4D97-AF65-F5344CB8AC3E}">
        <p14:creationId xmlns:p14="http://schemas.microsoft.com/office/powerpoint/2010/main" val="20660736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0BB667-5E29-4928-9295-24B4AE54BFF5}" type="slidenum">
              <a:rPr lang="en-US" smtClean="0"/>
              <a:t>22</a:t>
            </a:fld>
            <a:endParaRPr lang="en-US" dirty="0"/>
          </a:p>
        </p:txBody>
      </p:sp>
    </p:spTree>
    <p:extLst>
      <p:ext uri="{BB962C8B-B14F-4D97-AF65-F5344CB8AC3E}">
        <p14:creationId xmlns:p14="http://schemas.microsoft.com/office/powerpoint/2010/main" val="1977506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697" marR="0" lvl="0" indent="-174697" algn="l" defTabSz="1117992" rtl="0" eaLnBrk="1" fontAlgn="auto" latinLnBrk="0" hangingPunct="1">
              <a:lnSpc>
                <a:spcPct val="100000"/>
              </a:lnSpc>
              <a:spcBef>
                <a:spcPts val="0"/>
              </a:spcBef>
              <a:spcAft>
                <a:spcPts val="408"/>
              </a:spcAft>
              <a:buClrTx/>
              <a:buSzTx/>
              <a:buFont typeface="Arial" panose="020B0604020202020204" pitchFamily="34" charset="0"/>
              <a:buChar char="•"/>
              <a:tabLst/>
              <a:defRPr/>
            </a:pPr>
            <a:r>
              <a:rPr lang="en-US" baseline="0" dirty="0">
                <a:latin typeface="Calibri" panose="020F0502020204030204" pitchFamily="34" charset="0"/>
                <a:cs typeface="Calibri" panose="020F0502020204030204" pitchFamily="34" charset="0"/>
              </a:rPr>
              <a:t>We’re innovating on behalf of our customers to deliver the broadest and deepest set of machine learning capabilities for builders of all levels of expertise. At each layer of the stack, we’re investing in removing the undifferentiated heavy lifting so your teams can move faster. </a:t>
            </a:r>
            <a:r>
              <a:rPr lang="en-US" dirty="0"/>
              <a:t>These services are applicable across a broad spectrum of companies, but we’ve</a:t>
            </a:r>
            <a:r>
              <a:rPr lang="en-US" baseline="0" dirty="0"/>
              <a:t> also heard from customers that they want specific solutions that are purpose-built for their industries so we are investing in industrials and healthcare.</a:t>
            </a:r>
            <a:endParaRPr lang="en-US" baseline="0" dirty="0">
              <a:latin typeface="Calibri" panose="020F0502020204030204" pitchFamily="34" charset="0"/>
              <a:cs typeface="Calibri" panose="020F0502020204030204" pitchFamily="34" charset="0"/>
            </a:endParaRPr>
          </a:p>
          <a:p>
            <a:pPr marL="174697" indent="-174697" defTabSz="1117992">
              <a:spcAft>
                <a:spcPts val="408"/>
              </a:spcAft>
              <a:buFont typeface="Arial" panose="020B0604020202020204" pitchFamily="34" charset="0"/>
              <a:buChar char="•"/>
              <a:defRPr/>
            </a:pPr>
            <a:r>
              <a:rPr lang="en-US" baseline="0" dirty="0">
                <a:latin typeface="Calibri" panose="020F0502020204030204" pitchFamily="34" charset="0"/>
                <a:cs typeface="Calibri" panose="020F0502020204030204" pitchFamily="34" charset="0"/>
              </a:rPr>
              <a:t>At the top layer are our AI Services, which allow developers to easily add intelligence to any application without needing ML skills. The pre-trained models provide ready-made intelligence for your applications and workflows to help you do things like personalize the customer experience, forecast business metrics, translate conversations, extract meaning from documents and more. At the middle layer is Amazon </a:t>
            </a:r>
            <a:r>
              <a:rPr lang="en-US" baseline="0" dirty="0" err="1">
                <a:latin typeface="Calibri" panose="020F0502020204030204" pitchFamily="34" charset="0"/>
                <a:cs typeface="Calibri" panose="020F0502020204030204" pitchFamily="34" charset="0"/>
              </a:rPr>
              <a:t>SageMaker</a:t>
            </a:r>
            <a:r>
              <a:rPr lang="en-US" baseline="0" dirty="0">
                <a:latin typeface="Calibri" panose="020F0502020204030204" pitchFamily="34" charset="0"/>
                <a:cs typeface="Calibri" panose="020F0502020204030204" pitchFamily="34" charset="0"/>
              </a:rPr>
              <a:t>, which provides every developer and data scientist with the ability to build, train, and deploy machine learning models at scale. It removes the complexity from each step of the machine learning workflow so you can more easily deploy your machine learning use cases, anything from predictive maintenance to computer vision to predicting customer behaviors. Customer achieve up to 10 times improvement in data scientists’ productivity with Amazon </a:t>
            </a:r>
            <a:r>
              <a:rPr lang="en-US" baseline="0" dirty="0" err="1">
                <a:latin typeface="Calibri" panose="020F0502020204030204" pitchFamily="34" charset="0"/>
                <a:cs typeface="Calibri" panose="020F0502020204030204" pitchFamily="34" charset="0"/>
              </a:rPr>
              <a:t>SageMaker</a:t>
            </a:r>
            <a:r>
              <a:rPr lang="en-US" baseline="0" dirty="0">
                <a:latin typeface="Calibri" panose="020F0502020204030204" pitchFamily="34" charset="0"/>
                <a:cs typeface="Calibri" panose="020F0502020204030204" pitchFamily="34" charset="0"/>
              </a:rPr>
              <a:t>. And at the bottom layer, expert practitioners can develop on the framework of their choice as a managed experience in Amazon </a:t>
            </a:r>
            <a:r>
              <a:rPr lang="en-US" baseline="0" dirty="0" err="1">
                <a:latin typeface="Calibri" panose="020F0502020204030204" pitchFamily="34" charset="0"/>
                <a:cs typeface="Calibri" panose="020F0502020204030204" pitchFamily="34" charset="0"/>
              </a:rPr>
              <a:t>SageMaker</a:t>
            </a:r>
            <a:r>
              <a:rPr lang="en-US" baseline="0" dirty="0">
                <a:latin typeface="Calibri" panose="020F0502020204030204" pitchFamily="34" charset="0"/>
                <a:cs typeface="Calibri" panose="020F0502020204030204" pitchFamily="34" charset="0"/>
              </a:rPr>
              <a:t> or use the AWS Deep Learning AMIs (Amazon machine images), which are fully configured with the latest versions of the most popular deep learning frameworks and tools.</a:t>
            </a:r>
          </a:p>
          <a:p>
            <a:pPr marL="0" indent="0" defTabSz="1117992">
              <a:spcAft>
                <a:spcPts val="408"/>
              </a:spcAft>
              <a:buFont typeface="Arial" panose="020B0604020202020204" pitchFamily="34" charset="0"/>
              <a:buNone/>
              <a:defRPr/>
            </a:pPr>
            <a:endParaRPr lang="en-US" dirty="0"/>
          </a:p>
          <a:p>
            <a:pPr marL="174697" indent="-174697" defTabSz="1117992">
              <a:spcAft>
                <a:spcPts val="408"/>
              </a:spcAft>
              <a:buFont typeface="Arial" panose="020B0604020202020204" pitchFamily="34" charset="0"/>
              <a:buChar char="•"/>
              <a:defRPr/>
            </a:pPr>
            <a:endParaRPr lang="en-US" baseline="0" dirty="0">
              <a:latin typeface="Calibri" panose="020F0502020204030204" pitchFamily="34" charset="0"/>
              <a:cs typeface="Calibri" panose="020F0502020204030204" pitchFamily="34" charset="0"/>
            </a:endParaRPr>
          </a:p>
          <a:p>
            <a:endParaRPr lang="en-US" dirty="0"/>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Confidential</a:t>
            </a:r>
          </a:p>
        </p:txBody>
      </p:sp>
      <p:sp>
        <p:nvSpPr>
          <p:cNvPr id="5" name="Footer Placeholder 4"/>
          <p:cNvSpPr>
            <a:spLocks noGrp="1"/>
          </p:cNvSpPr>
          <p:nvPr>
            <p:ph type="ftr" sz="quarter" idx="11"/>
          </p:nvPr>
        </p:nvSpPr>
        <p:spPr/>
        <p:txBody>
          <a:bodyPr/>
          <a:lstStyle/>
          <a:p>
            <a:pPr marL="0" marR="0" lvl="0" indent="0" algn="l" defTabSz="111799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B2B48D1-36ED-4AD4-84A5-85324654379A}" type="datetime8">
              <a:rPr kumimoji="0" lang="en-US" sz="13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4/30/2021 10:39 AM</a:t>
            </a:fld>
            <a:endPar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75811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Can identify complex medical stuff</a:t>
            </a:r>
          </a:p>
          <a:p>
            <a:r>
              <a:rPr lang="en-US" sz="2000" dirty="0"/>
              <a:t>Can identify PHI and allow you to remove it from data</a:t>
            </a:r>
          </a:p>
        </p:txBody>
      </p:sp>
      <p:sp>
        <p:nvSpPr>
          <p:cNvPr id="4" name="Header Placeholder 3"/>
          <p:cNvSpPr>
            <a:spLocks noGrp="1"/>
          </p:cNvSpPr>
          <p:nvPr>
            <p:ph type="hdr" sz="quarter"/>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ReInvent 2018</a:t>
            </a:r>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Footer Placeholder 4"/>
          <p:cNvSpPr>
            <a:spLocks noGrp="1"/>
          </p:cNvSpPr>
          <p:nvPr>
            <p:ph type="ftr" sz="quarter" idx="4"/>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a:ln>
                  <a:noFill/>
                </a:ln>
                <a:solidFill>
                  <a:srgbClr val="282828"/>
                </a:solidFill>
                <a:effectLst/>
                <a:uLnTx/>
                <a:uFillTx/>
                <a:latin typeface="Amazon Ember" charset="0"/>
                <a:ea typeface="Amazon Ember" charset="0"/>
                <a:cs typeface="Amazon Ember" charset="0"/>
              </a:rPr>
              <a:t>© 2018, Amazon Web Services, Inc. or its Affiliates. All rights reserved.</a:t>
            </a:r>
            <a:endPar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A8E1BB1-B036-4140-B110-296DC0701D04}"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4/30/2021 10:39 AM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5"/>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3828989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0BB667-5E29-4928-9295-24B4AE54BFF5}" type="slidenum">
              <a:rPr lang="en-US" smtClean="0"/>
              <a:t>24</a:t>
            </a:fld>
            <a:endParaRPr lang="en-US" dirty="0"/>
          </a:p>
        </p:txBody>
      </p:sp>
    </p:spTree>
    <p:extLst>
      <p:ext uri="{BB962C8B-B14F-4D97-AF65-F5344CB8AC3E}">
        <p14:creationId xmlns:p14="http://schemas.microsoft.com/office/powerpoint/2010/main" val="7685192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686" rtl="0" eaLnBrk="1" fontAlgn="auto" latinLnBrk="0" hangingPunct="1">
              <a:lnSpc>
                <a:spcPct val="90000"/>
              </a:lnSpc>
              <a:spcBef>
                <a:spcPts val="600"/>
              </a:spcBef>
              <a:spcAft>
                <a:spcPts val="0"/>
              </a:spcAft>
              <a:buClrTx/>
              <a:buSzTx/>
              <a:buFontTx/>
              <a:buNone/>
              <a:tabLst/>
              <a:defRPr/>
            </a:pPr>
            <a:r>
              <a:rPr lang="en-US" sz="1200" dirty="0"/>
              <a:t>Amazon Kendra </a:t>
            </a:r>
            <a:r>
              <a:rPr lang="en-US" sz="1200" dirty="0">
                <a:solidFill>
                  <a:schemeClr val="accent1"/>
                </a:solidFill>
              </a:rPr>
              <a:t>reinvents search with deep learning Intelligent models </a:t>
            </a:r>
            <a:r>
              <a:rPr lang="en-US" sz="1200" dirty="0"/>
              <a:t>that enable both keyword and natural language queries to extract answers (a word, phrase or passage) and find documents with pinpoint accuracy.</a:t>
            </a:r>
          </a:p>
          <a:p>
            <a:pPr algn="l" defTabSz="1828686" rtl="0" latinLnBrk="0">
              <a:lnSpc>
                <a:spcPct val="90000"/>
              </a:lnSpc>
              <a:spcBef>
                <a:spcPts val="600"/>
              </a:spcBef>
            </a:pPr>
            <a:endParaRPr lang="en-US" dirty="0"/>
          </a:p>
          <a:p>
            <a:pPr algn="l" defTabSz="1828686" rtl="0" latinLnBrk="0">
              <a:lnSpc>
                <a:spcPct val="90000"/>
              </a:lnSpc>
              <a:spcBef>
                <a:spcPts val="600"/>
              </a:spcBef>
            </a:pPr>
            <a:r>
              <a:rPr lang="en-US" dirty="0"/>
              <a:t>Kendra addresses the three most critical needs of enterprise search today:</a:t>
            </a:r>
          </a:p>
          <a:p>
            <a:pPr marL="342900" indent="-342900" algn="l" defTabSz="1828686" rtl="0" latinLnBrk="0">
              <a:lnSpc>
                <a:spcPct val="90000"/>
              </a:lnSpc>
              <a:spcBef>
                <a:spcPts val="600"/>
              </a:spcBef>
              <a:buAutoNum type="arabicParenR"/>
            </a:pPr>
            <a:r>
              <a:rPr lang="en-US" b="1" dirty="0"/>
              <a:t>easy to implement</a:t>
            </a:r>
          </a:p>
          <a:p>
            <a:pPr marL="342900" marR="0" lvl="0" indent="-342900" algn="l" defTabSz="1828686" rtl="0" eaLnBrk="1" fontAlgn="auto" latinLnBrk="0" hangingPunct="1">
              <a:lnSpc>
                <a:spcPct val="90000"/>
              </a:lnSpc>
              <a:spcBef>
                <a:spcPts val="600"/>
              </a:spcBef>
              <a:spcAft>
                <a:spcPts val="0"/>
              </a:spcAft>
              <a:buClrTx/>
              <a:buSzTx/>
              <a:buFontTx/>
              <a:buAutoNum type="arabicParenR"/>
              <a:tabLst/>
              <a:defRPr/>
            </a:pPr>
            <a:r>
              <a:rPr lang="en-US" b="1" dirty="0"/>
              <a:t>higher accuracy</a:t>
            </a:r>
            <a:endParaRPr lang="en-US" dirty="0"/>
          </a:p>
          <a:p>
            <a:pPr marL="342900" marR="0" lvl="0" indent="-342900" algn="l" defTabSz="1828686" rtl="0" eaLnBrk="1" fontAlgn="auto" latinLnBrk="0" hangingPunct="1">
              <a:lnSpc>
                <a:spcPct val="90000"/>
              </a:lnSpc>
              <a:spcBef>
                <a:spcPts val="600"/>
              </a:spcBef>
              <a:spcAft>
                <a:spcPts val="0"/>
              </a:spcAft>
              <a:buClrTx/>
              <a:buSzTx/>
              <a:buFontTx/>
              <a:buAutoNum type="arabicParenR"/>
              <a:tabLst/>
              <a:defRPr/>
            </a:pPr>
            <a:r>
              <a:rPr lang="en-US" b="1" dirty="0"/>
              <a:t>continuously improving</a:t>
            </a:r>
          </a:p>
          <a:p>
            <a:pPr marL="0" indent="0">
              <a:buNone/>
            </a:pP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25</a:t>
            </a:fld>
            <a:endParaRPr lang="en-US" dirty="0"/>
          </a:p>
        </p:txBody>
      </p:sp>
    </p:spTree>
    <p:extLst>
      <p:ext uri="{BB962C8B-B14F-4D97-AF65-F5344CB8AC3E}">
        <p14:creationId xmlns:p14="http://schemas.microsoft.com/office/powerpoint/2010/main" val="16235774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8027" indent="-178027" defTabSz="949478">
              <a:buFont typeface="Arial" panose="020B0604020202020204" pitchFamily="34" charset="0"/>
              <a:buChar char="•"/>
              <a:defRPr/>
            </a:pPr>
            <a:r>
              <a:rPr lang="en-US" sz="800" kern="1200" dirty="0">
                <a:effectLst/>
                <a:latin typeface="+mn-lt"/>
                <a:ea typeface="+mn-ea"/>
                <a:cs typeface="+mn-cs"/>
              </a:rPr>
              <a:t>Lastly, we introduced</a:t>
            </a:r>
            <a:r>
              <a:rPr lang="en-US" sz="800" kern="1200" baseline="0" dirty="0">
                <a:effectLst/>
                <a:latin typeface="+mn-lt"/>
                <a:ea typeface="+mn-ea"/>
                <a:cs typeface="+mn-cs"/>
              </a:rPr>
              <a:t> </a:t>
            </a:r>
            <a:r>
              <a:rPr lang="en-US" sz="800" kern="1200" dirty="0">
                <a:effectLst/>
                <a:latin typeface="+mn-lt"/>
                <a:ea typeface="+mn-ea"/>
                <a:cs typeface="+mn-cs"/>
              </a:rPr>
              <a:t>Contact Lens for Amazon Connect, </a:t>
            </a:r>
            <a:r>
              <a:rPr lang="en-US" sz="800" dirty="0"/>
              <a:t>a fully-managed add-on that allows customers of Amazon Connect, our cloud contact center service</a:t>
            </a:r>
          </a:p>
          <a:p>
            <a:pPr marL="178027" indent="-178027" defTabSz="949478">
              <a:buFont typeface="Arial" panose="020B0604020202020204" pitchFamily="34" charset="0"/>
              <a:buChar char="•"/>
              <a:defRPr/>
            </a:pPr>
            <a:r>
              <a:rPr lang="en-US" sz="800" dirty="0"/>
              <a:t>Use the power of ML without requiring any technical skills</a:t>
            </a:r>
            <a:r>
              <a:rPr lang="en-US" sz="800" baseline="0" dirty="0"/>
              <a:t> to do things such as identify common call types, identify recurring themes based on customer call feedback, alert supervisors when customers are having a poor experience, and assist agents with a knowledge base to answer questions as they are being asked.</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8496DE-E2A2-4858-AD11-7F4F7D2B012F}"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mazon Ember Regular" charset="0"/>
              <a:ea typeface="+mn-ea"/>
              <a:cs typeface="+mn-cs"/>
            </a:endParaRPr>
          </a:p>
        </p:txBody>
      </p:sp>
      <p:sp>
        <p:nvSpPr>
          <p:cNvPr id="5" name="Header Placeholder 4"/>
          <p:cNvSpPr>
            <a:spLocks noGrp="1"/>
          </p:cNvSpPr>
          <p:nvPr>
            <p:ph type="hd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Regular" charset="0"/>
                <a:ea typeface="+mn-ea"/>
                <a:cs typeface="+mn-cs"/>
              </a:rPr>
              <a:t>Amazon Confidential</a:t>
            </a:r>
          </a:p>
        </p:txBody>
      </p:sp>
    </p:spTree>
    <p:extLst>
      <p:ext uri="{BB962C8B-B14F-4D97-AF65-F5344CB8AC3E}">
        <p14:creationId xmlns:p14="http://schemas.microsoft.com/office/powerpoint/2010/main" val="3892015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Tree>
    <p:extLst>
      <p:ext uri="{BB962C8B-B14F-4D97-AF65-F5344CB8AC3E}">
        <p14:creationId xmlns:p14="http://schemas.microsoft.com/office/powerpoint/2010/main" val="2428041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Tree>
    <p:extLst>
      <p:ext uri="{BB962C8B-B14F-4D97-AF65-F5344CB8AC3E}">
        <p14:creationId xmlns:p14="http://schemas.microsoft.com/office/powerpoint/2010/main" val="3529747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SG" sz="1200" b="1" i="0" kern="1200" dirty="0">
                <a:solidFill>
                  <a:schemeClr val="tx1"/>
                </a:solidFill>
                <a:effectLst/>
                <a:latin typeface="+mn-lt"/>
                <a:ea typeface="+mn-ea"/>
                <a:cs typeface="+mn-cs"/>
              </a:rPr>
              <a:t>erm frequency–Inverse document frequency</a:t>
            </a:r>
            <a:endParaRPr lang="en-SG" sz="1200" b="0" i="0" kern="1200" dirty="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Tree>
    <p:extLst>
      <p:ext uri="{BB962C8B-B14F-4D97-AF65-F5344CB8AC3E}">
        <p14:creationId xmlns:p14="http://schemas.microsoft.com/office/powerpoint/2010/main" val="4252252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Speaker Notes: There is continuing</a:t>
            </a:r>
            <a:r>
              <a:rPr lang="en-GB" baseline="0" dirty="0"/>
              <a:t> research in NLTP re. capabilities but some are available for automation adoption by businesses now while others require significantly more effort to do so effectively.</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baseline="0" dirty="0"/>
          </a:p>
          <a:p>
            <a:r>
              <a:rPr lang="en-GB" baseline="0" dirty="0"/>
              <a:t>(</a:t>
            </a: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Natural Language Text Processing (NLTP) for businesses is gaining more importance as the amount of unstructured text data doubles every 18 months. Our customers are looking to extend their existing workloads to include natural language capabilities.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Based on support</a:t>
            </a:r>
            <a:r>
              <a:rPr lang="en-GB" baseline="0" dirty="0"/>
              <a:t> today the low hanging fruit capabilities are - </a:t>
            </a:r>
            <a:r>
              <a:rPr lang="en-US" baseline="0" dirty="0"/>
              <a:t>Machine translation, Named Entity Recognition (NER), Part-of-speech tagging (POS), Text Categorization, Syntactic parsing, and Sentiment analysis.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The next level of automation is Co-reference resolution, Dialog Agents, Relation extraction, Semantic parsing, and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Paraphrase and NL inference. Next in terms of complexity we have summarization and finally Question answering capabilities.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GB" dirty="0"/>
          </a:p>
        </p:txBody>
      </p:sp>
      <p:sp>
        <p:nvSpPr>
          <p:cNvPr id="4" name="Footer Placeholder 3"/>
          <p:cNvSpPr>
            <a:spLocks noGrp="1"/>
          </p:cNvSpPr>
          <p:nvPr>
            <p:ph type="ftr" sz="quarter" idx="10"/>
          </p:nvPr>
        </p:nvSpPr>
        <p:spPr/>
        <p:txBody>
          <a:bodyPr/>
          <a:lstStyle/>
          <a:p>
            <a:r>
              <a:rPr lang="en-US"/>
              <a:t>Amazon Confidential</a:t>
            </a:r>
            <a:endParaRPr lang="en-US" dirty="0"/>
          </a:p>
        </p:txBody>
      </p:sp>
      <p:sp>
        <p:nvSpPr>
          <p:cNvPr id="5" name="Slide Number Placeholder 4"/>
          <p:cNvSpPr>
            <a:spLocks noGrp="1"/>
          </p:cNvSpPr>
          <p:nvPr>
            <p:ph type="sldNum" sz="quarter" idx="11"/>
          </p:nvPr>
        </p:nvSpPr>
        <p:spPr/>
        <p:txBody>
          <a:bodyPr/>
          <a:lstStyle/>
          <a:p>
            <a:fld id="{69C3F2ED-74C5-7D4F-8560-0CC253E9A436}" type="slidenum">
              <a:rPr lang="en-US" smtClean="0"/>
              <a:pPr/>
              <a:t>8</a:t>
            </a:fld>
            <a:endParaRPr lang="en-US" dirty="0"/>
          </a:p>
        </p:txBody>
      </p:sp>
    </p:spTree>
    <p:extLst>
      <p:ext uri="{BB962C8B-B14F-4D97-AF65-F5344CB8AC3E}">
        <p14:creationId xmlns:p14="http://schemas.microsoft.com/office/powerpoint/2010/main" val="1726336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Tree>
    <p:extLst>
      <p:ext uri="{BB962C8B-B14F-4D97-AF65-F5344CB8AC3E}">
        <p14:creationId xmlns:p14="http://schemas.microsoft.com/office/powerpoint/2010/main" val="432180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4/30/2021 10:39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753576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Gated Recurrent Units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SG" sz="1200" b="0" i="0" kern="1200" dirty="0">
                <a:solidFill>
                  <a:schemeClr val="tx1"/>
                </a:solidFill>
                <a:effectLst/>
                <a:latin typeface="+mn-lt"/>
                <a:ea typeface="+mn-ea"/>
                <a:cs typeface="+mn-cs"/>
              </a:rPr>
              <a:t>two gates 1)reset gate 2)update gate</a:t>
            </a:r>
            <a:r>
              <a:rPr lang="en-SG" sz="1200" b="0" i="0" kern="1200" dirty="0">
                <a:solidFill>
                  <a:schemeClr val="tx1"/>
                </a:solidFill>
                <a:effectLst/>
                <a:latin typeface="+mn-lt"/>
                <a:ea typeface="+mn-ea"/>
                <a:cs typeface="+mn-cs"/>
                <a:sym typeface="Wingdings" pitchFamily="2" charset="2"/>
              </a:rPr>
              <a:t> </a:t>
            </a:r>
            <a:r>
              <a:rPr lang="en-SG" sz="1200" b="0" i="0" kern="1200" dirty="0">
                <a:solidFill>
                  <a:schemeClr val="tx1"/>
                </a:solidFill>
                <a:effectLst/>
                <a:latin typeface="+mn-lt"/>
                <a:ea typeface="+mn-ea"/>
                <a:cs typeface="+mn-cs"/>
              </a:rPr>
              <a:t>Gates are nothing but neural networks, each gate has its own weights and biases(but don’t forget that weights and bias for all nodes in one layer are same).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SG" sz="1200" b="0" i="0" kern="1200" dirty="0">
              <a:solidFill>
                <a:schemeClr val="tx1"/>
              </a:solidFill>
              <a:effectLst/>
              <a:latin typeface="+mn-lt"/>
              <a:ea typeface="+mn-ea"/>
              <a:cs typeface="+mn-cs"/>
            </a:endParaRPr>
          </a:p>
          <a:p>
            <a:r>
              <a:rPr lang="en-SG" sz="1200" b="1" i="0" kern="1200" dirty="0">
                <a:solidFill>
                  <a:schemeClr val="tx1"/>
                </a:solidFill>
                <a:effectLst/>
                <a:latin typeface="+mn-lt"/>
                <a:ea typeface="+mn-ea"/>
                <a:cs typeface="+mn-cs"/>
              </a:rPr>
              <a:t>Update gate</a:t>
            </a:r>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Update gate decides if the cell state should be updated with the candidate state(current activation value)or not.</a:t>
            </a:r>
          </a:p>
          <a:p>
            <a:r>
              <a:rPr lang="en-SG" sz="1200" b="1" i="0" kern="1200" dirty="0">
                <a:solidFill>
                  <a:schemeClr val="tx1"/>
                </a:solidFill>
                <a:effectLst/>
                <a:latin typeface="+mn-lt"/>
                <a:ea typeface="+mn-ea"/>
                <a:cs typeface="+mn-cs"/>
              </a:rPr>
              <a:t>Reset gate</a:t>
            </a:r>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The reset gate is used to decide whether the previous cell state is important or not. Sometimes the reset gate is not used in simple GRU.</a:t>
            </a:r>
          </a:p>
          <a:p>
            <a:r>
              <a:rPr lang="en-SG" sz="1200" b="1" i="0" kern="1200" dirty="0">
                <a:solidFill>
                  <a:schemeClr val="tx1"/>
                </a:solidFill>
                <a:effectLst/>
                <a:latin typeface="+mn-lt"/>
                <a:ea typeface="+mn-ea"/>
                <a:cs typeface="+mn-cs"/>
              </a:rPr>
              <a:t>Candidate cell</a:t>
            </a:r>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It is just simply the same as the hidden state(activation) of RNN.</a:t>
            </a:r>
          </a:p>
          <a:p>
            <a:r>
              <a:rPr lang="en-SG" sz="1200" b="1" i="0" kern="1200" dirty="0">
                <a:solidFill>
                  <a:schemeClr val="tx1"/>
                </a:solidFill>
                <a:effectLst/>
                <a:latin typeface="+mn-lt"/>
                <a:ea typeface="+mn-ea"/>
                <a:cs typeface="+mn-cs"/>
              </a:rPr>
              <a:t>Final cell state</a:t>
            </a:r>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The final cell state is dependent on the update gate. It may or may not be updated with candidate state. Remove some content from last cell state, and write some new cell content.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SG" sz="1200" b="0" i="0" kern="1200" dirty="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SG" sz="1200" b="0" i="0" kern="1200" dirty="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SG" sz="1200" b="0" i="0" kern="1200" dirty="0">
                <a:solidFill>
                  <a:schemeClr val="tx1"/>
                </a:solidFill>
                <a:effectLst/>
                <a:latin typeface="+mn-lt"/>
                <a:ea typeface="+mn-ea"/>
                <a:cs typeface="+mn-cs"/>
              </a:rPr>
              <a:t>Now you know about RNN and GRU, so let’s quickly understand how LSTM works in brief. LSTMs are pretty much similar to GRU’s, they are also intended to solve the vanishing gradient problem. Additional to GRU here there are 2 more gates 1)forget gate 2)output gate.</a:t>
            </a:r>
            <a:endParaRPr lang="en-US" dirty="0"/>
          </a:p>
          <a:p>
            <a:endParaRPr lang="en-US" dirty="0"/>
          </a:p>
          <a:p>
            <a:r>
              <a:rPr lang="en-SG" sz="1200" b="1" i="0" kern="1200" dirty="0">
                <a:solidFill>
                  <a:schemeClr val="tx1"/>
                </a:solidFill>
                <a:effectLst/>
                <a:latin typeface="+mn-lt"/>
                <a:ea typeface="+mn-ea"/>
                <a:cs typeface="+mn-cs"/>
              </a:rPr>
              <a:t>Forget gate</a:t>
            </a:r>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It controls what is kept vs forgotten, from previous cell state. In laymen terms, it will decide how much information from the previous state should be kept and forget remaining.</a:t>
            </a:r>
          </a:p>
          <a:p>
            <a:r>
              <a:rPr lang="en-SG" sz="1200" b="1" i="0" kern="1200" dirty="0">
                <a:solidFill>
                  <a:schemeClr val="tx1"/>
                </a:solidFill>
                <a:effectLst/>
                <a:latin typeface="+mn-lt"/>
                <a:ea typeface="+mn-ea"/>
                <a:cs typeface="+mn-cs"/>
              </a:rPr>
              <a:t>Output gate</a:t>
            </a:r>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It controls which parts of the cell are output to the hidden state. It will determine what the next hidden state will be.</a:t>
            </a:r>
          </a:p>
          <a:p>
            <a:r>
              <a:rPr lang="en-SG" dirty="0"/>
              <a:t/>
            </a:r>
            <a:br>
              <a:rPr lang="en-SG" dirty="0"/>
            </a:br>
            <a:endParaRPr lang="en-US" dirty="0"/>
          </a:p>
        </p:txBody>
      </p:sp>
    </p:spTree>
    <p:extLst>
      <p:ext uri="{BB962C8B-B14F-4D97-AF65-F5344CB8AC3E}">
        <p14:creationId xmlns:p14="http://schemas.microsoft.com/office/powerpoint/2010/main" val="30970222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_TwoSpeakers">
    <p:bg>
      <p:bgRef idx="1001">
        <a:schemeClr val="bg2"/>
      </p:bgRef>
    </p:bg>
    <p:spTree>
      <p:nvGrpSpPr>
        <p:cNvPr id="1" name=""/>
        <p:cNvGrpSpPr/>
        <p:nvPr/>
      </p:nvGrpSpPr>
      <p:grpSpPr>
        <a:xfrm>
          <a:off x="0" y="0"/>
          <a:ext cx="0" cy="0"/>
          <a:chOff x="0" y="0"/>
          <a:chExt cx="0" cy="0"/>
        </a:xfrm>
      </p:grpSpPr>
      <p:pic>
        <p:nvPicPr>
          <p:cNvPr id="3" name="Picture 2" descr="A picture containing circuit&#10;&#10;Description automatically generated">
            <a:extLst>
              <a:ext uri="{FF2B5EF4-FFF2-40B4-BE49-F238E27FC236}">
                <a16:creationId xmlns:a16="http://schemas.microsoft.com/office/drawing/2014/main" id="{EB79ABD2-77EF-0C4F-B055-29A37E0C20F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Text Placeholder 11"/>
          <p:cNvSpPr>
            <a:spLocks noGrp="1"/>
          </p:cNvSpPr>
          <p:nvPr>
            <p:ph type="body" sz="quarter" idx="10" hasCustomPrompt="1"/>
          </p:nvPr>
        </p:nvSpPr>
        <p:spPr>
          <a:xfrm>
            <a:off x="457200" y="4958630"/>
            <a:ext cx="4910667" cy="830498"/>
          </a:xfrm>
          <a:prstGeom prst="rect">
            <a:avLst/>
          </a:prstGeom>
        </p:spPr>
        <p:txBody>
          <a:bodyPr>
            <a:normAutofit/>
          </a:bodyPr>
          <a:lstStyle>
            <a:lvl1pPr marL="0" indent="0" algn="l">
              <a:buNone/>
              <a:defRPr sz="2167" baseline="0"/>
            </a:lvl1pPr>
          </a:lstStyle>
          <a:p>
            <a:pPr lvl="0"/>
            <a:r>
              <a:rPr lang="en-US" dirty="0"/>
              <a:t>Click to edit presenter, team</a:t>
            </a:r>
          </a:p>
          <a:p>
            <a:pPr lvl="0"/>
            <a:r>
              <a:rPr lang="en-US" dirty="0"/>
              <a:t>Click to edit date, location</a:t>
            </a:r>
          </a:p>
        </p:txBody>
      </p:sp>
      <p:sp>
        <p:nvSpPr>
          <p:cNvPr id="10" name="Text Placeholder 8"/>
          <p:cNvSpPr>
            <a:spLocks noGrp="1"/>
          </p:cNvSpPr>
          <p:nvPr>
            <p:ph type="body" sz="quarter" idx="12" hasCustomPrompt="1"/>
          </p:nvPr>
        </p:nvSpPr>
        <p:spPr>
          <a:xfrm>
            <a:off x="457200" y="2544305"/>
            <a:ext cx="9766651" cy="992716"/>
          </a:xfrm>
          <a:prstGeom prst="rect">
            <a:avLst/>
          </a:prstGeom>
        </p:spPr>
        <p:txBody>
          <a:bodyPr>
            <a:noAutofit/>
          </a:bodyPr>
          <a:lstStyle>
            <a:lvl1pPr marL="0" indent="0" algn="l">
              <a:buNone/>
              <a:defRPr sz="5333" b="1" i="0" baseline="0">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Click to edit title</a:t>
            </a:r>
          </a:p>
        </p:txBody>
      </p:sp>
      <p:sp>
        <p:nvSpPr>
          <p:cNvPr id="12" name="Text Placeholder 11"/>
          <p:cNvSpPr>
            <a:spLocks noGrp="1"/>
          </p:cNvSpPr>
          <p:nvPr>
            <p:ph type="body" sz="quarter" idx="13" hasCustomPrompt="1"/>
          </p:nvPr>
        </p:nvSpPr>
        <p:spPr>
          <a:xfrm>
            <a:off x="457200" y="3544768"/>
            <a:ext cx="8055443" cy="1026036"/>
          </a:xfrm>
          <a:prstGeom prst="rect">
            <a:avLst/>
          </a:prstGeom>
        </p:spPr>
        <p:txBody>
          <a:bodyPr/>
          <a:lstStyle>
            <a:lvl1pPr marL="0" indent="0" algn="l">
              <a:buNone/>
              <a:defRPr sz="2417"/>
            </a:lvl1pPr>
          </a:lstStyle>
          <a:p>
            <a:pPr lvl="0"/>
            <a:r>
              <a:rPr lang="en-US" dirty="0"/>
              <a:t>Click to edit subtitle</a:t>
            </a:r>
          </a:p>
        </p:txBody>
      </p:sp>
      <p:pic>
        <p:nvPicPr>
          <p:cNvPr id="9" name="Picture 8"/>
          <p:cNvPicPr>
            <a:picLocks noChangeAspect="1"/>
          </p:cNvPicPr>
          <p:nvPr userDrawn="1"/>
        </p:nvPicPr>
        <p:blipFill>
          <a:blip r:embed="rId3"/>
          <a:srcRect/>
          <a:stretch/>
        </p:blipFill>
        <p:spPr>
          <a:xfrm>
            <a:off x="457350" y="609600"/>
            <a:ext cx="1130783" cy="676216"/>
          </a:xfrm>
          <a:prstGeom prst="rect">
            <a:avLst/>
          </a:prstGeom>
        </p:spPr>
      </p:pic>
      <p:sp>
        <p:nvSpPr>
          <p:cNvPr id="7" name="TextBox 6">
            <a:extLst>
              <a:ext uri="{FF2B5EF4-FFF2-40B4-BE49-F238E27FC236}">
                <a16:creationId xmlns:a16="http://schemas.microsoft.com/office/drawing/2014/main" id="{8FA84D03-8133-8347-8776-300EBD9F8B8C}"/>
              </a:ext>
            </a:extLst>
          </p:cNvPr>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t>
            </a:r>
          </a:p>
        </p:txBody>
      </p:sp>
    </p:spTree>
    <p:extLst>
      <p:ext uri="{BB962C8B-B14F-4D97-AF65-F5344CB8AC3E}">
        <p14:creationId xmlns:p14="http://schemas.microsoft.com/office/powerpoint/2010/main" val="31515681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_Coll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457200" y="153248"/>
            <a:ext cx="11258550" cy="727655"/>
          </a:xfrm>
        </p:spPr>
        <p:txBody>
          <a:bodyPr>
            <a:normAutofit/>
          </a:bodyPr>
          <a:lstStyle>
            <a:lvl1pPr>
              <a:defRPr sz="3167"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457199" y="1371601"/>
            <a:ext cx="3810000" cy="4190529"/>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7924800" y="1371601"/>
            <a:ext cx="3810000" cy="4190529"/>
          </a:xfrm>
          <a:prstGeom prst="rect">
            <a:avLst/>
          </a:prstGeom>
        </p:spPr>
        <p:txBody>
          <a:bodyPr/>
          <a:lstStyle/>
          <a:p>
            <a:endParaRPr lang="en-US"/>
          </a:p>
        </p:txBody>
      </p:sp>
      <p:sp>
        <p:nvSpPr>
          <p:cNvPr id="10" name="Picture Placeholder 4">
            <a:extLst>
              <a:ext uri="{FF2B5EF4-FFF2-40B4-BE49-F238E27FC236}">
                <a16:creationId xmlns:a16="http://schemas.microsoft.com/office/drawing/2014/main" id="{0FF44110-D1F4-664B-9593-798283322862}"/>
              </a:ext>
            </a:extLst>
          </p:cNvPr>
          <p:cNvSpPr>
            <a:spLocks noGrp="1"/>
          </p:cNvSpPr>
          <p:nvPr>
            <p:ph type="pic" sz="quarter" idx="12"/>
          </p:nvPr>
        </p:nvSpPr>
        <p:spPr>
          <a:xfrm>
            <a:off x="4572000" y="1371600"/>
            <a:ext cx="3048000" cy="2238580"/>
          </a:xfrm>
          <a:prstGeom prst="rect">
            <a:avLst/>
          </a:prstGeom>
        </p:spPr>
        <p:txBody>
          <a:bodyPr/>
          <a:lstStyle/>
          <a:p>
            <a:endParaRPr lang="en-US"/>
          </a:p>
        </p:txBody>
      </p:sp>
      <p:sp>
        <p:nvSpPr>
          <p:cNvPr id="12" name="Picture Placeholder 4">
            <a:extLst>
              <a:ext uri="{FF2B5EF4-FFF2-40B4-BE49-F238E27FC236}">
                <a16:creationId xmlns:a16="http://schemas.microsoft.com/office/drawing/2014/main" id="{886DFCC3-A169-A648-A099-3583B633E69B}"/>
              </a:ext>
            </a:extLst>
          </p:cNvPr>
          <p:cNvSpPr>
            <a:spLocks noGrp="1"/>
          </p:cNvSpPr>
          <p:nvPr>
            <p:ph type="pic" sz="quarter" idx="13"/>
          </p:nvPr>
        </p:nvSpPr>
        <p:spPr>
          <a:xfrm>
            <a:off x="4572000" y="3972788"/>
            <a:ext cx="3048000" cy="1577416"/>
          </a:xfrm>
          <a:prstGeom prst="rect">
            <a:avLst/>
          </a:prstGeom>
        </p:spPr>
        <p:txBody>
          <a:bodyPr/>
          <a:lstStyle/>
          <a:p>
            <a:endParaRPr lang="en-US"/>
          </a:p>
        </p:txBody>
      </p:sp>
    </p:spTree>
    <p:extLst>
      <p:ext uri="{BB962C8B-B14F-4D97-AF65-F5344CB8AC3E}">
        <p14:creationId xmlns:p14="http://schemas.microsoft.com/office/powerpoint/2010/main" val="3888495297"/>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_Im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449052" y="153248"/>
            <a:ext cx="11266698" cy="727655"/>
          </a:xfrm>
        </p:spPr>
        <p:txBody>
          <a:bodyPr>
            <a:normAutofit/>
          </a:bodyPr>
          <a:lstStyle>
            <a:lvl1pPr>
              <a:defRPr sz="3167">
                <a:solidFill>
                  <a:schemeClr val="tx1"/>
                </a:solidFill>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457201" y="1371601"/>
            <a:ext cx="6941819" cy="4190529"/>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7772400" y="1371601"/>
            <a:ext cx="3962400" cy="4190529"/>
          </a:xfrm>
          <a:prstGeom prst="rect">
            <a:avLst/>
          </a:prstGeom>
        </p:spPr>
        <p:txBody>
          <a:bodyPr/>
          <a:lstStyle/>
          <a:p>
            <a:endParaRPr lang="en-US"/>
          </a:p>
        </p:txBody>
      </p:sp>
    </p:spTree>
    <p:extLst>
      <p:ext uri="{BB962C8B-B14F-4D97-AF65-F5344CB8AC3E}">
        <p14:creationId xmlns:p14="http://schemas.microsoft.com/office/powerpoint/2010/main" val="201330743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_Image_Center">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457200" y="153248"/>
            <a:ext cx="11258550" cy="727655"/>
          </a:xfrm>
        </p:spPr>
        <p:txBody>
          <a:bodyPr>
            <a:normAutofit/>
          </a:bodyPr>
          <a:lstStyle>
            <a:lvl1pPr>
              <a:defRPr sz="3167"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457200" y="1371600"/>
            <a:ext cx="11262360" cy="4448460"/>
          </a:xfrm>
          <a:prstGeom prst="rect">
            <a:avLst/>
          </a:prstGeom>
        </p:spPr>
        <p:txBody>
          <a:bodyPr/>
          <a:lstStyle/>
          <a:p>
            <a:endParaRPr lang="en-US"/>
          </a:p>
        </p:txBody>
      </p:sp>
    </p:spTree>
    <p:extLst>
      <p:ext uri="{BB962C8B-B14F-4D97-AF65-F5344CB8AC3E}">
        <p14:creationId xmlns:p14="http://schemas.microsoft.com/office/powerpoint/2010/main" val="737959851"/>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_Bleed_Image">
    <p:bg>
      <p:bgRef idx="1001">
        <a:schemeClr val="bg2"/>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0" y="1"/>
            <a:ext cx="12192000" cy="6857998"/>
          </a:xfrm>
          <a:prstGeom prst="rect">
            <a:avLst/>
          </a:prstGeom>
        </p:spPr>
        <p:txBody>
          <a:bodyPr/>
          <a:lstStyle/>
          <a:p>
            <a:endParaRPr lang="en-US" dirty="0"/>
          </a:p>
        </p:txBody>
      </p:sp>
      <p:sp>
        <p:nvSpPr>
          <p:cNvPr id="11" name="Title 1"/>
          <p:cNvSpPr>
            <a:spLocks noGrp="1"/>
          </p:cNvSpPr>
          <p:nvPr>
            <p:ph type="title"/>
          </p:nvPr>
        </p:nvSpPr>
        <p:spPr>
          <a:xfrm>
            <a:off x="457200" y="153248"/>
            <a:ext cx="11258550" cy="727655"/>
          </a:xfrm>
        </p:spPr>
        <p:txBody>
          <a:bodyPr>
            <a:normAutofit/>
          </a:bodyPr>
          <a:lstStyle>
            <a:lvl1pPr>
              <a:defRPr sz="316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050263483"/>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9"/>
            <a:ext cx="11258550" cy="726923"/>
          </a:xfrm>
        </p:spPr>
        <p:txBody>
          <a:bodyPr/>
          <a:lstStyle/>
          <a:p>
            <a:r>
              <a:rPr lang="en-US" dirty="0"/>
              <a:t>Click to edit Master title style</a:t>
            </a:r>
          </a:p>
        </p:txBody>
      </p:sp>
      <p:sp>
        <p:nvSpPr>
          <p:cNvPr id="4" name="Rectangle 3">
            <a:extLst>
              <a:ext uri="{FF2B5EF4-FFF2-40B4-BE49-F238E27FC236}">
                <a16:creationId xmlns:a16="http://schemas.microsoft.com/office/drawing/2014/main" id="{1A65E46D-C0D2-7642-AF47-40070CB7653A}"/>
              </a:ext>
            </a:extLst>
          </p:cNvPr>
          <p:cNvSpPr/>
          <p:nvPr userDrawn="1"/>
        </p:nvSpPr>
        <p:spPr>
          <a:xfrm>
            <a:off x="0" y="1371600"/>
            <a:ext cx="12192000" cy="444137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15" name="Picture Placeholder 2"/>
          <p:cNvSpPr>
            <a:spLocks noGrp="1"/>
          </p:cNvSpPr>
          <p:nvPr>
            <p:ph type="pic" sz="quarter" idx="16"/>
          </p:nvPr>
        </p:nvSpPr>
        <p:spPr>
          <a:xfrm>
            <a:off x="788895" y="2085350"/>
            <a:ext cx="1690824" cy="1265131"/>
          </a:xfrm>
          <a:prstGeom prst="rect">
            <a:avLst/>
          </a:prstGeom>
        </p:spPr>
        <p:txBody>
          <a:bodyPr>
            <a:normAutofit/>
          </a:bodyPr>
          <a:lstStyle>
            <a:lvl1pPr>
              <a:defRPr sz="1867">
                <a:solidFill>
                  <a:schemeClr val="bg1"/>
                </a:solidFill>
              </a:defRPr>
            </a:lvl1pPr>
          </a:lstStyle>
          <a:p>
            <a:r>
              <a:rPr lang="en-US" dirty="0"/>
              <a:t>Drag picture to placeholder or click icon to add</a:t>
            </a:r>
          </a:p>
        </p:txBody>
      </p:sp>
      <p:sp>
        <p:nvSpPr>
          <p:cNvPr id="16" name="Picture Placeholder 2"/>
          <p:cNvSpPr>
            <a:spLocks noGrp="1"/>
          </p:cNvSpPr>
          <p:nvPr>
            <p:ph type="pic" sz="quarter" idx="17"/>
          </p:nvPr>
        </p:nvSpPr>
        <p:spPr>
          <a:xfrm>
            <a:off x="3606916" y="2085350"/>
            <a:ext cx="1690824" cy="1265131"/>
          </a:xfrm>
          <a:prstGeom prst="rect">
            <a:avLst/>
          </a:prstGeom>
        </p:spPr>
        <p:txBody>
          <a:bodyPr>
            <a:normAutofit/>
          </a:bodyPr>
          <a:lstStyle>
            <a:lvl1pPr>
              <a:defRPr sz="1867">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6424935" y="2085350"/>
            <a:ext cx="1690824" cy="1265131"/>
          </a:xfrm>
          <a:prstGeom prst="rect">
            <a:avLst/>
          </a:prstGeom>
        </p:spPr>
        <p:txBody>
          <a:bodyPr>
            <a:normAutofit/>
          </a:bodyPr>
          <a:lstStyle>
            <a:lvl1pPr>
              <a:defRPr sz="1867">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9242956" y="2085350"/>
            <a:ext cx="1690824" cy="1265131"/>
          </a:xfrm>
          <a:prstGeom prst="rect">
            <a:avLst/>
          </a:prstGeom>
        </p:spPr>
        <p:txBody>
          <a:bodyPr>
            <a:normAutofit/>
          </a:bodyPr>
          <a:lstStyle>
            <a:lvl1pPr>
              <a:defRPr sz="1867">
                <a:solidFill>
                  <a:schemeClr val="bg1"/>
                </a:solidFill>
              </a:defRPr>
            </a:lvl1pPr>
          </a:lstStyle>
          <a:p>
            <a:r>
              <a:rPr lang="en-US"/>
              <a:t>Drag picture to placeholder or click icon to add</a:t>
            </a:r>
            <a:endParaRPr lang="en-US" dirty="0"/>
          </a:p>
        </p:txBody>
      </p:sp>
      <p:sp>
        <p:nvSpPr>
          <p:cNvPr id="19" name="Picture Placeholder 2">
            <a:extLst>
              <a:ext uri="{FF2B5EF4-FFF2-40B4-BE49-F238E27FC236}">
                <a16:creationId xmlns:a16="http://schemas.microsoft.com/office/drawing/2014/main" id="{F1543634-A736-BA4B-A10A-31EE0B13FC13}"/>
              </a:ext>
            </a:extLst>
          </p:cNvPr>
          <p:cNvSpPr>
            <a:spLocks noGrp="1"/>
          </p:cNvSpPr>
          <p:nvPr>
            <p:ph type="pic" sz="quarter" idx="20"/>
          </p:nvPr>
        </p:nvSpPr>
        <p:spPr>
          <a:xfrm>
            <a:off x="788895" y="3914149"/>
            <a:ext cx="1690824" cy="1265131"/>
          </a:xfrm>
          <a:prstGeom prst="rect">
            <a:avLst/>
          </a:prstGeom>
        </p:spPr>
        <p:txBody>
          <a:bodyPr>
            <a:normAutofit/>
          </a:bodyPr>
          <a:lstStyle>
            <a:lvl1pPr>
              <a:defRPr sz="1867">
                <a:solidFill>
                  <a:schemeClr val="bg1"/>
                </a:solidFill>
              </a:defRPr>
            </a:lvl1pPr>
          </a:lstStyle>
          <a:p>
            <a:r>
              <a:rPr lang="en-US"/>
              <a:t>Drag picture to placeholder or click icon to add</a:t>
            </a:r>
            <a:endParaRPr lang="en-US" dirty="0"/>
          </a:p>
        </p:txBody>
      </p:sp>
      <p:sp>
        <p:nvSpPr>
          <p:cNvPr id="20" name="Picture Placeholder 2">
            <a:extLst>
              <a:ext uri="{FF2B5EF4-FFF2-40B4-BE49-F238E27FC236}">
                <a16:creationId xmlns:a16="http://schemas.microsoft.com/office/drawing/2014/main" id="{31DBC551-9315-1F45-A672-93EB06007494}"/>
              </a:ext>
            </a:extLst>
          </p:cNvPr>
          <p:cNvSpPr>
            <a:spLocks noGrp="1"/>
          </p:cNvSpPr>
          <p:nvPr>
            <p:ph type="pic" sz="quarter" idx="21"/>
          </p:nvPr>
        </p:nvSpPr>
        <p:spPr>
          <a:xfrm>
            <a:off x="3606916" y="3914149"/>
            <a:ext cx="1690824" cy="1265131"/>
          </a:xfrm>
          <a:prstGeom prst="rect">
            <a:avLst/>
          </a:prstGeom>
        </p:spPr>
        <p:txBody>
          <a:bodyPr>
            <a:normAutofit/>
          </a:bodyPr>
          <a:lstStyle>
            <a:lvl1pPr>
              <a:defRPr sz="1867">
                <a:solidFill>
                  <a:schemeClr val="bg1"/>
                </a:solidFill>
              </a:defRPr>
            </a:lvl1pPr>
          </a:lstStyle>
          <a:p>
            <a:r>
              <a:rPr lang="en-US"/>
              <a:t>Drag picture to placeholder or click icon to add</a:t>
            </a:r>
            <a:endParaRPr lang="en-US" dirty="0"/>
          </a:p>
        </p:txBody>
      </p:sp>
      <p:sp>
        <p:nvSpPr>
          <p:cNvPr id="21" name="Picture Placeholder 2">
            <a:extLst>
              <a:ext uri="{FF2B5EF4-FFF2-40B4-BE49-F238E27FC236}">
                <a16:creationId xmlns:a16="http://schemas.microsoft.com/office/drawing/2014/main" id="{AB66963A-7841-B341-A47C-7BEFE1F8B8CA}"/>
              </a:ext>
            </a:extLst>
          </p:cNvPr>
          <p:cNvSpPr>
            <a:spLocks noGrp="1"/>
          </p:cNvSpPr>
          <p:nvPr>
            <p:ph type="pic" sz="quarter" idx="22"/>
          </p:nvPr>
        </p:nvSpPr>
        <p:spPr>
          <a:xfrm>
            <a:off x="6424935" y="3914149"/>
            <a:ext cx="1690824" cy="1265131"/>
          </a:xfrm>
          <a:prstGeom prst="rect">
            <a:avLst/>
          </a:prstGeom>
        </p:spPr>
        <p:txBody>
          <a:bodyPr>
            <a:normAutofit/>
          </a:bodyPr>
          <a:lstStyle>
            <a:lvl1pPr>
              <a:defRPr sz="1867">
                <a:solidFill>
                  <a:schemeClr val="bg1"/>
                </a:solidFill>
              </a:defRPr>
            </a:lvl1pPr>
          </a:lstStyle>
          <a:p>
            <a:r>
              <a:rPr lang="en-US"/>
              <a:t>Drag picture to placeholder or click icon to add</a:t>
            </a:r>
            <a:endParaRPr lang="en-US" dirty="0"/>
          </a:p>
        </p:txBody>
      </p:sp>
      <p:sp>
        <p:nvSpPr>
          <p:cNvPr id="22" name="Picture Placeholder 2">
            <a:extLst>
              <a:ext uri="{FF2B5EF4-FFF2-40B4-BE49-F238E27FC236}">
                <a16:creationId xmlns:a16="http://schemas.microsoft.com/office/drawing/2014/main" id="{7E808491-1004-3A44-87DD-41D21C9E39C3}"/>
              </a:ext>
            </a:extLst>
          </p:cNvPr>
          <p:cNvSpPr>
            <a:spLocks noGrp="1"/>
          </p:cNvSpPr>
          <p:nvPr>
            <p:ph type="pic" sz="quarter" idx="23"/>
          </p:nvPr>
        </p:nvSpPr>
        <p:spPr>
          <a:xfrm>
            <a:off x="9242956" y="3914149"/>
            <a:ext cx="1690824" cy="1265131"/>
          </a:xfrm>
          <a:prstGeom prst="rect">
            <a:avLst/>
          </a:prstGeom>
        </p:spPr>
        <p:txBody>
          <a:bodyPr>
            <a:normAutofit/>
          </a:bodyPr>
          <a:lstStyle>
            <a:lvl1pPr>
              <a:defRPr sz="1867">
                <a:solidFill>
                  <a:schemeClr val="bg1"/>
                </a:solidFill>
              </a:defRPr>
            </a:lvl1pPr>
          </a:lstStyle>
          <a:p>
            <a:r>
              <a:rPr lang="en-US" dirty="0"/>
              <a:t>Drag picture to placeholder or click icon to add</a:t>
            </a:r>
          </a:p>
        </p:txBody>
      </p:sp>
    </p:spTree>
    <p:extLst>
      <p:ext uri="{BB962C8B-B14F-4D97-AF65-F5344CB8AC3E}">
        <p14:creationId xmlns:p14="http://schemas.microsoft.com/office/powerpoint/2010/main" val="298386243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hite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9"/>
            <a:ext cx="11258550" cy="726923"/>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9" name="Picture Placeholder 2"/>
          <p:cNvSpPr>
            <a:spLocks noGrp="1"/>
          </p:cNvSpPr>
          <p:nvPr>
            <p:ph type="pic" sz="quarter" idx="20"/>
          </p:nvPr>
        </p:nvSpPr>
        <p:spPr>
          <a:xfrm>
            <a:off x="453252" y="1561223"/>
            <a:ext cx="2565400" cy="1467556"/>
          </a:xfrm>
          <a:prstGeom prst="rect">
            <a:avLst/>
          </a:prstGeom>
        </p:spPr>
        <p:txBody>
          <a:bodyPr>
            <a:normAutofit/>
          </a:bodyPr>
          <a:lstStyle>
            <a:lvl1pPr>
              <a:defRPr sz="1833">
                <a:solidFill>
                  <a:srgbClr val="C2C2C1"/>
                </a:solidFill>
              </a:defRPr>
            </a:lvl1pPr>
          </a:lstStyle>
          <a:p>
            <a:r>
              <a:rPr lang="en-US" dirty="0"/>
              <a:t>Drag picture to placeholder or click icon to add</a:t>
            </a:r>
          </a:p>
        </p:txBody>
      </p:sp>
      <p:sp>
        <p:nvSpPr>
          <p:cNvPr id="10" name="Picture Placeholder 2"/>
          <p:cNvSpPr>
            <a:spLocks noGrp="1"/>
          </p:cNvSpPr>
          <p:nvPr>
            <p:ph type="pic" sz="quarter" idx="21"/>
          </p:nvPr>
        </p:nvSpPr>
        <p:spPr>
          <a:xfrm>
            <a:off x="4639078" y="1561223"/>
            <a:ext cx="2565400" cy="1467556"/>
          </a:xfrm>
          <a:prstGeom prst="rect">
            <a:avLst/>
          </a:prstGeom>
        </p:spPr>
        <p:txBody>
          <a:bodyPr>
            <a:normAutofit/>
          </a:bodyPr>
          <a:lstStyle>
            <a:lvl1pPr>
              <a:defRPr sz="1833">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8833298" y="1561223"/>
            <a:ext cx="2565400" cy="1467556"/>
          </a:xfrm>
          <a:prstGeom prst="rect">
            <a:avLst/>
          </a:prstGeom>
        </p:spPr>
        <p:txBody>
          <a:bodyPr>
            <a:normAutofit/>
          </a:bodyPr>
          <a:lstStyle>
            <a:lvl1pPr>
              <a:defRPr sz="1833">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453252" y="3709830"/>
            <a:ext cx="2565400" cy="1467556"/>
          </a:xfrm>
          <a:prstGeom prst="rect">
            <a:avLst/>
          </a:prstGeom>
        </p:spPr>
        <p:txBody>
          <a:bodyPr>
            <a:normAutofit/>
          </a:bodyPr>
          <a:lstStyle>
            <a:lvl1pPr>
              <a:defRPr sz="1833">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4639078" y="3709830"/>
            <a:ext cx="2565400" cy="1467556"/>
          </a:xfrm>
          <a:prstGeom prst="rect">
            <a:avLst/>
          </a:prstGeom>
        </p:spPr>
        <p:txBody>
          <a:bodyPr>
            <a:normAutofit/>
          </a:bodyPr>
          <a:lstStyle>
            <a:lvl1pPr>
              <a:defRPr sz="1833">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8833298" y="3709830"/>
            <a:ext cx="2565400" cy="1467556"/>
          </a:xfrm>
          <a:prstGeom prst="rect">
            <a:avLst/>
          </a:prstGeom>
        </p:spPr>
        <p:txBody>
          <a:bodyPr>
            <a:normAutofit/>
          </a:bodyPr>
          <a:lstStyle>
            <a:lvl1pPr>
              <a:defRPr sz="1833">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1192576448"/>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8550" cy="727655"/>
          </a:xfrm>
        </p:spPr>
        <p:txBody>
          <a:bodyPr/>
          <a:lstStyle>
            <a:lvl1pPr>
              <a:defRPr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4" name="Table Placeholder 3">
            <a:extLst>
              <a:ext uri="{FF2B5EF4-FFF2-40B4-BE49-F238E27FC236}">
                <a16:creationId xmlns:a16="http://schemas.microsoft.com/office/drawing/2014/main" id="{D7DA888D-68DB-9B44-9614-56AAAAE93DF7}"/>
              </a:ext>
            </a:extLst>
          </p:cNvPr>
          <p:cNvSpPr>
            <a:spLocks noGrp="1"/>
          </p:cNvSpPr>
          <p:nvPr>
            <p:ph type="tbl" sz="quarter" idx="10"/>
          </p:nvPr>
        </p:nvSpPr>
        <p:spPr>
          <a:xfrm>
            <a:off x="457200" y="1371600"/>
            <a:ext cx="11258550" cy="4169833"/>
          </a:xfrm>
          <a:prstGeom prst="rect">
            <a:avLst/>
          </a:prstGeom>
        </p:spPr>
        <p:txBody>
          <a:bodyPr/>
          <a:lstStyle/>
          <a:p>
            <a:endParaRPr lang="en-US" dirty="0"/>
          </a:p>
        </p:txBody>
      </p:sp>
    </p:spTree>
    <p:extLst>
      <p:ext uri="{BB962C8B-B14F-4D97-AF65-F5344CB8AC3E}">
        <p14:creationId xmlns:p14="http://schemas.microsoft.com/office/powerpoint/2010/main" val="2139548030"/>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ar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7886" cy="727655"/>
          </a:xfrm>
        </p:spPr>
        <p:txBody>
          <a:bodyPr/>
          <a:lstStyle>
            <a:lvl1pPr>
              <a:defRPr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7" name="Chart Placeholder 5">
            <a:extLst>
              <a:ext uri="{FF2B5EF4-FFF2-40B4-BE49-F238E27FC236}">
                <a16:creationId xmlns:a16="http://schemas.microsoft.com/office/drawing/2014/main" id="{B3C77AD1-4897-A546-B977-5EB6406DD175}"/>
              </a:ext>
            </a:extLst>
          </p:cNvPr>
          <p:cNvSpPr>
            <a:spLocks noGrp="1"/>
          </p:cNvSpPr>
          <p:nvPr>
            <p:ph type="chart" sz="quarter" idx="10"/>
          </p:nvPr>
        </p:nvSpPr>
        <p:spPr>
          <a:xfrm>
            <a:off x="457200" y="1371600"/>
            <a:ext cx="11258550" cy="4538133"/>
          </a:xfrm>
          <a:prstGeom prst="rect">
            <a:avLst/>
          </a:prstGeom>
        </p:spPr>
        <p:txBody>
          <a:bodyPr/>
          <a:lstStyle/>
          <a:p>
            <a:endParaRPr lang="en-US" dirty="0"/>
          </a:p>
        </p:txBody>
      </p:sp>
    </p:spTree>
    <p:extLst>
      <p:ext uri="{BB962C8B-B14F-4D97-AF65-F5344CB8AC3E}">
        <p14:creationId xmlns:p14="http://schemas.microsoft.com/office/powerpoint/2010/main" val="1904102461"/>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9"/>
            <a:ext cx="11257886" cy="726923"/>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6" name="Chart Placeholder 5">
            <a:extLst>
              <a:ext uri="{FF2B5EF4-FFF2-40B4-BE49-F238E27FC236}">
                <a16:creationId xmlns:a16="http://schemas.microsoft.com/office/drawing/2014/main" id="{A878172D-692F-8A47-81EA-89C129774DB9}"/>
              </a:ext>
            </a:extLst>
          </p:cNvPr>
          <p:cNvSpPr>
            <a:spLocks noGrp="1"/>
          </p:cNvSpPr>
          <p:nvPr>
            <p:ph type="chart" sz="quarter" idx="10"/>
          </p:nvPr>
        </p:nvSpPr>
        <p:spPr>
          <a:xfrm>
            <a:off x="457200" y="1371600"/>
            <a:ext cx="11258550" cy="4538133"/>
          </a:xfrm>
          <a:prstGeom prst="rect">
            <a:avLst/>
          </a:prstGeom>
        </p:spPr>
        <p:txBody>
          <a:bodyPr/>
          <a:lstStyle/>
          <a:p>
            <a:endParaRPr lang="en-US" dirty="0"/>
          </a:p>
        </p:txBody>
      </p:sp>
    </p:spTree>
    <p:extLst>
      <p:ext uri="{BB962C8B-B14F-4D97-AF65-F5344CB8AC3E}">
        <p14:creationId xmlns:p14="http://schemas.microsoft.com/office/powerpoint/2010/main" val="3509049443"/>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in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9"/>
            <a:ext cx="11257886" cy="726923"/>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Chart Placeholder 5">
            <a:extLst>
              <a:ext uri="{FF2B5EF4-FFF2-40B4-BE49-F238E27FC236}">
                <a16:creationId xmlns:a16="http://schemas.microsoft.com/office/drawing/2014/main" id="{08142378-5C5C-8B40-AD27-B9BE74F6EA71}"/>
              </a:ext>
            </a:extLst>
          </p:cNvPr>
          <p:cNvSpPr>
            <a:spLocks noGrp="1"/>
          </p:cNvSpPr>
          <p:nvPr>
            <p:ph type="chart" sz="quarter" idx="10"/>
          </p:nvPr>
        </p:nvSpPr>
        <p:spPr>
          <a:xfrm>
            <a:off x="457200" y="1371600"/>
            <a:ext cx="11258550" cy="4538133"/>
          </a:xfrm>
          <a:prstGeom prst="rect">
            <a:avLst/>
          </a:prstGeom>
        </p:spPr>
        <p:txBody>
          <a:bodyPr/>
          <a:lstStyle/>
          <a:p>
            <a:endParaRPr lang="en-US" dirty="0"/>
          </a:p>
        </p:txBody>
      </p:sp>
    </p:spTree>
    <p:extLst>
      <p:ext uri="{BB962C8B-B14F-4D97-AF65-F5344CB8AC3E}">
        <p14:creationId xmlns:p14="http://schemas.microsoft.com/office/powerpoint/2010/main" val="3736009516"/>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_of_Content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457200" y="153248"/>
            <a:ext cx="11258550" cy="82782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457200" y="1371600"/>
            <a:ext cx="11258550" cy="3905251"/>
          </a:xfrm>
          <a:prstGeom prst="rect">
            <a:avLst/>
          </a:prstGeom>
        </p:spPr>
        <p:txBody>
          <a:bodyPr/>
          <a:lstStyle>
            <a:lvl5pPr>
              <a:defRPr sz="1583"/>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65724081"/>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Divider_Slide_and_Subtitle">
    <p:bg>
      <p:bgRef idx="1001">
        <a:schemeClr val="bg2"/>
      </p:bgRef>
    </p:bg>
    <p:spTree>
      <p:nvGrpSpPr>
        <p:cNvPr id="1" name=""/>
        <p:cNvGrpSpPr/>
        <p:nvPr/>
      </p:nvGrpSpPr>
      <p:grpSpPr>
        <a:xfrm>
          <a:off x="0" y="0"/>
          <a:ext cx="0" cy="0"/>
          <a:chOff x="0" y="0"/>
          <a:chExt cx="0" cy="0"/>
        </a:xfrm>
      </p:grpSpPr>
      <p:pic>
        <p:nvPicPr>
          <p:cNvPr id="19" name="Picture 18" descr="A close up of a logo&#10;&#10;Description automatically generated">
            <a:extLst>
              <a:ext uri="{FF2B5EF4-FFF2-40B4-BE49-F238E27FC236}">
                <a16:creationId xmlns:a16="http://schemas.microsoft.com/office/drawing/2014/main" id="{1BB08B99-C266-CB41-AD06-12C93490162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457200" y="2590800"/>
            <a:ext cx="10363200" cy="1240140"/>
          </a:xfrm>
        </p:spPr>
        <p:txBody>
          <a:bodyPr anchor="ctr">
            <a:noAutofit/>
          </a:bodyPr>
          <a:lstStyle>
            <a:lvl1pPr algn="l">
              <a:defRPr sz="8000" b="1" cap="none">
                <a:solidFill>
                  <a:schemeClr val="tx1"/>
                </a:solidFill>
              </a:defRPr>
            </a:lvl1pPr>
          </a:lstStyle>
          <a:p>
            <a:r>
              <a:rPr lang="en-US" dirty="0"/>
              <a:t>Q&amp;A</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457200" y="3960284"/>
            <a:ext cx="6849533" cy="652565"/>
          </a:xfrm>
          <a:prstGeom prst="rect">
            <a:avLst/>
          </a:prstGeom>
        </p:spPr>
        <p:txBody>
          <a:bodyPr/>
          <a:lstStyle>
            <a:lvl1pPr>
              <a:defRPr sz="2417"/>
            </a:lvl1pPr>
            <a:lvl2pPr marL="609576" indent="0">
              <a:buNone/>
              <a:defRPr/>
            </a:lvl2pPr>
          </a:lstStyle>
          <a:p>
            <a:pPr lvl="0"/>
            <a:r>
              <a:rPr lang="en-US" dirty="0"/>
              <a:t>Edit Master text styles</a:t>
            </a:r>
          </a:p>
        </p:txBody>
      </p:sp>
    </p:spTree>
    <p:extLst>
      <p:ext uri="{BB962C8B-B14F-4D97-AF65-F5344CB8AC3E}">
        <p14:creationId xmlns:p14="http://schemas.microsoft.com/office/powerpoint/2010/main" val="3984288511"/>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Divider_Slide_and_Subtitl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D340E26-B0F6-0540-8F51-9CF877A48E26}"/>
              </a:ext>
            </a:extLst>
          </p:cNvPr>
          <p:cNvSpPr/>
          <p:nvPr userDrawn="1"/>
        </p:nvSpPr>
        <p:spPr>
          <a:xfrm>
            <a:off x="10820400" y="6126480"/>
            <a:ext cx="1107440" cy="56896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 name="Title 1"/>
          <p:cNvSpPr>
            <a:spLocks noGrp="1"/>
          </p:cNvSpPr>
          <p:nvPr>
            <p:ph type="title" hasCustomPrompt="1"/>
          </p:nvPr>
        </p:nvSpPr>
        <p:spPr>
          <a:xfrm>
            <a:off x="457200" y="2590800"/>
            <a:ext cx="10363200" cy="1240140"/>
          </a:xfrm>
        </p:spPr>
        <p:txBody>
          <a:bodyPr anchor="ctr">
            <a:noAutofit/>
          </a:bodyPr>
          <a:lstStyle>
            <a:lvl1pPr algn="l">
              <a:defRPr sz="5333"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Thank you!</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457200" y="3960284"/>
            <a:ext cx="6849533" cy="652565"/>
          </a:xfrm>
          <a:prstGeom prst="rect">
            <a:avLst/>
          </a:prstGeom>
        </p:spPr>
        <p:txBody>
          <a:bodyPr/>
          <a:lstStyle>
            <a:lvl1pPr>
              <a:defRPr sz="2417"/>
            </a:lvl1pPr>
            <a:lvl2pPr marL="609576" indent="0">
              <a:buNone/>
              <a:defRPr/>
            </a:lvl2pPr>
          </a:lstStyle>
          <a:p>
            <a:pPr lvl="0"/>
            <a:r>
              <a:rPr lang="en-US" dirty="0"/>
              <a:t>Edit Master text styles</a:t>
            </a:r>
          </a:p>
        </p:txBody>
      </p:sp>
      <p:pic>
        <p:nvPicPr>
          <p:cNvPr id="5" name="Picture 4" descr="A picture containing circuit&#10;&#10;Description automatically generated">
            <a:extLst>
              <a:ext uri="{FF2B5EF4-FFF2-40B4-BE49-F238E27FC236}">
                <a16:creationId xmlns:a16="http://schemas.microsoft.com/office/drawing/2014/main" id="{5B69008D-B32B-6543-BFC2-D908D36396FB}"/>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EE6547C1-AC56-604D-B886-E570A90227CB}"/>
              </a:ext>
            </a:extLst>
          </p:cNvPr>
          <p:cNvPicPr>
            <a:picLocks noChangeAspect="1"/>
          </p:cNvPicPr>
          <p:nvPr userDrawn="1"/>
        </p:nvPicPr>
        <p:blipFill>
          <a:blip r:embed="rId3"/>
          <a:srcRect/>
          <a:stretch/>
        </p:blipFill>
        <p:spPr>
          <a:xfrm>
            <a:off x="457350" y="609600"/>
            <a:ext cx="1130783" cy="676216"/>
          </a:xfrm>
          <a:prstGeom prst="rect">
            <a:avLst/>
          </a:prstGeom>
        </p:spPr>
      </p:pic>
    </p:spTree>
    <p:extLst>
      <p:ext uri="{BB962C8B-B14F-4D97-AF65-F5344CB8AC3E}">
        <p14:creationId xmlns:p14="http://schemas.microsoft.com/office/powerpoint/2010/main" val="687553592"/>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nk_Pag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a:xfrm>
            <a:off x="457199" y="153248"/>
            <a:ext cx="11262360" cy="753435"/>
          </a:xfrm>
        </p:spPr>
        <p:txBody>
          <a:bodyPr/>
          <a:lstStyle>
            <a:lvl1pPr>
              <a:defRPr>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4" name="TextBox 3">
            <a:extLst>
              <a:ext uri="{FF2B5EF4-FFF2-40B4-BE49-F238E27FC236}">
                <a16:creationId xmlns:a16="http://schemas.microsoft.com/office/drawing/2014/main" id="{C680CA43-5C49-A347-BAC4-268F3B7F1BC4}"/>
              </a:ext>
            </a:extLst>
          </p:cNvPr>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t>
            </a:r>
          </a:p>
        </p:txBody>
      </p:sp>
      <p:pic>
        <p:nvPicPr>
          <p:cNvPr id="5" name="Picture 4">
            <a:extLst>
              <a:ext uri="{FF2B5EF4-FFF2-40B4-BE49-F238E27FC236}">
                <a16:creationId xmlns:a16="http://schemas.microsoft.com/office/drawing/2014/main" id="{95568472-78C1-FD4C-80A1-628CA86D3F06}"/>
              </a:ext>
            </a:extLst>
          </p:cNvPr>
          <p:cNvPicPr>
            <a:picLocks noChangeAspect="1"/>
          </p:cNvPicPr>
          <p:nvPr userDrawn="1"/>
        </p:nvPicPr>
        <p:blipFill>
          <a:blip r:embed="rId2"/>
          <a:srcRect/>
          <a:stretch/>
        </p:blipFill>
        <p:spPr>
          <a:xfrm>
            <a:off x="11124678" y="6275882"/>
            <a:ext cx="590993" cy="353418"/>
          </a:xfrm>
          <a:prstGeom prst="rect">
            <a:avLst/>
          </a:prstGeom>
        </p:spPr>
      </p:pic>
    </p:spTree>
    <p:extLst>
      <p:ext uri="{BB962C8B-B14F-4D97-AF65-F5344CB8AC3E}">
        <p14:creationId xmlns:p14="http://schemas.microsoft.com/office/powerpoint/2010/main" val="4200788112"/>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able_of_Contents">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62360" cy="727655"/>
          </a:xfrm>
        </p:spPr>
        <p:txBody>
          <a:bodyPr/>
          <a:lstStyle>
            <a:lvl1pPr>
              <a:defRPr>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454123" y="1371600"/>
            <a:ext cx="11262360" cy="4738568"/>
          </a:xfrm>
          <a:prstGeom prst="rect">
            <a:avLst/>
          </a:prstGeom>
        </p:spPr>
        <p:txBody>
          <a:bodyPr/>
          <a:lstStyle>
            <a:lvl1pPr marL="0" indent="0">
              <a:buNone/>
              <a:defRPr>
                <a:solidFill>
                  <a:schemeClr val="tx2"/>
                </a:solidFill>
              </a:defRPr>
            </a:lvl1pPr>
            <a:lvl2pPr marL="990560" indent="-380985">
              <a:buFont typeface="Arial"/>
              <a:buChar char="•"/>
              <a:defRPr>
                <a:solidFill>
                  <a:schemeClr val="tx2"/>
                </a:solidFill>
              </a:defRPr>
            </a:lvl2pPr>
            <a:lvl3pPr marL="1523939" indent="-304788">
              <a:buFont typeface="Arial"/>
              <a:buChar cha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626386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ow_to_Use">
    <p:bg>
      <p:bgRef idx="1001">
        <a:schemeClr val="bg2"/>
      </p:bgRef>
    </p:bg>
    <p:spTree>
      <p:nvGrpSpPr>
        <p:cNvPr id="1" name=""/>
        <p:cNvGrpSpPr/>
        <p:nvPr/>
      </p:nvGrpSpPr>
      <p:grpSpPr>
        <a:xfrm>
          <a:off x="0" y="0"/>
          <a:ext cx="0" cy="0"/>
          <a:chOff x="0" y="0"/>
          <a:chExt cx="0" cy="0"/>
        </a:xfrm>
      </p:grpSpPr>
      <p:sp>
        <p:nvSpPr>
          <p:cNvPr id="4" name="TextBox 3"/>
          <p:cNvSpPr txBox="1"/>
          <p:nvPr userDrawn="1"/>
        </p:nvSpPr>
        <p:spPr>
          <a:xfrm>
            <a:off x="3763618" y="-3790122"/>
            <a:ext cx="184731" cy="683264"/>
          </a:xfrm>
          <a:prstGeom prst="rect">
            <a:avLst/>
          </a:prstGeom>
          <a:noFill/>
        </p:spPr>
        <p:txBody>
          <a:bodyPr wrap="none" rtlCol="0">
            <a:spAutoFit/>
          </a:bodyPr>
          <a:lstStyle/>
          <a:p>
            <a:endParaRPr lang="en-US" sz="3840" dirty="0"/>
          </a:p>
        </p:txBody>
      </p:sp>
      <p:sp>
        <p:nvSpPr>
          <p:cNvPr id="2" name="Rectangle 1">
            <a:extLst>
              <a:ext uri="{FF2B5EF4-FFF2-40B4-BE49-F238E27FC236}">
                <a16:creationId xmlns:a16="http://schemas.microsoft.com/office/drawing/2014/main" id="{4D133B37-BB08-4347-B71D-D01F225ECB4D}"/>
              </a:ext>
            </a:extLst>
          </p:cNvPr>
          <p:cNvSpPr/>
          <p:nvPr userDrawn="1"/>
        </p:nvSpPr>
        <p:spPr>
          <a:xfrm>
            <a:off x="0" y="0"/>
            <a:ext cx="12192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6" name="TextBox 5"/>
          <p:cNvSpPr txBox="1"/>
          <p:nvPr userDrawn="1"/>
        </p:nvSpPr>
        <p:spPr>
          <a:xfrm>
            <a:off x="9914966" y="8139953"/>
            <a:ext cx="184731" cy="683264"/>
          </a:xfrm>
          <a:prstGeom prst="rect">
            <a:avLst/>
          </a:prstGeom>
          <a:noFill/>
        </p:spPr>
        <p:txBody>
          <a:bodyPr wrap="none" rtlCol="0">
            <a:spAutoFit/>
          </a:bodyPr>
          <a:lstStyle/>
          <a:p>
            <a:endParaRPr lang="en-US" sz="3840"/>
          </a:p>
        </p:txBody>
      </p:sp>
      <p:sp>
        <p:nvSpPr>
          <p:cNvPr id="9" name="TextBox 8">
            <a:extLst>
              <a:ext uri="{FF2B5EF4-FFF2-40B4-BE49-F238E27FC236}">
                <a16:creationId xmlns:a16="http://schemas.microsoft.com/office/drawing/2014/main" id="{1B954A5E-A2DC-9041-9311-DBC4F345DE43}"/>
              </a:ext>
            </a:extLst>
          </p:cNvPr>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t>
            </a:r>
          </a:p>
        </p:txBody>
      </p:sp>
      <p:pic>
        <p:nvPicPr>
          <p:cNvPr id="11" name="Picture 10">
            <a:extLst>
              <a:ext uri="{FF2B5EF4-FFF2-40B4-BE49-F238E27FC236}">
                <a16:creationId xmlns:a16="http://schemas.microsoft.com/office/drawing/2014/main" id="{078E12B8-1389-044D-9E65-845118C8F28C}"/>
              </a:ext>
            </a:extLst>
          </p:cNvPr>
          <p:cNvPicPr>
            <a:picLocks noChangeAspect="1"/>
          </p:cNvPicPr>
          <p:nvPr userDrawn="1"/>
        </p:nvPicPr>
        <p:blipFill>
          <a:blip r:embed="rId2"/>
          <a:srcRect/>
          <a:stretch/>
        </p:blipFill>
        <p:spPr>
          <a:xfrm>
            <a:off x="11124678" y="6275882"/>
            <a:ext cx="590993" cy="353418"/>
          </a:xfrm>
          <a:prstGeom prst="rect">
            <a:avLst/>
          </a:prstGeom>
        </p:spPr>
      </p:pic>
    </p:spTree>
    <p:extLst>
      <p:ext uri="{BB962C8B-B14F-4D97-AF65-F5344CB8AC3E}">
        <p14:creationId xmlns:p14="http://schemas.microsoft.com/office/powerpoint/2010/main" val="3609477325"/>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_Only">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875" y="289511"/>
            <a:ext cx="11652356" cy="899665"/>
          </a:xfrm>
        </p:spPr>
        <p:txBody>
          <a:bodyPr lIns="182880" tIns="146304" rIns="182880" bIns="146304"/>
          <a:lstStyle>
            <a:lvl1pPr>
              <a:defRPr/>
            </a:lvl1pPr>
          </a:lstStyle>
          <a:p>
            <a:r>
              <a:rPr lang="en-US" dirty="0"/>
              <a:t>Click to edit master title style</a:t>
            </a:r>
          </a:p>
        </p:txBody>
      </p:sp>
    </p:spTree>
    <p:extLst>
      <p:ext uri="{BB962C8B-B14F-4D97-AF65-F5344CB8AC3E}">
        <p14:creationId xmlns:p14="http://schemas.microsoft.com/office/powerpoint/2010/main" val="113187366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9053" y="472018"/>
            <a:ext cx="10940405" cy="727655"/>
          </a:xfrm>
        </p:spPr>
        <p:txBody>
          <a:bodyPr/>
          <a:lstStyle>
            <a:lvl1pPr>
              <a:defRPr>
                <a:solidFill>
                  <a:srgbClr val="414042"/>
                </a:solidFill>
              </a:defRPr>
            </a:lvl1pPr>
          </a:lstStyle>
          <a:p>
            <a:r>
              <a:rPr lang="en-US" dirty="0"/>
              <a:t>Click to edit Master title style</a:t>
            </a:r>
          </a:p>
        </p:txBody>
      </p:sp>
      <p:sp>
        <p:nvSpPr>
          <p:cNvPr id="3" name="Content Placeholder 2"/>
          <p:cNvSpPr>
            <a:spLocks noGrp="1"/>
          </p:cNvSpPr>
          <p:nvPr>
            <p:ph idx="1"/>
          </p:nvPr>
        </p:nvSpPr>
        <p:spPr/>
        <p:txBody>
          <a:bodyPr/>
          <a:lstStyle>
            <a:lvl1pPr marL="0" indent="0">
              <a:buNone/>
              <a:defRPr>
                <a:solidFill>
                  <a:srgbClr val="414042"/>
                </a:solidFill>
              </a:defRPr>
            </a:lvl1pPr>
            <a:lvl2pPr marL="990560" indent="-380985">
              <a:buFont typeface="Arial"/>
              <a:buChar char="•"/>
              <a:defRPr>
                <a:solidFill>
                  <a:srgbClr val="414042"/>
                </a:solidFill>
              </a:defRPr>
            </a:lvl2pPr>
            <a:lvl3pPr marL="1523939" indent="-304788">
              <a:buFont typeface="Arial"/>
              <a:buChar char="•"/>
              <a:defRPr>
                <a:solidFill>
                  <a:srgbClr val="414042"/>
                </a:solidFill>
              </a:defRPr>
            </a:lvl3pPr>
            <a:lvl4pPr>
              <a:defRPr>
                <a:solidFill>
                  <a:srgbClr val="414042"/>
                </a:solidFill>
              </a:defRPr>
            </a:lvl4pPr>
            <a:lvl5pPr>
              <a:defRPr>
                <a:solidFill>
                  <a:srgbClr val="41404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9561055"/>
      </p:ext>
    </p:extLst>
  </p:cSld>
  <p:clrMapOvr>
    <a:masterClrMapping/>
  </p:clrMapOvr>
  <p:transition>
    <p:fade/>
  </p:transition>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18" name="Text Placeholder 7"/>
          <p:cNvSpPr>
            <a:spLocks noGrp="1"/>
          </p:cNvSpPr>
          <p:nvPr>
            <p:ph type="body" sz="quarter" idx="21" hasCustomPrompt="1"/>
          </p:nvPr>
        </p:nvSpPr>
        <p:spPr>
          <a:xfrm>
            <a:off x="3124749" y="2033754"/>
            <a:ext cx="2607558" cy="1819113"/>
          </a:xfrm>
        </p:spPr>
        <p:txBody>
          <a:bodyPr>
            <a:noAutofit/>
          </a:bodyPr>
          <a:lstStyle>
            <a:lvl1pPr marL="0" indent="0">
              <a:spcBef>
                <a:spcPts val="600"/>
              </a:spcBef>
              <a:buNone/>
              <a:defRPr sz="1400">
                <a:solidFill>
                  <a:srgbClr val="545B64"/>
                </a:solidFill>
                <a:latin typeface="Arial" panose="020B0604020202020204" pitchFamily="34" charset="0"/>
                <a:cs typeface="Arial" panose="020B0604020202020204" pitchFamily="34" charset="0"/>
              </a:defRPr>
            </a:lvl1pPr>
            <a:lvl2pPr marL="457160" indent="0">
              <a:buNone/>
              <a:defRPr sz="1400"/>
            </a:lvl2pPr>
            <a:lvl3pPr marL="914318" indent="0">
              <a:buNone/>
              <a:defRPr sz="1400"/>
            </a:lvl3pPr>
            <a:lvl4pPr marL="1371477" indent="0">
              <a:buNone/>
              <a:defRPr sz="1400"/>
            </a:lvl4pPr>
            <a:lvl5pPr marL="1828636" indent="0">
              <a:buNone/>
              <a:defRPr sz="1400"/>
            </a:lvl5pPr>
          </a:lstStyle>
          <a:p>
            <a:pPr lvl="0"/>
            <a:r>
              <a:rPr lang="en-US" dirty="0"/>
              <a:t>Edit master text styles</a:t>
            </a:r>
          </a:p>
        </p:txBody>
      </p:sp>
      <p:sp>
        <p:nvSpPr>
          <p:cNvPr id="15" name="Picture Placeholder 11"/>
          <p:cNvSpPr>
            <a:spLocks noGrp="1"/>
          </p:cNvSpPr>
          <p:nvPr>
            <p:ph type="pic" sz="quarter" idx="17" hasCustomPrompt="1"/>
          </p:nvPr>
        </p:nvSpPr>
        <p:spPr>
          <a:xfrm>
            <a:off x="2" y="4041696"/>
            <a:ext cx="8695851" cy="2816304"/>
          </a:xfrm>
          <a:pattFill prst="lgCheck">
            <a:fgClr>
              <a:schemeClr val="accent1"/>
            </a:fgClr>
            <a:bgClr>
              <a:schemeClr val="bg1"/>
            </a:bgClr>
          </a:pattFill>
        </p:spPr>
        <p:txBody>
          <a:bodyPr anchor="ctr">
            <a:normAutofit/>
          </a:bodyPr>
          <a:lstStyle>
            <a:lvl1pPr marL="0" indent="0" algn="ctr">
              <a:buNone/>
              <a:defRPr sz="1600"/>
            </a:lvl1pPr>
          </a:lstStyle>
          <a:p>
            <a:r>
              <a:rPr lang="en-US" dirty="0"/>
              <a:t>Insert logo here</a:t>
            </a:r>
          </a:p>
        </p:txBody>
      </p:sp>
      <p:sp>
        <p:nvSpPr>
          <p:cNvPr id="10" name="Rectangle 9"/>
          <p:cNvSpPr/>
          <p:nvPr userDrawn="1"/>
        </p:nvSpPr>
        <p:spPr>
          <a:xfrm>
            <a:off x="8696325" y="0"/>
            <a:ext cx="34956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FF9900"/>
              </a:solidFill>
            </a:endParaRPr>
          </a:p>
        </p:txBody>
      </p:sp>
      <p:sp>
        <p:nvSpPr>
          <p:cNvPr id="4" name="Rectangle 3"/>
          <p:cNvSpPr/>
          <p:nvPr userDrawn="1"/>
        </p:nvSpPr>
        <p:spPr>
          <a:xfrm>
            <a:off x="9039227" y="365126"/>
            <a:ext cx="2752725" cy="1325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346079" y="210482"/>
            <a:ext cx="8159751" cy="1325563"/>
          </a:xfrm>
        </p:spPr>
        <p:txBody>
          <a:bodyPr>
            <a:noAutofit/>
          </a:bodyPr>
          <a:lstStyle>
            <a:lvl1pPr>
              <a:defRPr sz="4000">
                <a:solidFill>
                  <a:srgbClr val="545B64"/>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12" name="Picture Placeholder 11"/>
          <p:cNvSpPr>
            <a:spLocks noGrp="1"/>
          </p:cNvSpPr>
          <p:nvPr>
            <p:ph type="pic" sz="quarter" idx="15" hasCustomPrompt="1"/>
          </p:nvPr>
        </p:nvSpPr>
        <p:spPr>
          <a:xfrm>
            <a:off x="9039227" y="365126"/>
            <a:ext cx="2752725" cy="1325563"/>
          </a:xfrm>
          <a:noFill/>
          <a:ln>
            <a:noFill/>
          </a:ln>
        </p:spPr>
        <p:txBody>
          <a:bodyPr anchor="ctr">
            <a:normAutofit/>
          </a:bodyPr>
          <a:lstStyle>
            <a:lvl1pPr marL="0" indent="0" algn="ctr">
              <a:buNone/>
              <a:defRPr sz="1600"/>
            </a:lvl1pPr>
          </a:lstStyle>
          <a:p>
            <a:r>
              <a:rPr lang="en-US" dirty="0"/>
              <a:t>Insert logo here</a:t>
            </a:r>
          </a:p>
        </p:txBody>
      </p:sp>
      <p:sp>
        <p:nvSpPr>
          <p:cNvPr id="13" name="Rectangle 12"/>
          <p:cNvSpPr/>
          <p:nvPr userDrawn="1"/>
        </p:nvSpPr>
        <p:spPr>
          <a:xfrm>
            <a:off x="-474" y="4041696"/>
            <a:ext cx="8696325" cy="2819400"/>
          </a:xfrm>
          <a:prstGeom prst="rect">
            <a:avLst/>
          </a:prstGeom>
          <a:solidFill>
            <a:srgbClr val="545B64">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 name="Text Placeholder 7"/>
          <p:cNvSpPr>
            <a:spLocks noGrp="1"/>
          </p:cNvSpPr>
          <p:nvPr>
            <p:ph type="body" sz="quarter" idx="20" hasCustomPrompt="1"/>
          </p:nvPr>
        </p:nvSpPr>
        <p:spPr>
          <a:xfrm>
            <a:off x="346076" y="2033754"/>
            <a:ext cx="2607558" cy="1819113"/>
          </a:xfrm>
        </p:spPr>
        <p:txBody>
          <a:bodyPr>
            <a:noAutofit/>
          </a:bodyPr>
          <a:lstStyle>
            <a:lvl1pPr marL="0" indent="0">
              <a:spcBef>
                <a:spcPts val="600"/>
              </a:spcBef>
              <a:buNone/>
              <a:defRPr sz="1400">
                <a:solidFill>
                  <a:srgbClr val="545B64"/>
                </a:solidFill>
                <a:latin typeface="Arial" panose="020B0604020202020204" pitchFamily="34" charset="0"/>
                <a:cs typeface="Arial" panose="020B0604020202020204" pitchFamily="34" charset="0"/>
              </a:defRPr>
            </a:lvl1pPr>
            <a:lvl2pPr marL="457160" indent="0">
              <a:buNone/>
              <a:defRPr sz="1400"/>
            </a:lvl2pPr>
            <a:lvl3pPr marL="914318" indent="0">
              <a:buNone/>
              <a:defRPr sz="1400"/>
            </a:lvl3pPr>
            <a:lvl4pPr marL="1371477" indent="0">
              <a:buNone/>
              <a:defRPr sz="1400"/>
            </a:lvl4pPr>
            <a:lvl5pPr marL="1828636" indent="0">
              <a:buNone/>
              <a:defRPr sz="1400"/>
            </a:lvl5pPr>
          </a:lstStyle>
          <a:p>
            <a:pPr lvl="0"/>
            <a:r>
              <a:rPr lang="en-US" dirty="0"/>
              <a:t>Edit master text styles</a:t>
            </a:r>
          </a:p>
        </p:txBody>
      </p:sp>
      <p:sp>
        <p:nvSpPr>
          <p:cNvPr id="19" name="Text Placeholder 7"/>
          <p:cNvSpPr>
            <a:spLocks noGrp="1"/>
          </p:cNvSpPr>
          <p:nvPr>
            <p:ph type="body" sz="quarter" idx="22" hasCustomPrompt="1"/>
          </p:nvPr>
        </p:nvSpPr>
        <p:spPr>
          <a:xfrm>
            <a:off x="5902003" y="2033754"/>
            <a:ext cx="2737172" cy="1819113"/>
          </a:xfrm>
        </p:spPr>
        <p:txBody>
          <a:bodyPr>
            <a:noAutofit/>
          </a:bodyPr>
          <a:lstStyle>
            <a:lvl1pPr marL="182864" indent="-182864">
              <a:spcBef>
                <a:spcPts val="600"/>
              </a:spcBef>
              <a:buClr>
                <a:srgbClr val="FF9900"/>
              </a:buClr>
              <a:buFont typeface="Arial" panose="020B0604020202020204" pitchFamily="34" charset="0"/>
              <a:buChar char="•"/>
              <a:defRPr sz="1400">
                <a:solidFill>
                  <a:srgbClr val="545B64"/>
                </a:solidFill>
                <a:latin typeface="Arial" panose="020B0604020202020204" pitchFamily="34" charset="0"/>
                <a:cs typeface="Arial" panose="020B0604020202020204" pitchFamily="34" charset="0"/>
              </a:defRPr>
            </a:lvl1pPr>
            <a:lvl2pPr marL="457160" indent="0">
              <a:buNone/>
              <a:defRPr sz="1400"/>
            </a:lvl2pPr>
            <a:lvl3pPr marL="914318" indent="0">
              <a:buNone/>
              <a:defRPr sz="1400"/>
            </a:lvl3pPr>
            <a:lvl4pPr marL="1371477" indent="0">
              <a:buNone/>
              <a:defRPr sz="1400"/>
            </a:lvl4pPr>
            <a:lvl5pPr marL="1828636" indent="0">
              <a:buNone/>
              <a:defRPr sz="1400"/>
            </a:lvl5pPr>
          </a:lstStyle>
          <a:p>
            <a:pPr lvl="0"/>
            <a:r>
              <a:rPr lang="en-US" dirty="0"/>
              <a:t>Edit master text styles</a:t>
            </a:r>
          </a:p>
        </p:txBody>
      </p:sp>
      <p:sp>
        <p:nvSpPr>
          <p:cNvPr id="20" name="Text Placeholder 7"/>
          <p:cNvSpPr>
            <a:spLocks noGrp="1"/>
          </p:cNvSpPr>
          <p:nvPr>
            <p:ph type="body" sz="quarter" idx="23" hasCustomPrompt="1"/>
          </p:nvPr>
        </p:nvSpPr>
        <p:spPr>
          <a:xfrm>
            <a:off x="3124040" y="1694708"/>
            <a:ext cx="2607558" cy="335951"/>
          </a:xfrm>
        </p:spPr>
        <p:txBody>
          <a:bodyPr>
            <a:noAutofit/>
          </a:bodyPr>
          <a:lstStyle>
            <a:lvl1pPr marL="0" indent="0">
              <a:buNone/>
              <a:defRPr sz="1400" b="1">
                <a:solidFill>
                  <a:srgbClr val="FF9900"/>
                </a:solidFill>
                <a:latin typeface="Arial" panose="020B0604020202020204" pitchFamily="34" charset="0"/>
                <a:cs typeface="Arial" panose="020B0604020202020204" pitchFamily="34" charset="0"/>
              </a:defRPr>
            </a:lvl1pPr>
            <a:lvl2pPr marL="457160" indent="0">
              <a:buNone/>
              <a:defRPr sz="1400"/>
            </a:lvl2pPr>
            <a:lvl3pPr marL="914318" indent="0">
              <a:buNone/>
              <a:defRPr sz="1400"/>
            </a:lvl3pPr>
            <a:lvl4pPr marL="1371477" indent="0">
              <a:buNone/>
              <a:defRPr sz="1400"/>
            </a:lvl4pPr>
            <a:lvl5pPr marL="1828636" indent="0">
              <a:buNone/>
              <a:defRPr sz="1400"/>
            </a:lvl5pPr>
          </a:lstStyle>
          <a:p>
            <a:pPr lvl="0"/>
            <a:r>
              <a:rPr lang="en-US" dirty="0"/>
              <a:t>Edit master text styles</a:t>
            </a:r>
          </a:p>
        </p:txBody>
      </p:sp>
      <p:sp>
        <p:nvSpPr>
          <p:cNvPr id="21" name="Text Placeholder 7"/>
          <p:cNvSpPr>
            <a:spLocks noGrp="1"/>
          </p:cNvSpPr>
          <p:nvPr>
            <p:ph type="body" sz="quarter" idx="24" hasCustomPrompt="1"/>
          </p:nvPr>
        </p:nvSpPr>
        <p:spPr>
          <a:xfrm>
            <a:off x="346076" y="1694708"/>
            <a:ext cx="2607558" cy="335951"/>
          </a:xfrm>
        </p:spPr>
        <p:txBody>
          <a:bodyPr>
            <a:noAutofit/>
          </a:bodyPr>
          <a:lstStyle>
            <a:lvl1pPr marL="0" indent="0">
              <a:buNone/>
              <a:defRPr sz="1400" b="1">
                <a:solidFill>
                  <a:srgbClr val="FF9900"/>
                </a:solidFill>
                <a:latin typeface="Arial" panose="020B0604020202020204" pitchFamily="34" charset="0"/>
                <a:cs typeface="Arial" panose="020B0604020202020204" pitchFamily="34" charset="0"/>
              </a:defRPr>
            </a:lvl1pPr>
            <a:lvl2pPr marL="457160" indent="0">
              <a:buNone/>
              <a:defRPr sz="1400"/>
            </a:lvl2pPr>
            <a:lvl3pPr marL="914318" indent="0">
              <a:buNone/>
              <a:defRPr sz="1400"/>
            </a:lvl3pPr>
            <a:lvl4pPr marL="1371477" indent="0">
              <a:buNone/>
              <a:defRPr sz="1400"/>
            </a:lvl4pPr>
            <a:lvl5pPr marL="1828636" indent="0">
              <a:buNone/>
              <a:defRPr sz="1400"/>
            </a:lvl5pPr>
          </a:lstStyle>
          <a:p>
            <a:pPr lvl="0"/>
            <a:r>
              <a:rPr lang="en-US" dirty="0"/>
              <a:t>Edit master text styles</a:t>
            </a:r>
          </a:p>
        </p:txBody>
      </p:sp>
      <p:sp>
        <p:nvSpPr>
          <p:cNvPr id="22" name="Text Placeholder 7"/>
          <p:cNvSpPr>
            <a:spLocks noGrp="1"/>
          </p:cNvSpPr>
          <p:nvPr>
            <p:ph type="body" sz="quarter" idx="25" hasCustomPrompt="1"/>
          </p:nvPr>
        </p:nvSpPr>
        <p:spPr>
          <a:xfrm>
            <a:off x="5902004" y="1694708"/>
            <a:ext cx="2607558" cy="335951"/>
          </a:xfrm>
        </p:spPr>
        <p:txBody>
          <a:bodyPr>
            <a:noAutofit/>
          </a:bodyPr>
          <a:lstStyle>
            <a:lvl1pPr marL="0" indent="0">
              <a:buNone/>
              <a:defRPr sz="1400" b="1">
                <a:solidFill>
                  <a:srgbClr val="FF9900"/>
                </a:solidFill>
                <a:latin typeface="Arial" panose="020B0604020202020204" pitchFamily="34" charset="0"/>
                <a:cs typeface="Arial" panose="020B0604020202020204" pitchFamily="34" charset="0"/>
              </a:defRPr>
            </a:lvl1pPr>
            <a:lvl2pPr marL="457160" indent="0">
              <a:buNone/>
              <a:defRPr sz="1400"/>
            </a:lvl2pPr>
            <a:lvl3pPr marL="914318" indent="0">
              <a:buNone/>
              <a:defRPr sz="1400"/>
            </a:lvl3pPr>
            <a:lvl4pPr marL="1371477" indent="0">
              <a:buNone/>
              <a:defRPr sz="1400"/>
            </a:lvl4pPr>
            <a:lvl5pPr marL="1828636" indent="0">
              <a:buNone/>
              <a:defRPr sz="1400"/>
            </a:lvl5pPr>
          </a:lstStyle>
          <a:p>
            <a:pPr lvl="0"/>
            <a:r>
              <a:rPr lang="en-US" dirty="0"/>
              <a:t>Edit master text styles</a:t>
            </a:r>
          </a:p>
        </p:txBody>
      </p:sp>
      <p:sp>
        <p:nvSpPr>
          <p:cNvPr id="23" name="TextBox 22"/>
          <p:cNvSpPr txBox="1"/>
          <p:nvPr userDrawn="1"/>
        </p:nvSpPr>
        <p:spPr>
          <a:xfrm>
            <a:off x="7134228" y="5343388"/>
            <a:ext cx="1155700" cy="2862194"/>
          </a:xfrm>
          <a:prstGeom prst="rect">
            <a:avLst/>
          </a:prstGeom>
          <a:noFill/>
        </p:spPr>
        <p:txBody>
          <a:bodyPr wrap="square" rtlCol="0">
            <a:spAutoFit/>
          </a:bodyPr>
          <a:lstStyle/>
          <a:p>
            <a:r>
              <a:rPr lang="en-US" sz="17999" baseline="30000" dirty="0">
                <a:solidFill>
                  <a:schemeClr val="bg1"/>
                </a:solidFill>
              </a:rPr>
              <a:t>”</a:t>
            </a:r>
            <a:endParaRPr lang="en-US" sz="17999" dirty="0">
              <a:solidFill>
                <a:schemeClr val="bg1"/>
              </a:solidFill>
            </a:endParaRPr>
          </a:p>
        </p:txBody>
      </p:sp>
      <p:sp>
        <p:nvSpPr>
          <p:cNvPr id="24" name="TextBox 23"/>
          <p:cNvSpPr txBox="1"/>
          <p:nvPr userDrawn="1"/>
        </p:nvSpPr>
        <p:spPr>
          <a:xfrm>
            <a:off x="315255" y="3828772"/>
            <a:ext cx="1155700" cy="2862194"/>
          </a:xfrm>
          <a:prstGeom prst="rect">
            <a:avLst/>
          </a:prstGeom>
          <a:noFill/>
        </p:spPr>
        <p:txBody>
          <a:bodyPr wrap="square" rtlCol="0">
            <a:spAutoFit/>
          </a:bodyPr>
          <a:lstStyle/>
          <a:p>
            <a:r>
              <a:rPr lang="en-US" sz="17999" baseline="30000" dirty="0">
                <a:solidFill>
                  <a:schemeClr val="bg1"/>
                </a:solidFill>
              </a:rPr>
              <a:t>“</a:t>
            </a:r>
            <a:endParaRPr lang="en-US" sz="17999" dirty="0">
              <a:solidFill>
                <a:schemeClr val="bg1"/>
              </a:solidFill>
            </a:endParaRPr>
          </a:p>
        </p:txBody>
      </p:sp>
      <p:sp>
        <p:nvSpPr>
          <p:cNvPr id="26" name="Text Placeholder 7"/>
          <p:cNvSpPr>
            <a:spLocks noGrp="1"/>
          </p:cNvSpPr>
          <p:nvPr>
            <p:ph type="body" sz="quarter" idx="26" hasCustomPrompt="1"/>
          </p:nvPr>
        </p:nvSpPr>
        <p:spPr>
          <a:xfrm>
            <a:off x="838204" y="4500085"/>
            <a:ext cx="6523183" cy="1654193"/>
          </a:xfrm>
        </p:spPr>
        <p:txBody>
          <a:bodyPr anchor="ctr">
            <a:noAutofit/>
          </a:bodyPr>
          <a:lstStyle>
            <a:lvl1pPr marL="182864" indent="0">
              <a:spcBef>
                <a:spcPts val="0"/>
              </a:spcBef>
              <a:buNone/>
              <a:defRPr sz="2000" baseline="0">
                <a:solidFill>
                  <a:schemeClr val="bg1"/>
                </a:solidFill>
                <a:latin typeface="Arial" panose="020B0604020202020204" pitchFamily="34" charset="0"/>
                <a:cs typeface="Arial" panose="020B0604020202020204" pitchFamily="34" charset="0"/>
              </a:defRPr>
            </a:lvl1pPr>
            <a:lvl2pPr marL="457160" indent="0">
              <a:buNone/>
              <a:defRPr sz="1400"/>
            </a:lvl2pPr>
            <a:lvl3pPr marL="914318" indent="0">
              <a:buNone/>
              <a:defRPr sz="1400"/>
            </a:lvl3pPr>
            <a:lvl4pPr marL="1371477" indent="0">
              <a:buNone/>
              <a:defRPr sz="1400"/>
            </a:lvl4pPr>
            <a:lvl5pPr marL="1828636" indent="0">
              <a:buNone/>
              <a:defRPr sz="1400"/>
            </a:lvl5pPr>
          </a:lstStyle>
          <a:p>
            <a:pPr lvl="0"/>
            <a:r>
              <a:rPr lang="en-US" dirty="0"/>
              <a:t>Edit master text styles</a:t>
            </a:r>
          </a:p>
        </p:txBody>
      </p:sp>
      <p:sp>
        <p:nvSpPr>
          <p:cNvPr id="27" name="Text Placeholder 7"/>
          <p:cNvSpPr>
            <a:spLocks noGrp="1"/>
          </p:cNvSpPr>
          <p:nvPr>
            <p:ph type="body" sz="quarter" idx="27" hasCustomPrompt="1"/>
          </p:nvPr>
        </p:nvSpPr>
        <p:spPr>
          <a:xfrm>
            <a:off x="838204" y="6205595"/>
            <a:ext cx="6523183" cy="407068"/>
          </a:xfrm>
        </p:spPr>
        <p:txBody>
          <a:bodyPr anchor="ctr">
            <a:noAutofit/>
          </a:bodyPr>
          <a:lstStyle>
            <a:lvl1pPr marL="182864" indent="0">
              <a:spcBef>
                <a:spcPts val="600"/>
              </a:spcBef>
              <a:buNone/>
              <a:defRPr sz="1200" b="0">
                <a:solidFill>
                  <a:schemeClr val="bg1"/>
                </a:solidFill>
                <a:latin typeface="Arial" panose="020B0604020202020204" pitchFamily="34" charset="0"/>
                <a:cs typeface="Arial" panose="020B0604020202020204" pitchFamily="34" charset="0"/>
              </a:defRPr>
            </a:lvl1pPr>
            <a:lvl2pPr marL="457160" indent="0">
              <a:buNone/>
              <a:defRPr sz="1400"/>
            </a:lvl2pPr>
            <a:lvl3pPr marL="914318" indent="0">
              <a:buNone/>
              <a:defRPr sz="1400"/>
            </a:lvl3pPr>
            <a:lvl4pPr marL="1371477" indent="0">
              <a:buNone/>
              <a:defRPr sz="1400"/>
            </a:lvl4pPr>
            <a:lvl5pPr marL="1828636" indent="0">
              <a:buNone/>
              <a:defRPr sz="1400"/>
            </a:lvl5pPr>
          </a:lstStyle>
          <a:p>
            <a:pPr lvl="0"/>
            <a:r>
              <a:rPr lang="en-US" dirty="0"/>
              <a:t>Edit master text styles</a:t>
            </a:r>
          </a:p>
        </p:txBody>
      </p:sp>
      <p:sp>
        <p:nvSpPr>
          <p:cNvPr id="29" name="Text Placeholder 7"/>
          <p:cNvSpPr>
            <a:spLocks noGrp="1"/>
          </p:cNvSpPr>
          <p:nvPr>
            <p:ph type="body" sz="quarter" idx="28" hasCustomPrompt="1"/>
          </p:nvPr>
        </p:nvSpPr>
        <p:spPr>
          <a:xfrm>
            <a:off x="9039227" y="2188397"/>
            <a:ext cx="2752727" cy="1664467"/>
          </a:xfrm>
        </p:spPr>
        <p:txBody>
          <a:bodyPr>
            <a:noAutofit/>
          </a:bodyPr>
          <a:lstStyle>
            <a:lvl1pPr marL="0" indent="0">
              <a:spcBef>
                <a:spcPts val="600"/>
              </a:spcBef>
              <a:buNone/>
              <a:defRPr sz="1200">
                <a:solidFill>
                  <a:schemeClr val="bg1"/>
                </a:solidFill>
                <a:latin typeface="Arial" panose="020B0604020202020204" pitchFamily="34" charset="0"/>
                <a:cs typeface="Arial" panose="020B0604020202020204" pitchFamily="34" charset="0"/>
              </a:defRPr>
            </a:lvl1pPr>
            <a:lvl2pPr marL="457160" indent="0">
              <a:buNone/>
              <a:defRPr sz="1400"/>
            </a:lvl2pPr>
            <a:lvl3pPr marL="914318" indent="0">
              <a:buNone/>
              <a:defRPr sz="1400"/>
            </a:lvl3pPr>
            <a:lvl4pPr marL="1371477" indent="0">
              <a:buNone/>
              <a:defRPr sz="1400"/>
            </a:lvl4pPr>
            <a:lvl5pPr marL="1828636" indent="0">
              <a:buNone/>
              <a:defRPr sz="1400"/>
            </a:lvl5pPr>
          </a:lstStyle>
          <a:p>
            <a:r>
              <a:rPr lang="en-US" dirty="0"/>
              <a:t>Company:	</a:t>
            </a:r>
          </a:p>
          <a:p>
            <a:r>
              <a:rPr lang="en-US" dirty="0"/>
              <a:t>Industry:	</a:t>
            </a:r>
          </a:p>
          <a:p>
            <a:r>
              <a:rPr lang="en-US" dirty="0"/>
              <a:t>Country:	</a:t>
            </a:r>
          </a:p>
          <a:p>
            <a:r>
              <a:rPr lang="en-US" dirty="0"/>
              <a:t>Employees:	</a:t>
            </a:r>
          </a:p>
          <a:p>
            <a:r>
              <a:rPr lang="en-US" dirty="0"/>
              <a:t>Website:	</a:t>
            </a:r>
          </a:p>
        </p:txBody>
      </p:sp>
      <p:sp>
        <p:nvSpPr>
          <p:cNvPr id="30" name="Text Placeholder 7"/>
          <p:cNvSpPr>
            <a:spLocks noGrp="1"/>
          </p:cNvSpPr>
          <p:nvPr>
            <p:ph type="body" sz="quarter" idx="29" hasCustomPrompt="1"/>
          </p:nvPr>
        </p:nvSpPr>
        <p:spPr>
          <a:xfrm>
            <a:off x="9039227" y="4037745"/>
            <a:ext cx="2752727" cy="312827"/>
          </a:xfrm>
        </p:spPr>
        <p:txBody>
          <a:bodyPr>
            <a:noAutofit/>
          </a:bodyPr>
          <a:lstStyle>
            <a:lvl1pPr marL="0" indent="0">
              <a:spcBef>
                <a:spcPts val="600"/>
              </a:spcBef>
              <a:buNone/>
              <a:defRPr sz="1400" b="1">
                <a:solidFill>
                  <a:schemeClr val="bg1"/>
                </a:solidFill>
                <a:latin typeface="Arial" panose="020B0604020202020204" pitchFamily="34" charset="0"/>
                <a:cs typeface="Arial" panose="020B0604020202020204" pitchFamily="34" charset="0"/>
              </a:defRPr>
            </a:lvl1pPr>
            <a:lvl2pPr marL="457160" indent="0">
              <a:buNone/>
              <a:defRPr sz="1400"/>
            </a:lvl2pPr>
            <a:lvl3pPr marL="914318" indent="0">
              <a:buNone/>
              <a:defRPr sz="1400"/>
            </a:lvl3pPr>
            <a:lvl4pPr marL="1371477" indent="0">
              <a:buNone/>
              <a:defRPr sz="1400"/>
            </a:lvl4pPr>
            <a:lvl5pPr marL="1828636" indent="0">
              <a:buNone/>
              <a:defRPr sz="1400"/>
            </a:lvl5pPr>
          </a:lstStyle>
          <a:p>
            <a:pPr lvl="0"/>
            <a:r>
              <a:rPr lang="en-US" dirty="0"/>
              <a:t>Edit master text styles</a:t>
            </a:r>
          </a:p>
        </p:txBody>
      </p:sp>
      <p:sp>
        <p:nvSpPr>
          <p:cNvPr id="35" name="Text Placeholder 7"/>
          <p:cNvSpPr>
            <a:spLocks noGrp="1"/>
          </p:cNvSpPr>
          <p:nvPr>
            <p:ph type="body" sz="quarter" idx="30" hasCustomPrompt="1"/>
          </p:nvPr>
        </p:nvSpPr>
        <p:spPr>
          <a:xfrm>
            <a:off x="9039227" y="4315149"/>
            <a:ext cx="2752727" cy="312827"/>
          </a:xfrm>
        </p:spPr>
        <p:txBody>
          <a:bodyPr>
            <a:noAutofit/>
          </a:bodyPr>
          <a:lstStyle>
            <a:lvl1pPr marL="0" indent="0">
              <a:spcBef>
                <a:spcPts val="600"/>
              </a:spcBef>
              <a:buNone/>
              <a:defRPr sz="1200">
                <a:solidFill>
                  <a:schemeClr val="bg1"/>
                </a:solidFill>
                <a:latin typeface="Arial" panose="020B0604020202020204" pitchFamily="34" charset="0"/>
                <a:cs typeface="Arial" panose="020B0604020202020204" pitchFamily="34" charset="0"/>
              </a:defRPr>
            </a:lvl1pPr>
            <a:lvl2pPr marL="457160" indent="0">
              <a:buNone/>
              <a:defRPr sz="1400"/>
            </a:lvl2pPr>
            <a:lvl3pPr marL="914318" indent="0">
              <a:buNone/>
              <a:defRPr sz="1400"/>
            </a:lvl3pPr>
            <a:lvl4pPr marL="1371477" indent="0">
              <a:buNone/>
              <a:defRPr sz="1400"/>
            </a:lvl4pPr>
            <a:lvl5pPr marL="1828636" indent="0">
              <a:buNone/>
              <a:defRPr sz="1400"/>
            </a:lvl5pPr>
          </a:lstStyle>
          <a:p>
            <a:pPr lvl="0"/>
            <a:r>
              <a:rPr lang="en-US" dirty="0"/>
              <a:t>Edit master text styles</a:t>
            </a:r>
          </a:p>
        </p:txBody>
      </p:sp>
      <p:pic>
        <p:nvPicPr>
          <p:cNvPr id="28" name="Picture 27"/>
          <p:cNvPicPr>
            <a:picLocks noChangeAspect="1"/>
          </p:cNvPicPr>
          <p:nvPr userDrawn="1"/>
        </p:nvPicPr>
        <p:blipFill>
          <a:blip r:embed="rId2"/>
          <a:stretch>
            <a:fillRect/>
          </a:stretch>
        </p:blipFill>
        <p:spPr>
          <a:xfrm>
            <a:off x="11246797" y="6197138"/>
            <a:ext cx="720107" cy="433024"/>
          </a:xfrm>
          <a:prstGeom prst="rect">
            <a:avLst/>
          </a:prstGeom>
        </p:spPr>
      </p:pic>
    </p:spTree>
    <p:extLst>
      <p:ext uri="{BB962C8B-B14F-4D97-AF65-F5344CB8AC3E}">
        <p14:creationId xmlns:p14="http://schemas.microsoft.com/office/powerpoint/2010/main" val="2462071555"/>
      </p:ext>
    </p:extLst>
  </p:cSld>
  <p:clrMapOvr>
    <a:masterClrMapping/>
  </p:clrMapOvr>
  <p:extLst>
    <p:ext uri="{DCECCB84-F9BA-43D5-87BE-67443E8EF086}">
      <p15:sldGuideLst xmlns:p15="http://schemas.microsoft.com/office/powerpoint/2012/main">
        <p15:guide id="1" orient="horz" pos="2544">
          <p15:clr>
            <a:srgbClr val="FBAE40"/>
          </p15:clr>
        </p15:guide>
        <p15:guide id="2" pos="288">
          <p15:clr>
            <a:srgbClr val="FBAE40"/>
          </p15:clr>
        </p15:guide>
        <p15:guide id="3" pos="482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917" b="0" i="0">
                <a:solidFill>
                  <a:srgbClr val="7E7E7E"/>
                </a:solidFill>
                <a:latin typeface="Trebuchet MS"/>
                <a:cs typeface="Trebuchet MS"/>
              </a:defRPr>
            </a:lvl1pPr>
          </a:lstStyle>
          <a:p>
            <a:pPr marL="10583">
              <a:spcBef>
                <a:spcPts val="58"/>
              </a:spcBef>
            </a:pPr>
            <a:r>
              <a:rPr lang="en-SG" spc="-8"/>
              <a:t>Copyright © 2019 Accenture. All rights reserved.</a:t>
            </a:r>
            <a:endParaRPr lang="en-SG" spc="-8"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endParaRPr dirty="0"/>
          </a:p>
        </p:txBody>
      </p:sp>
    </p:spTree>
    <p:extLst>
      <p:ext uri="{BB962C8B-B14F-4D97-AF65-F5344CB8AC3E}">
        <p14:creationId xmlns:p14="http://schemas.microsoft.com/office/powerpoint/2010/main" val="18752246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_and_Sub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875" y="289511"/>
            <a:ext cx="11652356" cy="671065"/>
          </a:xfrm>
        </p:spPr>
        <p:txBody>
          <a:bodyPr/>
          <a:lstStyle>
            <a:lvl1pPr>
              <a:defRPr b="0" i="0" baseline="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Title and subtitle layout – Type title here</a:t>
            </a:r>
          </a:p>
        </p:txBody>
      </p:sp>
      <p:sp>
        <p:nvSpPr>
          <p:cNvPr id="4" name="Text Placeholder 3"/>
          <p:cNvSpPr>
            <a:spLocks noGrp="1"/>
          </p:cNvSpPr>
          <p:nvPr>
            <p:ph type="body" sz="quarter" idx="10" hasCustomPrompt="1"/>
          </p:nvPr>
        </p:nvSpPr>
        <p:spPr>
          <a:xfrm>
            <a:off x="269875" y="960576"/>
            <a:ext cx="11652250" cy="430888"/>
          </a:xfrm>
        </p:spPr>
        <p:txBody>
          <a:bodyPr/>
          <a:lstStyle>
            <a:lvl1pPr>
              <a:spcBef>
                <a:spcPts val="0"/>
              </a:spcBef>
              <a:spcAft>
                <a:spcPts val="500"/>
              </a:spcAft>
              <a:defRPr sz="1333" b="1" i="0" cap="all" spc="250" baseline="0">
                <a:solidFill>
                  <a:srgbClr val="E659D6"/>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Type subtitle here</a:t>
            </a:r>
          </a:p>
        </p:txBody>
      </p:sp>
    </p:spTree>
    <p:extLst>
      <p:ext uri="{BB962C8B-B14F-4D97-AF65-F5344CB8AC3E}">
        <p14:creationId xmlns:p14="http://schemas.microsoft.com/office/powerpoint/2010/main" val="1986860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_Slide_and_Subtitle">
    <p:bg>
      <p:bgRef idx="1001">
        <a:schemeClr val="bg2"/>
      </p:bgRef>
    </p:bg>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686548D8-D9FB-054A-9AD0-44D0696002E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457200" y="2590800"/>
            <a:ext cx="10363200" cy="1240140"/>
          </a:xfrm>
        </p:spPr>
        <p:txBody>
          <a:bodyPr anchor="ctr">
            <a:noAutofit/>
          </a:bodyPr>
          <a:lstStyle>
            <a:lvl1pPr algn="l">
              <a:defRPr sz="5333"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457200" y="3960284"/>
            <a:ext cx="6849533" cy="652565"/>
          </a:xfrm>
          <a:prstGeom prst="rect">
            <a:avLst/>
          </a:prstGeom>
        </p:spPr>
        <p:txBody>
          <a:bodyPr/>
          <a:lstStyle>
            <a:lvl1pPr>
              <a:defRPr sz="2417"/>
            </a:lvl1pPr>
            <a:lvl2pPr marL="609576" indent="0">
              <a:buNone/>
              <a:defRPr/>
            </a:lvl2pPr>
          </a:lstStyle>
          <a:p>
            <a:pPr lvl="0"/>
            <a:r>
              <a:rPr lang="en-US" dirty="0"/>
              <a:t>Edit Master text styles</a:t>
            </a:r>
          </a:p>
        </p:txBody>
      </p:sp>
    </p:spTree>
    <p:extLst>
      <p:ext uri="{BB962C8B-B14F-4D97-AF65-F5344CB8AC3E}">
        <p14:creationId xmlns:p14="http://schemas.microsoft.com/office/powerpoint/2010/main" val="793870689"/>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Layout_Slid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12328228" y="1"/>
            <a:ext cx="2196858" cy="6857999"/>
          </a:xfrm>
          <a:prstGeom prst="rect">
            <a:avLst/>
          </a:prstGeom>
          <a:solidFill>
            <a:schemeClr val="accent2">
              <a:lumMod val="40000"/>
              <a:lumOff val="60000"/>
            </a:schemeClr>
          </a:solidFill>
          <a:ln w="12700" cmpd="sng">
            <a:noFill/>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71983" tIns="71983" rIns="71983" bIns="71983" rtlCol="0" anchor="t">
            <a:noAutofit/>
          </a:bodyPr>
          <a:lstStyle/>
          <a:p>
            <a:pPr lvl="0">
              <a:lnSpc>
                <a:spcPct val="110000"/>
              </a:lnSpc>
              <a:spcBef>
                <a:spcPts val="1200"/>
              </a:spcBef>
              <a:spcAft>
                <a:spcPts val="0"/>
              </a:spcAft>
            </a:pPr>
            <a:r>
              <a:rPr lang="en-US" sz="1050" b="0" i="0">
                <a:solidFill>
                  <a:srgbClr val="000000"/>
                </a:solidFill>
                <a:latin typeface="Graphik" panose="020B0503030202060203" pitchFamily="34" charset="77"/>
              </a:rPr>
              <a:t>IMAGE</a:t>
            </a:r>
            <a:r>
              <a:rPr lang="en-US" sz="1050" b="0" i="0" baseline="0">
                <a:solidFill>
                  <a:srgbClr val="000000"/>
                </a:solidFill>
                <a:latin typeface="Graphik" panose="020B0503030202060203" pitchFamily="34" charset="77"/>
              </a:rPr>
              <a:t> INSTRUCTIONS</a:t>
            </a:r>
            <a:endParaRPr lang="en-US" sz="1050" b="0" i="0">
              <a:solidFill>
                <a:srgbClr val="000000"/>
              </a:solidFill>
              <a:latin typeface="Graphik" panose="020B0503030202060203" pitchFamily="34" charset="77"/>
            </a:endParaRPr>
          </a:p>
          <a:p>
            <a:pPr marL="122214" lvl="0" indent="-122214">
              <a:lnSpc>
                <a:spcPct val="110000"/>
              </a:lnSpc>
              <a:spcBef>
                <a:spcPts val="300"/>
              </a:spcBef>
              <a:spcAft>
                <a:spcPts val="0"/>
              </a:spcAft>
              <a:buFont typeface="Arial" charset="0"/>
              <a:buChar char="•"/>
            </a:pPr>
            <a:r>
              <a:rPr lang="en-US" sz="900" b="0" i="0">
                <a:solidFill>
                  <a:srgbClr val="000000"/>
                </a:solidFill>
                <a:latin typeface="Graphik" panose="020B0503030202060203" pitchFamily="34" charset="77"/>
              </a:rPr>
              <a:t>In Normal View (not Slide Sorter View) Click on the image</a:t>
            </a:r>
          </a:p>
          <a:p>
            <a:pPr marL="122214" lvl="0" indent="-122214">
              <a:lnSpc>
                <a:spcPct val="110000"/>
              </a:lnSpc>
              <a:spcBef>
                <a:spcPts val="300"/>
              </a:spcBef>
              <a:spcAft>
                <a:spcPts val="0"/>
              </a:spcAft>
              <a:buFont typeface="Arial" charset="0"/>
              <a:buChar char="•"/>
            </a:pPr>
            <a:r>
              <a:rPr lang="en-US" sz="900" b="0" i="0">
                <a:solidFill>
                  <a:srgbClr val="000000"/>
                </a:solidFill>
                <a:latin typeface="Graphik" panose="020B0503030202060203" pitchFamily="34" charset="77"/>
              </a:rPr>
              <a:t>Copy</a:t>
            </a:r>
            <a:r>
              <a:rPr lang="en-US" sz="900" b="0" i="0" baseline="0">
                <a:solidFill>
                  <a:srgbClr val="000000"/>
                </a:solidFill>
                <a:latin typeface="Graphik" panose="020B0503030202060203" pitchFamily="34" charset="77"/>
              </a:rPr>
              <a:t> the IMAGE ONLY </a:t>
            </a:r>
            <a:br>
              <a:rPr lang="en-US" sz="900" b="0" i="0" baseline="0">
                <a:solidFill>
                  <a:srgbClr val="000000"/>
                </a:solidFill>
                <a:latin typeface="Graphik" panose="020B0503030202060203" pitchFamily="34" charset="77"/>
              </a:rPr>
            </a:br>
            <a:r>
              <a:rPr lang="en-US" sz="900" b="0" i="0" baseline="0">
                <a:solidFill>
                  <a:srgbClr val="000000"/>
                </a:solidFill>
                <a:latin typeface="Graphik" panose="020B0503030202060203" pitchFamily="34" charset="77"/>
              </a:rPr>
              <a:t>(and not the whole slide)</a:t>
            </a:r>
            <a:br>
              <a:rPr lang="en-US" sz="900" b="0" i="0" baseline="0">
                <a:solidFill>
                  <a:srgbClr val="000000"/>
                </a:solidFill>
                <a:latin typeface="Graphik" panose="020B0503030202060203" pitchFamily="34" charset="77"/>
              </a:rPr>
            </a:br>
            <a:r>
              <a:rPr lang="en-US" sz="900" b="0" i="0" baseline="0" err="1">
                <a:solidFill>
                  <a:srgbClr val="000000"/>
                </a:solidFill>
                <a:latin typeface="Graphik" panose="020B0503030202060203" pitchFamily="34" charset="77"/>
              </a:rPr>
              <a:t>Ctrl+C</a:t>
            </a:r>
            <a:r>
              <a:rPr lang="en-US" sz="900" b="0" i="0" baseline="0">
                <a:solidFill>
                  <a:srgbClr val="000000"/>
                </a:solidFill>
                <a:latin typeface="Graphik" panose="020B0503030202060203" pitchFamily="34" charset="77"/>
              </a:rPr>
              <a:t> or </a:t>
            </a:r>
            <a:r>
              <a:rPr lang="en-US" sz="900" b="0" i="0" baseline="0" err="1">
                <a:solidFill>
                  <a:srgbClr val="000000"/>
                </a:solidFill>
                <a:latin typeface="Graphik" panose="020B0503030202060203" pitchFamily="34" charset="77"/>
              </a:rPr>
              <a:t>Right-Click+Copy</a:t>
            </a:r>
            <a:endParaRPr lang="en-US" sz="900" b="0" i="0" baseline="0">
              <a:solidFill>
                <a:srgbClr val="000000"/>
              </a:solidFill>
              <a:latin typeface="Graphik" panose="020B0503030202060203" pitchFamily="34" charset="77"/>
            </a:endParaRPr>
          </a:p>
          <a:p>
            <a:pPr marL="122214" lvl="0" indent="-122214">
              <a:lnSpc>
                <a:spcPct val="110000"/>
              </a:lnSpc>
              <a:spcBef>
                <a:spcPts val="300"/>
              </a:spcBef>
              <a:spcAft>
                <a:spcPts val="0"/>
              </a:spcAft>
              <a:buFont typeface="Arial" charset="0"/>
              <a:buChar char="•"/>
            </a:pPr>
            <a:r>
              <a:rPr lang="en-US" sz="900" b="0" i="0" baseline="0">
                <a:solidFill>
                  <a:srgbClr val="000000"/>
                </a:solidFill>
                <a:latin typeface="Graphik" panose="020B0503030202060203" pitchFamily="34" charset="77"/>
              </a:rPr>
              <a:t>Paste the image onto the appropriate layout in your new deck</a:t>
            </a:r>
          </a:p>
          <a:p>
            <a:pPr marL="122214" lvl="0" indent="-122214">
              <a:lnSpc>
                <a:spcPct val="110000"/>
              </a:lnSpc>
              <a:spcBef>
                <a:spcPts val="300"/>
              </a:spcBef>
              <a:spcAft>
                <a:spcPts val="0"/>
              </a:spcAft>
              <a:buFont typeface="Arial" charset="0"/>
              <a:buChar char="•"/>
            </a:pPr>
            <a:r>
              <a:rPr lang="en-US" sz="900" b="0" i="0" baseline="0">
                <a:solidFill>
                  <a:srgbClr val="000000"/>
                </a:solidFill>
                <a:latin typeface="Graphik" panose="020B0503030202060203" pitchFamily="34" charset="77"/>
              </a:rPr>
              <a:t>Select Send to Back by either right-clicking on the image or by using the Arrange drop-down menu on the Home tab.</a:t>
            </a:r>
          </a:p>
          <a:p>
            <a:pPr marL="122214" lvl="0" indent="-122214">
              <a:lnSpc>
                <a:spcPct val="110000"/>
              </a:lnSpc>
              <a:spcBef>
                <a:spcPts val="300"/>
              </a:spcBef>
              <a:spcAft>
                <a:spcPts val="0"/>
              </a:spcAft>
              <a:buFont typeface="Arial" charset="0"/>
              <a:buChar char="•"/>
            </a:pPr>
            <a:endParaRPr lang="en-US" sz="900" b="0" i="0" baseline="0">
              <a:solidFill>
                <a:srgbClr val="000000"/>
              </a:solidFill>
              <a:latin typeface="Graphik" panose="020B0503030202060203" pitchFamily="34" charset="77"/>
            </a:endParaRPr>
          </a:p>
          <a:p>
            <a:pPr marL="0" lvl="0" indent="0">
              <a:lnSpc>
                <a:spcPct val="110000"/>
              </a:lnSpc>
              <a:spcBef>
                <a:spcPts val="300"/>
              </a:spcBef>
              <a:spcAft>
                <a:spcPts val="0"/>
              </a:spcAft>
              <a:buFont typeface="Arial" charset="0"/>
              <a:buNone/>
            </a:pPr>
            <a:r>
              <a:rPr lang="en-US" sz="900" b="0" i="0" baseline="0">
                <a:solidFill>
                  <a:srgbClr val="000000"/>
                </a:solidFill>
                <a:latin typeface="Graphik" panose="020B0503030202060203" pitchFamily="34" charset="77"/>
              </a:rPr>
              <a:t>Depending on the image you may/may not need to change the layout (</a:t>
            </a:r>
            <a:r>
              <a:rPr lang="en-US" sz="900" b="0" i="0" baseline="0" err="1">
                <a:solidFill>
                  <a:srgbClr val="000000"/>
                </a:solidFill>
                <a:latin typeface="Graphik" panose="020B0503030202060203" pitchFamily="34" charset="77"/>
              </a:rPr>
              <a:t>ie</a:t>
            </a:r>
            <a:r>
              <a:rPr lang="en-US" sz="900" b="0" i="0" baseline="0">
                <a:solidFill>
                  <a:srgbClr val="000000"/>
                </a:solidFill>
                <a:latin typeface="Graphik" panose="020B0503030202060203" pitchFamily="34" charset="77"/>
              </a:rPr>
              <a:t> light images require black text and darker images require white text). </a:t>
            </a:r>
          </a:p>
          <a:p>
            <a:pPr marL="0" lvl="0" indent="0">
              <a:lnSpc>
                <a:spcPct val="110000"/>
              </a:lnSpc>
              <a:spcBef>
                <a:spcPts val="300"/>
              </a:spcBef>
              <a:spcAft>
                <a:spcPts val="0"/>
              </a:spcAft>
              <a:buFont typeface="Arial" charset="0"/>
              <a:buNone/>
            </a:pPr>
            <a:r>
              <a:rPr lang="en-US" sz="900" b="0" i="0" baseline="0">
                <a:solidFill>
                  <a:srgbClr val="000000"/>
                </a:solidFill>
                <a:latin typeface="Graphik" panose="020B0503030202060203" pitchFamily="34" charset="77"/>
              </a:rPr>
              <a:t>To change the layout select the Layout drop-down from the Home tab. </a:t>
            </a:r>
          </a:p>
          <a:p>
            <a:pPr marL="0" lvl="0" indent="0">
              <a:lnSpc>
                <a:spcPct val="110000"/>
              </a:lnSpc>
              <a:spcBef>
                <a:spcPts val="300"/>
              </a:spcBef>
              <a:spcAft>
                <a:spcPts val="0"/>
              </a:spcAft>
              <a:buFont typeface="Arial" panose="020B0604020202020204" pitchFamily="34" charset="0"/>
              <a:buNone/>
            </a:pPr>
            <a:r>
              <a:rPr lang="en-US" sz="900" b="0" i="0" baseline="0">
                <a:solidFill>
                  <a:srgbClr val="000000"/>
                </a:solidFill>
                <a:latin typeface="Graphik" panose="020B0503030202060203" pitchFamily="34" charset="77"/>
              </a:rPr>
              <a:t>NOTE: some text/icons may need to be changed manually for legibility.</a:t>
            </a:r>
            <a:endParaRPr lang="en-US" sz="900" b="0" i="0">
              <a:solidFill>
                <a:srgbClr val="000000"/>
              </a:solidFill>
              <a:latin typeface="Graphik" panose="020B0503030202060203" pitchFamily="34" charset="77"/>
            </a:endParaRPr>
          </a:p>
        </p:txBody>
      </p:sp>
      <p:sp>
        <p:nvSpPr>
          <p:cNvPr id="6" name="Flowchart: Process 5"/>
          <p:cNvSpPr/>
          <p:nvPr userDrawn="1"/>
        </p:nvSpPr>
        <p:spPr>
          <a:xfrm>
            <a:off x="12328228" y="4570943"/>
            <a:ext cx="2196858" cy="2287058"/>
          </a:xfrm>
          <a:prstGeom prst="flowChartProcess">
            <a:avLst/>
          </a:prstGeom>
          <a:solidFill>
            <a:srgbClr val="FF0066"/>
          </a:solidFill>
          <a:ln w="12700" cmpd="sng">
            <a:noFill/>
            <a:tailEnd type="none" w="med" len="med"/>
          </a:ln>
        </p:spPr>
        <p:style>
          <a:lnRef idx="1">
            <a:schemeClr val="accent1"/>
          </a:lnRef>
          <a:fillRef idx="0">
            <a:schemeClr val="accent1"/>
          </a:fillRef>
          <a:effectRef idx="0">
            <a:schemeClr val="accent1"/>
          </a:effectRef>
          <a:fontRef idx="minor">
            <a:schemeClr val="tx1"/>
          </a:fontRef>
        </p:style>
        <p:txBody>
          <a:bodyPr tIns="0" bIns="0" rtlCol="0" anchor="ctr"/>
          <a:lstStyle/>
          <a:p>
            <a:pPr algn="ctr">
              <a:lnSpc>
                <a:spcPct val="90000"/>
              </a:lnSpc>
              <a:spcBef>
                <a:spcPts val="1200"/>
              </a:spcBef>
              <a:spcAft>
                <a:spcPts val="0"/>
              </a:spcAft>
            </a:pPr>
            <a:r>
              <a:rPr lang="en-US" sz="1600" b="0" i="0">
                <a:solidFill>
                  <a:schemeClr val="bg1"/>
                </a:solidFill>
                <a:latin typeface="Graphik" panose="020B0503030202060203" pitchFamily="34" charset="77"/>
              </a:rPr>
              <a:t>Copy &amp; Paste </a:t>
            </a:r>
            <a:br>
              <a:rPr lang="en-US" sz="1600" b="0" i="0">
                <a:solidFill>
                  <a:schemeClr val="bg1"/>
                </a:solidFill>
                <a:latin typeface="Graphik" panose="020B0503030202060203" pitchFamily="34" charset="77"/>
              </a:rPr>
            </a:br>
            <a:r>
              <a:rPr lang="en-US" sz="1600" b="0" i="0">
                <a:solidFill>
                  <a:schemeClr val="bg1"/>
                </a:solidFill>
                <a:latin typeface="Graphik" panose="020B0503030202060203" pitchFamily="34" charset="77"/>
              </a:rPr>
              <a:t>the image</a:t>
            </a:r>
            <a:r>
              <a:rPr lang="en-US" sz="1600" b="0" i="0" baseline="0">
                <a:solidFill>
                  <a:schemeClr val="bg1"/>
                </a:solidFill>
                <a:latin typeface="Graphik" panose="020B0503030202060203" pitchFamily="34" charset="77"/>
              </a:rPr>
              <a:t> onto </a:t>
            </a:r>
            <a:br>
              <a:rPr lang="en-US" sz="1600" b="0" i="0" baseline="0">
                <a:solidFill>
                  <a:schemeClr val="bg1"/>
                </a:solidFill>
                <a:latin typeface="Graphik" panose="020B0503030202060203" pitchFamily="34" charset="77"/>
              </a:rPr>
            </a:br>
            <a:r>
              <a:rPr lang="en-US" sz="1600" b="0" i="0" baseline="0">
                <a:solidFill>
                  <a:schemeClr val="bg1"/>
                </a:solidFill>
                <a:latin typeface="Graphik" panose="020B0503030202060203" pitchFamily="34" charset="77"/>
              </a:rPr>
              <a:t>a layout in your working deck</a:t>
            </a:r>
            <a:r>
              <a:rPr lang="en-US" sz="1600" b="0" i="0">
                <a:solidFill>
                  <a:schemeClr val="bg1"/>
                </a:solidFill>
                <a:latin typeface="Graphik" panose="020B0503030202060203" pitchFamily="34" charset="77"/>
              </a:rPr>
              <a:t>.</a:t>
            </a:r>
          </a:p>
          <a:p>
            <a:pPr algn="ctr">
              <a:lnSpc>
                <a:spcPct val="80000"/>
              </a:lnSpc>
              <a:spcBef>
                <a:spcPts val="1200"/>
              </a:spcBef>
              <a:spcAft>
                <a:spcPts val="0"/>
              </a:spcAft>
            </a:pPr>
            <a:r>
              <a:rPr lang="en-US" sz="2000" b="0" i="0">
                <a:solidFill>
                  <a:schemeClr val="bg1"/>
                </a:solidFill>
                <a:latin typeface="Graphik" panose="020B0503030202060203" pitchFamily="34" charset="77"/>
              </a:rPr>
              <a:t> </a:t>
            </a:r>
            <a:r>
              <a:rPr lang="en-US" sz="2400" b="1">
                <a:solidFill>
                  <a:schemeClr val="bg1"/>
                </a:solidFill>
                <a:latin typeface="Arial Black" panose="020B0A04020102020204" pitchFamily="34" charset="0"/>
              </a:rPr>
              <a:t>NOT THE ENTIRE SLIDE</a:t>
            </a:r>
            <a:endParaRPr lang="en-AU" sz="2000" b="1">
              <a:solidFill>
                <a:schemeClr val="bg1"/>
              </a:solidFill>
              <a:latin typeface="Arial Black" panose="020B0A04020102020204" pitchFamily="34" charset="0"/>
            </a:endParaRPr>
          </a:p>
        </p:txBody>
      </p:sp>
    </p:spTree>
    <p:extLst>
      <p:ext uri="{BB962C8B-B14F-4D97-AF65-F5344CB8AC3E}">
        <p14:creationId xmlns:p14="http://schemas.microsoft.com/office/powerpoint/2010/main" val="1737024823"/>
      </p:ext>
    </p:extLst>
  </p:cSld>
  <p:clrMapOvr>
    <a:masterClrMapping/>
  </p:clrMapOvr>
  <p:extLst>
    <p:ext uri="{DCECCB84-F9BA-43D5-87BE-67443E8EF086}">
      <p15:sldGuideLst xmlns:p15="http://schemas.microsoft.com/office/powerpoint/2012/main">
        <p15:guide id="1" orient="horz" pos="2160">
          <p15:clr>
            <a:srgbClr val="FBAE40"/>
          </p15:clr>
        </p15:guide>
        <p15:guide id="2" pos="3838">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Master: White Centered 3">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47D768F-5596-42EF-B0EE-02C343AC7ADC}"/>
              </a:ext>
            </a:extLst>
          </p:cNvPr>
          <p:cNvPicPr>
            <a:picLocks noChangeAspect="1"/>
          </p:cNvPicPr>
          <p:nvPr userDrawn="1"/>
        </p:nvPicPr>
        <p:blipFill>
          <a:blip r:embed="rId2"/>
          <a:stretch>
            <a:fillRect/>
          </a:stretch>
        </p:blipFill>
        <p:spPr>
          <a:xfrm>
            <a:off x="3886960" y="939257"/>
            <a:ext cx="4309200" cy="4524660"/>
          </a:xfrm>
          <a:prstGeom prst="rect">
            <a:avLst/>
          </a:prstGeom>
        </p:spPr>
      </p:pic>
      <p:sp>
        <p:nvSpPr>
          <p:cNvPr id="2" name="Title 1"/>
          <p:cNvSpPr>
            <a:spLocks noGrp="1"/>
          </p:cNvSpPr>
          <p:nvPr>
            <p:ph type="ctrTitle" hasCustomPrompt="1"/>
          </p:nvPr>
        </p:nvSpPr>
        <p:spPr>
          <a:xfrm>
            <a:off x="1849582" y="1943100"/>
            <a:ext cx="4246418" cy="2857500"/>
          </a:xfrm>
        </p:spPr>
        <p:txBody>
          <a:bodyPr tIns="0" anchor="t" anchorCtr="0">
            <a:noAutofit/>
          </a:bodyPr>
          <a:lstStyle>
            <a:lvl1pPr algn="l">
              <a:lnSpc>
                <a:spcPct val="70000"/>
              </a:lnSpc>
              <a:defRPr sz="6000">
                <a:solidFill>
                  <a:schemeClr val="tx1"/>
                </a:solidFill>
                <a:latin typeface="Graphik Black" panose="020B0A03030202060203" pitchFamily="34" charset="0"/>
              </a:defRPr>
            </a:lvl1pPr>
          </a:lstStyle>
          <a:p>
            <a:r>
              <a:rPr lang="en-US" dirty="0"/>
              <a:t>Click to edit title</a:t>
            </a:r>
          </a:p>
        </p:txBody>
      </p:sp>
      <p:sp>
        <p:nvSpPr>
          <p:cNvPr id="8" name="Text Placeholder 7"/>
          <p:cNvSpPr>
            <a:spLocks noGrp="1"/>
          </p:cNvSpPr>
          <p:nvPr>
            <p:ph type="body" sz="quarter" idx="13" hasCustomPrompt="1"/>
          </p:nvPr>
        </p:nvSpPr>
        <p:spPr>
          <a:xfrm>
            <a:off x="9525000" y="436417"/>
            <a:ext cx="2286000" cy="3512127"/>
          </a:xfrm>
        </p:spPr>
        <p:txBody>
          <a:bodyPr>
            <a:noAutofit/>
          </a:bodyPr>
          <a:lstStyle>
            <a:lvl1pPr marL="0" indent="0">
              <a:lnSpc>
                <a:spcPct val="70000"/>
              </a:lnSpc>
              <a:defRPr sz="2800" b="1" baseline="0">
                <a:solidFill>
                  <a:schemeClr val="tx1"/>
                </a:solidFill>
                <a:latin typeface="+mn-lt"/>
              </a:defRPr>
            </a:lvl1pPr>
            <a:lvl2pPr marL="0" indent="0">
              <a:lnSpc>
                <a:spcPct val="100000"/>
              </a:lnSpc>
              <a:spcBef>
                <a:spcPts val="600"/>
              </a:spcBef>
              <a:spcAft>
                <a:spcPts val="0"/>
              </a:spcAft>
              <a:defRPr sz="2000" b="0" cap="none" baseline="0">
                <a:solidFill>
                  <a:schemeClr val="tx1"/>
                </a:solidFill>
                <a:latin typeface="+mn-lt"/>
              </a:defRPr>
            </a:lvl2pPr>
            <a:lvl3pPr marL="0" indent="0">
              <a:lnSpc>
                <a:spcPct val="100000"/>
              </a:lnSpc>
              <a:spcBef>
                <a:spcPts val="600"/>
              </a:spcBef>
              <a:spcAft>
                <a:spcPts val="0"/>
              </a:spcAft>
              <a:defRPr sz="1800" b="0" cap="none" baseline="0">
                <a:solidFill>
                  <a:schemeClr val="tx1"/>
                </a:solidFill>
                <a:latin typeface="+mn-lt"/>
              </a:defRPr>
            </a:lvl3pPr>
            <a:lvl4pPr marL="0" indent="0">
              <a:lnSpc>
                <a:spcPct val="100000"/>
              </a:lnSpc>
              <a:spcBef>
                <a:spcPts val="600"/>
              </a:spcBef>
              <a:buNone/>
              <a:defRPr sz="1800" b="0" cap="none" baseline="0">
                <a:solidFill>
                  <a:schemeClr val="tx1"/>
                </a:solidFill>
                <a:latin typeface="+mn-lt"/>
              </a:defRPr>
            </a:lvl4pPr>
            <a:lvl5pPr marL="0" indent="0">
              <a:lnSpc>
                <a:spcPct val="100000"/>
              </a:lnSpc>
              <a:spcBef>
                <a:spcPts val="600"/>
              </a:spcBef>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2" name="Group 11">
            <a:extLst>
              <a:ext uri="{FF2B5EF4-FFF2-40B4-BE49-F238E27FC236}">
                <a16:creationId xmlns:a16="http://schemas.microsoft.com/office/drawing/2014/main" id="{7E8D14B1-B5B6-4F20-91A6-9551612A0527}"/>
              </a:ext>
            </a:extLst>
          </p:cNvPr>
          <p:cNvGrpSpPr>
            <a:grpSpLocks noChangeAspect="1"/>
          </p:cNvGrpSpPr>
          <p:nvPr userDrawn="1"/>
        </p:nvGrpSpPr>
        <p:grpSpPr>
          <a:xfrm>
            <a:off x="9559232" y="5846780"/>
            <a:ext cx="2250858" cy="604157"/>
            <a:chOff x="9563100" y="1673029"/>
            <a:chExt cx="1389888" cy="373063"/>
          </a:xfrm>
        </p:grpSpPr>
        <p:pic>
          <p:nvPicPr>
            <p:cNvPr id="13" name="Picture 12">
              <a:extLst>
                <a:ext uri="{FF2B5EF4-FFF2-40B4-BE49-F238E27FC236}">
                  <a16:creationId xmlns:a16="http://schemas.microsoft.com/office/drawing/2014/main" id="{35E7D083-47B0-4A8C-8E99-87AB7D90E8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3100" y="1825994"/>
              <a:ext cx="1389888" cy="220098"/>
            </a:xfrm>
            <a:prstGeom prst="rect">
              <a:avLst/>
            </a:prstGeom>
          </p:spPr>
        </p:pic>
        <p:sp>
          <p:nvSpPr>
            <p:cNvPr id="14" name="Freeform 5">
              <a:extLst>
                <a:ext uri="{FF2B5EF4-FFF2-40B4-BE49-F238E27FC236}">
                  <a16:creationId xmlns:a16="http://schemas.microsoft.com/office/drawing/2014/main" id="{F67B75B8-33A4-48BE-938E-2F96BF473B4B}"/>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2322339"/>
      </p:ext>
    </p:extLst>
  </p:cSld>
  <p:clrMapOvr>
    <a:masterClrMapping/>
  </p:clrMapOvr>
  <p:extLst>
    <p:ext uri="{DCECCB84-F9BA-43D5-87BE-67443E8EF086}">
      <p15:sldGuideLst xmlns:p15="http://schemas.microsoft.com/office/powerpoint/2012/main">
        <p15:guide id="1" pos="3840">
          <p15:clr>
            <a:srgbClr val="FBAE40"/>
          </p15:clr>
        </p15:guide>
        <p15:guide id="2" pos="600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Long Headline Only">
    <p:spTree>
      <p:nvGrpSpPr>
        <p:cNvPr id="1" name=""/>
        <p:cNvGrpSpPr/>
        <p:nvPr/>
      </p:nvGrpSpPr>
      <p:grpSpPr>
        <a:xfrm>
          <a:off x="0" y="0"/>
          <a:ext cx="0" cy="0"/>
          <a:chOff x="0" y="0"/>
          <a:chExt cx="0" cy="0"/>
        </a:xfrm>
      </p:grpSpPr>
      <p:sp>
        <p:nvSpPr>
          <p:cNvPr id="7" name="Footer Placeholder 6"/>
          <p:cNvSpPr>
            <a:spLocks noGrp="1"/>
          </p:cNvSpPr>
          <p:nvPr>
            <p:ph type="ftr" sz="quarter" idx="16"/>
          </p:nvPr>
        </p:nvSpPr>
        <p:spPr/>
        <p:txBody>
          <a:bodyPr/>
          <a:lstStyle/>
          <a:p>
            <a:r>
              <a:rPr lang="en-US"/>
              <a:t>Copyright © 2019 Accenture. All rights reserved.</a:t>
            </a:r>
            <a:endParaRPr lang="en-US" dirty="0"/>
          </a:p>
        </p:txBody>
      </p:sp>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11" name="Title 10"/>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8839849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469764" y="463824"/>
            <a:ext cx="11265408" cy="626440"/>
          </a:xfrm>
        </p:spPr>
        <p:txBody>
          <a:bodyPr lIns="91440" tIns="45720" rIns="91440" bIns="45720"/>
          <a:lstStyle>
            <a:lvl1pPr>
              <a:defRPr b="0" i="0" spc="400">
                <a:latin typeface="Amazon Ember Light" charset="0"/>
                <a:ea typeface="Amazon Ember Light" charset="0"/>
                <a:cs typeface="Amazon Ember Light" charset="0"/>
              </a:defRPr>
            </a:lvl1pPr>
          </a:lstStyle>
          <a:p>
            <a:endParaRPr lang="en-US" dirty="0"/>
          </a:p>
        </p:txBody>
      </p:sp>
    </p:spTree>
    <p:extLst>
      <p:ext uri="{BB962C8B-B14F-4D97-AF65-F5344CB8AC3E}">
        <p14:creationId xmlns:p14="http://schemas.microsoft.com/office/powerpoint/2010/main" val="20367446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_and_Bullete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269875" y="289511"/>
            <a:ext cx="11652538" cy="899665"/>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69875" y="1189179"/>
            <a:ext cx="11652538" cy="2503827"/>
          </a:xfrm>
          <a:prstGeom prst="rect">
            <a:avLst/>
          </a:prstGeom>
        </p:spPr>
        <p:txBody>
          <a:bodyPr vert="horz" wrap="square" lIns="182880" tIns="146304" rIns="182880" bIns="146304" rtlCol="0">
            <a:spAutoFit/>
          </a:bodyPr>
          <a:lstStyle>
            <a:lvl1pPr marL="380985" indent="-380985">
              <a:spcAft>
                <a:spcPts val="667"/>
              </a:spcAft>
              <a:buFont typeface="Arial" panose="020B0604020202020204" pitchFamily="34" charset="0"/>
              <a:buChar char="•"/>
              <a:defRPr/>
            </a:lvl1pPr>
            <a:lvl2pPr marL="621882" indent="-285739">
              <a:spcAft>
                <a:spcPts val="667"/>
              </a:spcAft>
              <a:buFont typeface="Arial" panose="020B0604020202020204" pitchFamily="34" charset="0"/>
              <a:buChar char="•"/>
              <a:defRPr/>
            </a:lvl2pPr>
            <a:lvl3pPr marL="845977" indent="-285739">
              <a:spcAft>
                <a:spcPts val="667"/>
              </a:spcAft>
              <a:buFont typeface="Arial" panose="020B0604020202020204" pitchFamily="34" charset="0"/>
              <a:buChar char="•"/>
              <a:defRPr/>
            </a:lvl3pPr>
            <a:lvl4pPr marL="1070072" indent="-285739">
              <a:spcAft>
                <a:spcPts val="667"/>
              </a:spcAft>
              <a:buFont typeface="Arial" panose="020B0604020202020204" pitchFamily="34" charset="0"/>
              <a:buChar char="•"/>
              <a:defRPr/>
            </a:lvl4pPr>
            <a:lvl5pPr marL="1294167" indent="-285739">
              <a:spcAft>
                <a:spcPts val="667"/>
              </a:spcAft>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819700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3_Custom Layout">
    <p:spTree>
      <p:nvGrpSpPr>
        <p:cNvPr id="1" name=""/>
        <p:cNvGrpSpPr/>
        <p:nvPr/>
      </p:nvGrpSpPr>
      <p:grpSpPr>
        <a:xfrm>
          <a:off x="0" y="0"/>
          <a:ext cx="0" cy="0"/>
          <a:chOff x="0" y="0"/>
          <a:chExt cx="0" cy="0"/>
        </a:xfrm>
      </p:grpSpPr>
      <p:sp>
        <p:nvSpPr>
          <p:cNvPr id="86" name="Shape 86"/>
          <p:cNvSpPr/>
          <p:nvPr/>
        </p:nvSpPr>
        <p:spPr>
          <a:xfrm>
            <a:off x="2494846" y="-1004709"/>
            <a:ext cx="203259" cy="461665"/>
          </a:xfrm>
          <a:prstGeom prst="rect">
            <a:avLst/>
          </a:prstGeom>
          <a:ln w="12700">
            <a:miter lim="400000"/>
          </a:ln>
          <a:extLst>
            <a:ext uri="{C572A759-6A51-4108-AA02-DFA0A04FC94B}">
              <ma14:wrappingTextBoxFlag xmlns:ma14="http://schemas.microsoft.com/office/mac/drawingml/2011/main" xmlns="" val="1"/>
            </a:ext>
          </a:extLst>
        </p:spPr>
        <p:txBody>
          <a:bodyPr wrap="none" lIns="60959" rIns="60959">
            <a:spAutoFit/>
          </a:bodyPr>
          <a:lstStyle/>
          <a:p>
            <a:r>
              <a:rPr sz="2400"/>
              <a:t> </a:t>
            </a:r>
          </a:p>
        </p:txBody>
      </p:sp>
      <p:sp>
        <p:nvSpPr>
          <p:cNvPr id="87" name="Shape 87"/>
          <p:cNvSpPr/>
          <p:nvPr/>
        </p:nvSpPr>
        <p:spPr>
          <a:xfrm>
            <a:off x="498906" y="6544609"/>
            <a:ext cx="4037035" cy="143565"/>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defRPr sz="700">
                <a:solidFill>
                  <a:srgbClr val="FFFFFF"/>
                </a:solidFill>
              </a:defRPr>
            </a:lvl1pPr>
          </a:lstStyle>
          <a:p>
            <a:r>
              <a:rPr sz="933"/>
              <a:t>© 2018, Amazon Web Services, Inc. or its Affiliates. All rights reserved.</a:t>
            </a:r>
          </a:p>
        </p:txBody>
      </p:sp>
      <p:sp>
        <p:nvSpPr>
          <p:cNvPr id="88" name="Shape 88"/>
          <p:cNvSpPr>
            <a:spLocks noGrp="1"/>
          </p:cNvSpPr>
          <p:nvPr>
            <p:ph type="title"/>
          </p:nvPr>
        </p:nvSpPr>
        <p:spPr>
          <a:xfrm>
            <a:off x="365761" y="243840"/>
            <a:ext cx="10940405" cy="912427"/>
          </a:xfrm>
          <a:prstGeom prst="rect">
            <a:avLst/>
          </a:prstGeom>
        </p:spPr>
        <p:txBody>
          <a:bodyPr/>
          <a:lstStyle/>
          <a:p>
            <a:r>
              <a:t>标题文本</a:t>
            </a:r>
          </a:p>
        </p:txBody>
      </p:sp>
      <p:sp>
        <p:nvSpPr>
          <p:cNvPr id="89" name="Shape 89"/>
          <p:cNvSpPr/>
          <p:nvPr/>
        </p:nvSpPr>
        <p:spPr>
          <a:xfrm>
            <a:off x="0" y="1115122"/>
            <a:ext cx="12192000" cy="5742881"/>
          </a:xfrm>
          <a:prstGeom prst="rect">
            <a:avLst/>
          </a:prstGeom>
          <a:solidFill>
            <a:srgbClr val="FFFFFF"/>
          </a:solidFill>
          <a:ln w="12700">
            <a:miter lim="400000"/>
          </a:ln>
        </p:spPr>
        <p:txBody>
          <a:bodyPr lIns="60959" rIns="60959" anchor="ctr"/>
          <a:lstStyle/>
          <a:p>
            <a:pPr algn="ctr">
              <a:defRPr>
                <a:solidFill>
                  <a:srgbClr val="FFFFFF"/>
                </a:solidFill>
              </a:defRPr>
            </a:pPr>
            <a:endParaRPr sz="2400"/>
          </a:p>
        </p:txBody>
      </p:sp>
      <p:sp>
        <p:nvSpPr>
          <p:cNvPr id="90" name="Shape 90"/>
          <p:cNvSpPr>
            <a:spLocks noGrp="1"/>
          </p:cNvSpPr>
          <p:nvPr>
            <p:ph type="body" idx="1"/>
          </p:nvPr>
        </p:nvSpPr>
        <p:spPr>
          <a:xfrm>
            <a:off x="365761" y="1279760"/>
            <a:ext cx="11476285" cy="1390231"/>
          </a:xfrm>
          <a:prstGeom prst="rect">
            <a:avLst/>
          </a:prstGeom>
        </p:spPr>
        <p:txBody>
          <a:bodyPr/>
          <a:lstStyle>
            <a:lvl1pPr>
              <a:spcBef>
                <a:spcPts val="267"/>
              </a:spcBef>
              <a:defRPr sz="1467">
                <a:solidFill>
                  <a:srgbClr val="232F3D"/>
                </a:solidFill>
                <a:latin typeface="Lucida Console"/>
                <a:ea typeface="Lucida Console"/>
                <a:cs typeface="Lucida Console"/>
                <a:sym typeface="Lucida Console"/>
              </a:defRPr>
            </a:lvl1pPr>
            <a:lvl2pPr marL="0" indent="609561">
              <a:spcBef>
                <a:spcPts val="267"/>
              </a:spcBef>
              <a:buSzTx/>
              <a:buNone/>
              <a:defRPr sz="1467">
                <a:solidFill>
                  <a:srgbClr val="232F3D"/>
                </a:solidFill>
                <a:latin typeface="Lucida Console"/>
                <a:ea typeface="Lucida Console"/>
                <a:cs typeface="Lucida Console"/>
                <a:sym typeface="Lucida Console"/>
              </a:defRPr>
            </a:lvl2pPr>
            <a:lvl3pPr marL="0" indent="1219121">
              <a:spcBef>
                <a:spcPts val="267"/>
              </a:spcBef>
              <a:buSzTx/>
              <a:buNone/>
              <a:defRPr sz="1467">
                <a:solidFill>
                  <a:srgbClr val="232F3D"/>
                </a:solidFill>
                <a:latin typeface="Lucida Console"/>
                <a:ea typeface="Lucida Console"/>
                <a:cs typeface="Lucida Console"/>
                <a:sym typeface="Lucida Console"/>
              </a:defRPr>
            </a:lvl3pPr>
            <a:lvl4pPr marL="0" indent="1828681">
              <a:spcBef>
                <a:spcPts val="267"/>
              </a:spcBef>
              <a:buSzTx/>
              <a:buNone/>
              <a:defRPr sz="1467">
                <a:solidFill>
                  <a:srgbClr val="232F3D"/>
                </a:solidFill>
                <a:latin typeface="Lucida Console"/>
                <a:ea typeface="Lucida Console"/>
                <a:cs typeface="Lucida Console"/>
                <a:sym typeface="Lucida Console"/>
              </a:defRPr>
            </a:lvl4pPr>
            <a:lvl5pPr marL="0" indent="2438242">
              <a:spcBef>
                <a:spcPts val="267"/>
              </a:spcBef>
              <a:buSzTx/>
              <a:buNone/>
              <a:defRPr sz="1467">
                <a:solidFill>
                  <a:srgbClr val="232F3D"/>
                </a:solidFill>
                <a:latin typeface="Lucida Console"/>
                <a:ea typeface="Lucida Console"/>
                <a:cs typeface="Lucida Console"/>
                <a:sym typeface="Lucida Console"/>
              </a:defRPr>
            </a:lvl5pPr>
          </a:lstStyle>
          <a:p>
            <a:r>
              <a:t>正文级别 1</a:t>
            </a:r>
          </a:p>
          <a:p>
            <a:pPr lvl="1"/>
            <a:r>
              <a:t>正文级别 2</a:t>
            </a:r>
          </a:p>
          <a:p>
            <a:pPr lvl="2"/>
            <a:r>
              <a:t>正文级别 3</a:t>
            </a:r>
          </a:p>
          <a:p>
            <a:pPr lvl="3"/>
            <a:r>
              <a:t>正文级别 4</a:t>
            </a:r>
          </a:p>
          <a:p>
            <a:pPr lvl="4"/>
            <a:r>
              <a:t>正文级别 5</a:t>
            </a:r>
          </a:p>
        </p:txBody>
      </p:sp>
      <p:sp>
        <p:nvSpPr>
          <p:cNvPr id="92" name="Shape 9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6269016"/>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Code_2_Column">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269875" y="1508125"/>
            <a:ext cx="5715000" cy="4119077"/>
          </a:xfrm>
        </p:spPr>
        <p:txBody>
          <a:bodyPr lIns="182880" tIns="146304" rIns="182880" bIns="146304"/>
          <a:lstStyle>
            <a:lvl1pPr>
              <a:spcBef>
                <a:spcPts val="2000"/>
              </a:spcBef>
              <a:defRPr sz="1667">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7" name="Content Placeholder 10">
            <a:extLst>
              <a:ext uri="{FF2B5EF4-FFF2-40B4-BE49-F238E27FC236}">
                <a16:creationId xmlns:a16="http://schemas.microsoft.com/office/drawing/2014/main" id="{37C8F698-9535-4EA1-A06D-92ABCB324DB2}"/>
              </a:ext>
            </a:extLst>
          </p:cNvPr>
          <p:cNvSpPr>
            <a:spLocks noGrp="1"/>
          </p:cNvSpPr>
          <p:nvPr>
            <p:ph sz="quarter" idx="11" hasCustomPrompt="1"/>
          </p:nvPr>
        </p:nvSpPr>
        <p:spPr>
          <a:xfrm>
            <a:off x="6210080" y="1508125"/>
            <a:ext cx="5715000" cy="4119077"/>
          </a:xfrm>
        </p:spPr>
        <p:txBody>
          <a:bodyPr lIns="182880" tIns="146304" rIns="182880" bIns="146304"/>
          <a:lstStyle>
            <a:lvl1pPr>
              <a:spcBef>
                <a:spcPts val="2000"/>
              </a:spcBef>
              <a:defRPr sz="1667">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2" name="Title 1">
            <a:extLst>
              <a:ext uri="{FF2B5EF4-FFF2-40B4-BE49-F238E27FC236}">
                <a16:creationId xmlns:a16="http://schemas.microsoft.com/office/drawing/2014/main" id="{23C9344D-70CE-4ADD-B92E-329B6F53D928}"/>
              </a:ext>
            </a:extLst>
          </p:cNvPr>
          <p:cNvSpPr>
            <a:spLocks noGrp="1"/>
          </p:cNvSpPr>
          <p:nvPr>
            <p:ph type="title" hasCustomPrompt="1"/>
          </p:nvPr>
        </p:nvSpPr>
        <p:spPr>
          <a:xfrm>
            <a:off x="269875" y="289511"/>
            <a:ext cx="11655205" cy="899665"/>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418018087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Free Content">
  <p:cSld name="Free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a:t>Click to add core message of slide</a:t>
            </a:r>
          </a:p>
        </p:txBody>
      </p:sp>
      <p:sp>
        <p:nvSpPr>
          <p:cNvPr id="4" name="Textplatzhalter 3"/>
          <p:cNvSpPr>
            <a:spLocks noGrp="1"/>
          </p:cNvSpPr>
          <p:nvPr>
            <p:ph type="body" sz="quarter" idx="11" hasCustomPrompt="1"/>
          </p:nvPr>
        </p:nvSpPr>
        <p:spPr>
          <a:xfrm>
            <a:off x="626736" y="1412875"/>
            <a:ext cx="11082915" cy="307648"/>
          </a:xfrm>
        </p:spPr>
        <p:txBody>
          <a:bodyPr wrap="square">
            <a:spAutoFit/>
          </a:bodyPr>
          <a:lstStyle>
            <a:lvl1pPr>
              <a:defRPr sz="1399"/>
            </a:lvl1pPr>
          </a:lstStyle>
          <a:p>
            <a:pPr lvl="0"/>
            <a:r>
              <a:rPr lang="en-US" noProof="0" dirty="0"/>
              <a:t>Title (description of slide content), Arial 14 </a:t>
            </a:r>
            <a:r>
              <a:rPr lang="en-US" noProof="0" dirty="0" err="1"/>
              <a:t>pt</a:t>
            </a:r>
            <a:r>
              <a:rPr lang="en-US" noProof="0" dirty="0"/>
              <a:t>, maximum of 1 line</a:t>
            </a:r>
          </a:p>
        </p:txBody>
      </p:sp>
      <p:sp>
        <p:nvSpPr>
          <p:cNvPr id="5" name="Textplatzhalter 8"/>
          <p:cNvSpPr>
            <a:spLocks noGrp="1"/>
          </p:cNvSpPr>
          <p:nvPr>
            <p:ph type="body" sz="quarter" idx="13" hasCustomPrompt="1"/>
          </p:nvPr>
        </p:nvSpPr>
        <p:spPr>
          <a:xfrm>
            <a:off x="626737" y="1774583"/>
            <a:ext cx="11082916" cy="4032493"/>
          </a:xfrm>
          <a:ln>
            <a:noFill/>
          </a:ln>
        </p:spPr>
        <p:txBody>
          <a:bodyPr vert="horz" wrap="square" lIns="0" tIns="0" rIns="0" bIns="0" rtlCol="0">
            <a:noAutofit/>
          </a:bodyPr>
          <a:lstStyle>
            <a:lvl1pPr>
              <a:defRPr lang="de-DE" sz="1399" kern="1400" baseline="0" smtClean="0"/>
            </a:lvl1pPr>
            <a:lvl2pPr>
              <a:defRPr lang="de-DE" sz="1399" kern="1400" smtClean="0">
                <a:cs typeface="+mn-cs"/>
              </a:defRPr>
            </a:lvl2pPr>
            <a:lvl3pPr>
              <a:defRPr lang="de-DE" sz="1399" kern="1400" smtClean="0">
                <a:cs typeface="+mn-cs"/>
              </a:defRPr>
            </a:lvl3pPr>
            <a:lvl4pPr>
              <a:defRPr lang="de-DE" sz="1399" kern="1400" smtClean="0">
                <a:cs typeface="+mn-cs"/>
              </a:defRPr>
            </a:lvl4pPr>
            <a:lvl5pPr>
              <a:defRPr lang="de-DE" sz="1399" kern="1400">
                <a:cs typeface="+mn-cs"/>
              </a:defRPr>
            </a:lvl5pPr>
          </a:lstStyle>
          <a:p>
            <a:pPr lvl="0" eaLnBrk="0" hangingPunct="0"/>
            <a:r>
              <a:rPr lang="en-US" dirty="0"/>
              <a:t>Note: Increase indent level to start bullet list/</a:t>
            </a:r>
            <a:r>
              <a:rPr lang="en-US" dirty="0" err="1"/>
              <a:t>Vergrößern</a:t>
            </a:r>
            <a:r>
              <a:rPr lang="en-US" dirty="0"/>
              <a:t> </a:t>
            </a:r>
            <a:r>
              <a:rPr lang="en-US" dirty="0" err="1"/>
              <a:t>Sie</a:t>
            </a:r>
            <a:r>
              <a:rPr lang="en-US" dirty="0"/>
              <a:t> die </a:t>
            </a:r>
            <a:r>
              <a:rPr lang="en-US" dirty="0" err="1"/>
              <a:t>Einzugsebene</a:t>
            </a:r>
            <a:r>
              <a:rPr lang="en-US" dirty="0"/>
              <a:t>, um Bullets </a:t>
            </a:r>
            <a:r>
              <a:rPr lang="en-US" dirty="0" err="1"/>
              <a:t>zu</a:t>
            </a:r>
            <a:r>
              <a:rPr lang="en-US" dirty="0"/>
              <a:t> </a:t>
            </a:r>
            <a:r>
              <a:rPr lang="en-US" dirty="0" err="1"/>
              <a:t>erhalten</a:t>
            </a:r>
            <a:r>
              <a:rPr lang="en-US" dirty="0"/>
              <a:t>.</a:t>
            </a:r>
          </a:p>
          <a:p>
            <a:pPr marL="179288" lvl="1" indent="-179288" eaLnBrk="0" hangingPunct="0">
              <a:buClr>
                <a:schemeClr val="accent1"/>
              </a:buClr>
            </a:pPr>
            <a:r>
              <a:rPr lang="en-US" dirty="0" err="1"/>
              <a:t>Zweite</a:t>
            </a:r>
            <a:r>
              <a:rPr lang="en-US" dirty="0"/>
              <a:t> </a:t>
            </a:r>
            <a:r>
              <a:rPr lang="en-US" dirty="0" err="1"/>
              <a:t>Ebene</a:t>
            </a:r>
            <a:endParaRPr lang="en-US" dirty="0"/>
          </a:p>
          <a:p>
            <a:pPr marL="358575" lvl="2" eaLnBrk="0" hangingPunct="0"/>
            <a:r>
              <a:rPr lang="en-US" dirty="0" err="1"/>
              <a:t>Dritte</a:t>
            </a:r>
            <a:r>
              <a:rPr lang="en-US" dirty="0"/>
              <a:t> </a:t>
            </a:r>
            <a:r>
              <a:rPr lang="en-US" dirty="0" err="1"/>
              <a:t>Ebene</a:t>
            </a:r>
            <a:endParaRPr lang="en-US" dirty="0"/>
          </a:p>
          <a:p>
            <a:pPr marL="537863" lvl="3" eaLnBrk="0" hangingPunct="0"/>
            <a:r>
              <a:rPr lang="en-US" dirty="0" err="1"/>
              <a:t>Vierte</a:t>
            </a:r>
            <a:r>
              <a:rPr lang="en-US" dirty="0"/>
              <a:t> </a:t>
            </a:r>
            <a:r>
              <a:rPr lang="en-US" dirty="0" err="1"/>
              <a:t>Ebene</a:t>
            </a:r>
            <a:endParaRPr lang="en-US" dirty="0"/>
          </a:p>
          <a:p>
            <a:pPr marL="717149" lvl="4" eaLnBrk="0" hangingPunct="0"/>
            <a:r>
              <a:rPr lang="en-US" dirty="0" err="1"/>
              <a:t>Fünfte</a:t>
            </a:r>
            <a:r>
              <a:rPr lang="en-US" dirty="0"/>
              <a:t> </a:t>
            </a:r>
            <a:r>
              <a:rPr lang="en-US" dirty="0" err="1"/>
              <a:t>Ebene</a:t>
            </a:r>
            <a:endParaRPr lang="en-US" dirty="0"/>
          </a:p>
        </p:txBody>
      </p:sp>
    </p:spTree>
    <p:custDataLst>
      <p:tags r:id="rId1"/>
    </p:custDataLst>
    <p:extLst>
      <p:ext uri="{BB962C8B-B14F-4D97-AF65-F5344CB8AC3E}">
        <p14:creationId xmlns:p14="http://schemas.microsoft.com/office/powerpoint/2010/main" val="498658817"/>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mp; Conten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510174" y="6556947"/>
            <a:ext cx="4036484" cy="14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933" b="0" i="0" dirty="0">
                <a:solidFill>
                  <a:srgbClr val="7F7F7F"/>
                </a:solidFill>
                <a:latin typeface="Amazon Ember" charset="0"/>
                <a:ea typeface="Amazon Ember" charset="0"/>
                <a:cs typeface="Amazon Ember" charset="0"/>
              </a:rPr>
              <a:t>© 2017, Amazon Web Services, Inc. or its Affiliates. All rights reserved.</a:t>
            </a:r>
          </a:p>
        </p:txBody>
      </p:sp>
      <p:sp>
        <p:nvSpPr>
          <p:cNvPr id="2" name="Title 1"/>
          <p:cNvSpPr>
            <a:spLocks noGrp="1"/>
          </p:cNvSpPr>
          <p:nvPr>
            <p:ph type="title" hasCustomPrompt="1"/>
          </p:nvPr>
        </p:nvSpPr>
        <p:spPr>
          <a:xfrm>
            <a:off x="475487" y="463296"/>
            <a:ext cx="11265408" cy="626440"/>
          </a:xfrm>
        </p:spPr>
        <p:txBody>
          <a:bodyPr lIns="91440" tIns="45720" rIns="91440" bIns="45720"/>
          <a:lstStyle>
            <a:lvl1pPr>
              <a:defRPr b="0" i="0" spc="400">
                <a:latin typeface="Amazon Ember Light" charset="0"/>
                <a:ea typeface="Amazon Ember Light" charset="0"/>
                <a:cs typeface="Amazon Ember Light" charset="0"/>
              </a:defRPr>
            </a:lvl1pPr>
          </a:lstStyle>
          <a:p>
            <a:r>
              <a:rPr lang="en-US" dirty="0"/>
              <a:t>CLICK TO EDIT MASTER TITLE STYLE</a:t>
            </a:r>
          </a:p>
        </p:txBody>
      </p:sp>
      <p:sp>
        <p:nvSpPr>
          <p:cNvPr id="7" name="Content Placeholder 6"/>
          <p:cNvSpPr>
            <a:spLocks noGrp="1"/>
          </p:cNvSpPr>
          <p:nvPr>
            <p:ph sz="quarter" idx="10"/>
          </p:nvPr>
        </p:nvSpPr>
        <p:spPr>
          <a:xfrm>
            <a:off x="475487" y="1304261"/>
            <a:ext cx="11265407" cy="4309729"/>
          </a:xfrm>
        </p:spPr>
        <p:txBody>
          <a:bodyPr/>
          <a:lstStyle>
            <a:lvl1pPr>
              <a:defRPr sz="1600" b="0" i="0" spc="67" baseline="0">
                <a:latin typeface="Amazon Ember" charset="0"/>
                <a:ea typeface="Amazon Ember" charset="0"/>
                <a:cs typeface="Amazon Ember" charset="0"/>
              </a:defRPr>
            </a:lvl1pPr>
            <a:lvl2pPr>
              <a:defRPr sz="1600" b="0" i="0" spc="67" baseline="0">
                <a:latin typeface="Amazon Ember" charset="0"/>
                <a:ea typeface="Amazon Ember" charset="0"/>
                <a:cs typeface="Amazon Ember" charset="0"/>
              </a:defRPr>
            </a:lvl2pPr>
            <a:lvl3pPr>
              <a:defRPr sz="1600" b="0" i="0" spc="67" baseline="0">
                <a:latin typeface="Amazon Ember" charset="0"/>
                <a:ea typeface="Amazon Ember" charset="0"/>
                <a:cs typeface="Amazon Ember" charset="0"/>
              </a:defRPr>
            </a:lvl3pPr>
            <a:lvl4pPr>
              <a:defRPr sz="1600" b="0" i="0" spc="67" baseline="0">
                <a:latin typeface="Amazon Ember" charset="0"/>
                <a:ea typeface="Amazon Ember" charset="0"/>
                <a:cs typeface="Amazon Ember" charset="0"/>
              </a:defRPr>
            </a:lvl4pPr>
            <a:lvl5pPr>
              <a:defRPr sz="1600" b="0" i="0" spc="67"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707146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Short Headline and 1 Column">
    <p:spTree>
      <p:nvGrpSpPr>
        <p:cNvPr id="1" name=""/>
        <p:cNvGrpSpPr/>
        <p:nvPr/>
      </p:nvGrpSpPr>
      <p:grpSpPr>
        <a:xfrm>
          <a:off x="0" y="0"/>
          <a:ext cx="0" cy="0"/>
          <a:chOff x="0" y="0"/>
          <a:chExt cx="0" cy="0"/>
        </a:xfrm>
      </p:grpSpPr>
      <p:sp>
        <p:nvSpPr>
          <p:cNvPr id="6" name="Content Placeholder 5"/>
          <p:cNvSpPr>
            <a:spLocks noGrp="1"/>
          </p:cNvSpPr>
          <p:nvPr>
            <p:ph sz="quarter" idx="18"/>
          </p:nvPr>
        </p:nvSpPr>
        <p:spPr>
          <a:xfrm>
            <a:off x="381001" y="1828802"/>
            <a:ext cx="8572500" cy="4689475"/>
          </a:xfrm>
        </p:spPr>
        <p:txBody>
          <a:bodyPr/>
          <a:lstStyle>
            <a:lvl3pPr marL="514338" indent="-230182">
              <a:buFont typeface="Graphik" panose="020B0503030202060203" pitchFamily="34" charset="0"/>
              <a:buChar char="–"/>
              <a:defRPr/>
            </a:lvl3pPr>
            <a:lvl5pPr marL="857229" indent="-177796">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11" name="Title 10"/>
          <p:cNvSpPr>
            <a:spLocks noGrp="1"/>
          </p:cNvSpPr>
          <p:nvPr>
            <p:ph type="title"/>
          </p:nvPr>
        </p:nvSpPr>
        <p:spPr>
          <a:xfrm>
            <a:off x="381000" y="380999"/>
            <a:ext cx="5715000" cy="990601"/>
          </a:xfrm>
        </p:spPr>
        <p:txBody>
          <a:bodyPr/>
          <a:lstStyle/>
          <a:p>
            <a:r>
              <a:rPr lang="en-US"/>
              <a:t>Click to edit Master title style</a:t>
            </a:r>
          </a:p>
        </p:txBody>
      </p:sp>
      <p:sp>
        <p:nvSpPr>
          <p:cNvPr id="3" name="Footer Placeholder 2"/>
          <p:cNvSpPr>
            <a:spLocks noGrp="1"/>
          </p:cNvSpPr>
          <p:nvPr>
            <p:ph type="ftr" sz="quarter" idx="20"/>
          </p:nvPr>
        </p:nvSpPr>
        <p:spPr/>
        <p:txBody>
          <a:bodyPr/>
          <a:lstStyle/>
          <a:p>
            <a:r>
              <a:rPr lang="en-US"/>
              <a:t>Copyright © 2019 Accenture. All rights reserved.</a:t>
            </a:r>
          </a:p>
        </p:txBody>
      </p:sp>
      <p:sp>
        <p:nvSpPr>
          <p:cNvPr id="4" name="Slide Number Placeholder 3"/>
          <p:cNvSpPr>
            <a:spLocks noGrp="1"/>
          </p:cNvSpPr>
          <p:nvPr>
            <p:ph type="sldNum" sz="quarter" idx="21"/>
          </p:nvPr>
        </p:nvSpPr>
        <p:spPr/>
        <p:txBody>
          <a:bodyPr/>
          <a:lstStyle/>
          <a:p>
            <a:fld id="{4F9AC08D-23A9-440E-BCB9-AA1E9877CC38}" type="slidenum">
              <a:rPr lang="en-US" smtClean="0"/>
              <a:pPr/>
              <a:t>‹#›</a:t>
            </a:fld>
            <a:endParaRPr lang="en-US"/>
          </a:p>
        </p:txBody>
      </p:sp>
    </p:spTree>
    <p:extLst>
      <p:ext uri="{BB962C8B-B14F-4D97-AF65-F5344CB8AC3E}">
        <p14:creationId xmlns:p14="http://schemas.microsoft.com/office/powerpoint/2010/main" val="2698098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_Slide">
    <p:bg>
      <p:bgRef idx="1001">
        <a:schemeClr val="bg2"/>
      </p:bgRef>
    </p:bg>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8C21DCCE-A66B-3244-9665-1280DD6FC4D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457200" y="2590800"/>
            <a:ext cx="10363200" cy="1240140"/>
          </a:xfrm>
        </p:spPr>
        <p:txBody>
          <a:bodyPr anchor="ctr">
            <a:noAutofit/>
          </a:bodyPr>
          <a:lstStyle>
            <a:lvl1pPr algn="l">
              <a:defRPr sz="5333"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Tree>
    <p:extLst>
      <p:ext uri="{BB962C8B-B14F-4D97-AF65-F5344CB8AC3E}">
        <p14:creationId xmlns:p14="http://schemas.microsoft.com/office/powerpoint/2010/main" val="3031128818"/>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Long Headline and 1 Column">
    <p:spTree>
      <p:nvGrpSpPr>
        <p:cNvPr id="1" name=""/>
        <p:cNvGrpSpPr/>
        <p:nvPr/>
      </p:nvGrpSpPr>
      <p:grpSpPr>
        <a:xfrm>
          <a:off x="0" y="0"/>
          <a:ext cx="0" cy="0"/>
          <a:chOff x="0" y="0"/>
          <a:chExt cx="0" cy="0"/>
        </a:xfrm>
      </p:grpSpPr>
      <p:sp>
        <p:nvSpPr>
          <p:cNvPr id="6" name="Content Placeholder 5"/>
          <p:cNvSpPr>
            <a:spLocks noGrp="1"/>
          </p:cNvSpPr>
          <p:nvPr>
            <p:ph sz="quarter" idx="18"/>
          </p:nvPr>
        </p:nvSpPr>
        <p:spPr>
          <a:xfrm>
            <a:off x="381001" y="1828802"/>
            <a:ext cx="8572500" cy="4689475"/>
          </a:xfrm>
        </p:spPr>
        <p:txBody>
          <a:bodyPr/>
          <a:lstStyle>
            <a:lvl3pPr marL="514338" indent="-230182">
              <a:buFont typeface="Graphik" panose="020B0503030202060203" pitchFamily="34" charset="0"/>
              <a:buChar char="–"/>
              <a:defRPr/>
            </a:lvl3pPr>
            <a:lvl5pPr marL="857229" indent="-177796">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11" name="Title 10"/>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20"/>
          </p:nvPr>
        </p:nvSpPr>
        <p:spPr/>
        <p:txBody>
          <a:bodyPr/>
          <a:lstStyle/>
          <a:p>
            <a:r>
              <a:rPr lang="en-US"/>
              <a:t>Copyright © 2019 Accenture. All rights reserved.</a:t>
            </a:r>
          </a:p>
        </p:txBody>
      </p:sp>
      <p:sp>
        <p:nvSpPr>
          <p:cNvPr id="4" name="Slide Number Placeholder 3"/>
          <p:cNvSpPr>
            <a:spLocks noGrp="1"/>
          </p:cNvSpPr>
          <p:nvPr>
            <p:ph type="sldNum" sz="quarter" idx="21"/>
          </p:nvPr>
        </p:nvSpPr>
        <p:spPr/>
        <p:txBody>
          <a:bodyPr/>
          <a:lstStyle/>
          <a:p>
            <a:fld id="{4F9AC08D-23A9-440E-BCB9-AA1E9877CC38}" type="slidenum">
              <a:rPr lang="en-US" smtClean="0"/>
              <a:pPr/>
              <a:t>‹#›</a:t>
            </a:fld>
            <a:endParaRPr lang="en-US"/>
          </a:p>
        </p:txBody>
      </p:sp>
    </p:spTree>
    <p:extLst>
      <p:ext uri="{BB962C8B-B14F-4D97-AF65-F5344CB8AC3E}">
        <p14:creationId xmlns:p14="http://schemas.microsoft.com/office/powerpoint/2010/main" val="118257004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1887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1887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63F0595-3BD6-764D-B579-902B2A5E6FAE}" type="datetimeFigureOut">
              <a:rPr lang="en-US" smtClean="0"/>
              <a:t>4/30/2021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EA841C-F492-214F-BE74-25F879D30845}" type="slidenum">
              <a:rPr lang="en-US" smtClean="0"/>
              <a:t>‹#›</a:t>
            </a:fld>
            <a:endParaRPr lang="en-US"/>
          </a:p>
        </p:txBody>
      </p:sp>
    </p:spTree>
    <p:extLst>
      <p:ext uri="{BB962C8B-B14F-4D97-AF65-F5344CB8AC3E}">
        <p14:creationId xmlns:p14="http://schemas.microsoft.com/office/powerpoint/2010/main" val="25291168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Layout_Slid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12328228" y="1"/>
            <a:ext cx="2196858" cy="6857999"/>
          </a:xfrm>
          <a:prstGeom prst="rect">
            <a:avLst/>
          </a:prstGeom>
          <a:solidFill>
            <a:schemeClr val="accent2">
              <a:lumMod val="40000"/>
              <a:lumOff val="60000"/>
            </a:schemeClr>
          </a:solidFill>
          <a:ln w="12700" cmpd="sng">
            <a:noFill/>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71983" tIns="71983" rIns="71983" bIns="71983" rtlCol="0" anchor="t">
            <a:noAutofit/>
          </a:bodyPr>
          <a:lstStyle/>
          <a:p>
            <a:pPr lvl="0">
              <a:lnSpc>
                <a:spcPct val="110000"/>
              </a:lnSpc>
              <a:spcBef>
                <a:spcPts val="1200"/>
              </a:spcBef>
              <a:spcAft>
                <a:spcPts val="0"/>
              </a:spcAft>
            </a:pPr>
            <a:r>
              <a:rPr lang="en-US" sz="1050" b="1" dirty="0">
                <a:solidFill>
                  <a:srgbClr val="000000"/>
                </a:solidFill>
              </a:rPr>
              <a:t>IMAGE</a:t>
            </a:r>
            <a:r>
              <a:rPr lang="en-US" sz="1050" b="1" baseline="0" dirty="0">
                <a:solidFill>
                  <a:srgbClr val="000000"/>
                </a:solidFill>
              </a:rPr>
              <a:t> INSTRUCTIONS</a:t>
            </a:r>
            <a:endParaRPr lang="en-US" sz="1050" b="1" dirty="0">
              <a:solidFill>
                <a:srgbClr val="000000"/>
              </a:solidFill>
            </a:endParaRPr>
          </a:p>
          <a:p>
            <a:pPr marL="122214" lvl="0" indent="-122214">
              <a:lnSpc>
                <a:spcPct val="110000"/>
              </a:lnSpc>
              <a:spcBef>
                <a:spcPts val="300"/>
              </a:spcBef>
              <a:spcAft>
                <a:spcPts val="0"/>
              </a:spcAft>
              <a:buFont typeface="Arial" charset="0"/>
              <a:buChar char="•"/>
            </a:pPr>
            <a:r>
              <a:rPr lang="en-US" sz="900" dirty="0">
                <a:solidFill>
                  <a:srgbClr val="000000"/>
                </a:solidFill>
              </a:rPr>
              <a:t>In Normal View (not Slide Sorter View) Click on the image</a:t>
            </a:r>
          </a:p>
          <a:p>
            <a:pPr marL="122214" lvl="0" indent="-122214">
              <a:lnSpc>
                <a:spcPct val="110000"/>
              </a:lnSpc>
              <a:spcBef>
                <a:spcPts val="300"/>
              </a:spcBef>
              <a:spcAft>
                <a:spcPts val="0"/>
              </a:spcAft>
              <a:buFont typeface="Arial" charset="0"/>
              <a:buChar char="•"/>
            </a:pPr>
            <a:r>
              <a:rPr lang="en-US" sz="900" dirty="0">
                <a:solidFill>
                  <a:srgbClr val="000000"/>
                </a:solidFill>
              </a:rPr>
              <a:t>Copy</a:t>
            </a:r>
            <a:r>
              <a:rPr lang="en-US" sz="900" baseline="0" dirty="0">
                <a:solidFill>
                  <a:srgbClr val="000000"/>
                </a:solidFill>
              </a:rPr>
              <a:t> the IMAGE ONLY </a:t>
            </a:r>
            <a:br>
              <a:rPr lang="en-US" sz="900" baseline="0" dirty="0">
                <a:solidFill>
                  <a:srgbClr val="000000"/>
                </a:solidFill>
              </a:rPr>
            </a:br>
            <a:r>
              <a:rPr lang="en-US" sz="900" baseline="0" dirty="0">
                <a:solidFill>
                  <a:srgbClr val="000000"/>
                </a:solidFill>
              </a:rPr>
              <a:t>(and not the whole slide)</a:t>
            </a:r>
            <a:br>
              <a:rPr lang="en-US" sz="900" baseline="0" dirty="0">
                <a:solidFill>
                  <a:srgbClr val="000000"/>
                </a:solidFill>
              </a:rPr>
            </a:br>
            <a:r>
              <a:rPr lang="en-US" sz="900" b="1" baseline="0" dirty="0" err="1">
                <a:solidFill>
                  <a:srgbClr val="000000"/>
                </a:solidFill>
              </a:rPr>
              <a:t>Ctrl+C</a:t>
            </a:r>
            <a:r>
              <a:rPr lang="en-US" sz="900" b="1" baseline="0" dirty="0">
                <a:solidFill>
                  <a:srgbClr val="000000"/>
                </a:solidFill>
              </a:rPr>
              <a:t> or </a:t>
            </a:r>
            <a:r>
              <a:rPr lang="en-US" sz="900" b="1" baseline="0" dirty="0" err="1">
                <a:solidFill>
                  <a:srgbClr val="000000"/>
                </a:solidFill>
              </a:rPr>
              <a:t>Right-Click+Copy</a:t>
            </a:r>
            <a:endParaRPr lang="en-US" sz="900" baseline="0" dirty="0">
              <a:solidFill>
                <a:srgbClr val="000000"/>
              </a:solidFill>
            </a:endParaRPr>
          </a:p>
          <a:p>
            <a:pPr marL="122214" lvl="0" indent="-122214">
              <a:lnSpc>
                <a:spcPct val="110000"/>
              </a:lnSpc>
              <a:spcBef>
                <a:spcPts val="300"/>
              </a:spcBef>
              <a:spcAft>
                <a:spcPts val="0"/>
              </a:spcAft>
              <a:buFont typeface="Arial" charset="0"/>
              <a:buChar char="•"/>
            </a:pPr>
            <a:r>
              <a:rPr lang="en-US" sz="900" baseline="0" dirty="0">
                <a:solidFill>
                  <a:srgbClr val="000000"/>
                </a:solidFill>
              </a:rPr>
              <a:t>Paste the image onto the appropriate layout in your new deck</a:t>
            </a:r>
          </a:p>
          <a:p>
            <a:pPr marL="122214" lvl="0" indent="-122214">
              <a:lnSpc>
                <a:spcPct val="110000"/>
              </a:lnSpc>
              <a:spcBef>
                <a:spcPts val="300"/>
              </a:spcBef>
              <a:spcAft>
                <a:spcPts val="0"/>
              </a:spcAft>
              <a:buFont typeface="Arial" charset="0"/>
              <a:buChar char="•"/>
            </a:pPr>
            <a:r>
              <a:rPr lang="en-US" sz="900" baseline="0" dirty="0">
                <a:solidFill>
                  <a:srgbClr val="000000"/>
                </a:solidFill>
              </a:rPr>
              <a:t>Select </a:t>
            </a:r>
            <a:r>
              <a:rPr lang="en-US" sz="900" b="1" baseline="0" dirty="0">
                <a:solidFill>
                  <a:srgbClr val="000000"/>
                </a:solidFill>
              </a:rPr>
              <a:t>Send to Back</a:t>
            </a:r>
            <a:r>
              <a:rPr lang="en-US" sz="900" b="0" baseline="0" dirty="0">
                <a:solidFill>
                  <a:srgbClr val="000000"/>
                </a:solidFill>
              </a:rPr>
              <a:t> by either right-clicking on the image or by using the </a:t>
            </a:r>
            <a:r>
              <a:rPr lang="en-US" sz="900" b="0" i="1" baseline="0" dirty="0">
                <a:solidFill>
                  <a:srgbClr val="000000"/>
                </a:solidFill>
              </a:rPr>
              <a:t>Arrange</a:t>
            </a:r>
            <a:r>
              <a:rPr lang="en-US" sz="900" b="0" i="0" baseline="0" dirty="0">
                <a:solidFill>
                  <a:srgbClr val="000000"/>
                </a:solidFill>
              </a:rPr>
              <a:t> drop-down menu on the Home tab.</a:t>
            </a:r>
          </a:p>
          <a:p>
            <a:pPr marL="122214" lvl="0" indent="-122214">
              <a:lnSpc>
                <a:spcPct val="110000"/>
              </a:lnSpc>
              <a:spcBef>
                <a:spcPts val="300"/>
              </a:spcBef>
              <a:spcAft>
                <a:spcPts val="0"/>
              </a:spcAft>
              <a:buFont typeface="Arial" charset="0"/>
              <a:buChar char="•"/>
            </a:pPr>
            <a:endParaRPr lang="en-US" sz="900" b="0" i="0" baseline="0" dirty="0">
              <a:solidFill>
                <a:srgbClr val="000000"/>
              </a:solidFill>
            </a:endParaRPr>
          </a:p>
          <a:p>
            <a:pPr marL="0" lvl="0" indent="0">
              <a:lnSpc>
                <a:spcPct val="110000"/>
              </a:lnSpc>
              <a:spcBef>
                <a:spcPts val="300"/>
              </a:spcBef>
              <a:spcAft>
                <a:spcPts val="0"/>
              </a:spcAft>
              <a:buFont typeface="Arial" charset="0"/>
              <a:buNone/>
            </a:pPr>
            <a:r>
              <a:rPr lang="en-US" sz="900" b="0" i="0" baseline="0" dirty="0">
                <a:solidFill>
                  <a:srgbClr val="000000"/>
                </a:solidFill>
              </a:rPr>
              <a:t>Depending on the image you may/may not need to change the layout (</a:t>
            </a:r>
            <a:r>
              <a:rPr lang="en-US" sz="900" b="0" i="0" baseline="0" dirty="0" err="1">
                <a:solidFill>
                  <a:srgbClr val="000000"/>
                </a:solidFill>
              </a:rPr>
              <a:t>ie</a:t>
            </a:r>
            <a:r>
              <a:rPr lang="en-US" sz="900" b="0" i="0" baseline="0" dirty="0">
                <a:solidFill>
                  <a:srgbClr val="000000"/>
                </a:solidFill>
              </a:rPr>
              <a:t> light images require black text and darker images require white text). </a:t>
            </a:r>
          </a:p>
          <a:p>
            <a:pPr marL="0" lvl="0" indent="0">
              <a:lnSpc>
                <a:spcPct val="110000"/>
              </a:lnSpc>
              <a:spcBef>
                <a:spcPts val="300"/>
              </a:spcBef>
              <a:spcAft>
                <a:spcPts val="0"/>
              </a:spcAft>
              <a:buFont typeface="Arial" charset="0"/>
              <a:buNone/>
            </a:pPr>
            <a:r>
              <a:rPr lang="en-US" sz="900" b="0" i="0" baseline="0" dirty="0">
                <a:solidFill>
                  <a:srgbClr val="000000"/>
                </a:solidFill>
              </a:rPr>
              <a:t>To change the layout select the </a:t>
            </a:r>
            <a:r>
              <a:rPr lang="en-US" sz="900" b="0" i="1" baseline="0" dirty="0">
                <a:solidFill>
                  <a:srgbClr val="000000"/>
                </a:solidFill>
              </a:rPr>
              <a:t>Layout </a:t>
            </a:r>
            <a:r>
              <a:rPr lang="en-US" sz="900" b="0" i="0" baseline="0" dirty="0">
                <a:solidFill>
                  <a:srgbClr val="000000"/>
                </a:solidFill>
              </a:rPr>
              <a:t>drop-down from the Home</a:t>
            </a:r>
            <a:r>
              <a:rPr lang="en-US" sz="900" b="1" i="0" baseline="0" dirty="0">
                <a:solidFill>
                  <a:srgbClr val="000000"/>
                </a:solidFill>
              </a:rPr>
              <a:t> </a:t>
            </a:r>
            <a:r>
              <a:rPr lang="en-US" sz="900" b="0" i="0" baseline="0" dirty="0">
                <a:solidFill>
                  <a:srgbClr val="000000"/>
                </a:solidFill>
              </a:rPr>
              <a:t>tab. </a:t>
            </a:r>
          </a:p>
          <a:p>
            <a:pPr marL="0" lvl="0" indent="0">
              <a:lnSpc>
                <a:spcPct val="110000"/>
              </a:lnSpc>
              <a:spcBef>
                <a:spcPts val="300"/>
              </a:spcBef>
              <a:spcAft>
                <a:spcPts val="0"/>
              </a:spcAft>
              <a:buFont typeface="Arial" panose="020B0604020202020204" pitchFamily="34" charset="0"/>
              <a:buNone/>
            </a:pPr>
            <a:r>
              <a:rPr lang="en-US" sz="900" b="0" i="0" baseline="0" dirty="0">
                <a:solidFill>
                  <a:srgbClr val="000000"/>
                </a:solidFill>
              </a:rPr>
              <a:t>NOTE: some text/icons may need to be changed manually for legibility.</a:t>
            </a:r>
            <a:endParaRPr lang="en-US" sz="900" dirty="0">
              <a:solidFill>
                <a:srgbClr val="000000"/>
              </a:solidFill>
            </a:endParaRPr>
          </a:p>
        </p:txBody>
      </p:sp>
      <p:sp>
        <p:nvSpPr>
          <p:cNvPr id="6" name="Flowchart: Process 5"/>
          <p:cNvSpPr/>
          <p:nvPr userDrawn="1"/>
        </p:nvSpPr>
        <p:spPr>
          <a:xfrm>
            <a:off x="12328228" y="4570943"/>
            <a:ext cx="2196858" cy="2287058"/>
          </a:xfrm>
          <a:prstGeom prst="flowChartProcess">
            <a:avLst/>
          </a:prstGeom>
          <a:solidFill>
            <a:srgbClr val="FF0066"/>
          </a:solidFill>
          <a:ln w="12700" cmpd="sng">
            <a:noFill/>
            <a:tailEnd type="none" w="med" len="med"/>
          </a:ln>
        </p:spPr>
        <p:style>
          <a:lnRef idx="1">
            <a:schemeClr val="accent1"/>
          </a:lnRef>
          <a:fillRef idx="0">
            <a:schemeClr val="accent1"/>
          </a:fillRef>
          <a:effectRef idx="0">
            <a:schemeClr val="accent1"/>
          </a:effectRef>
          <a:fontRef idx="minor">
            <a:schemeClr val="tx1"/>
          </a:fontRef>
        </p:style>
        <p:txBody>
          <a:bodyPr tIns="0" bIns="0" rtlCol="0" anchor="ctr"/>
          <a:lstStyle/>
          <a:p>
            <a:pPr algn="ctr">
              <a:lnSpc>
                <a:spcPct val="90000"/>
              </a:lnSpc>
              <a:spcBef>
                <a:spcPts val="1200"/>
              </a:spcBef>
              <a:spcAft>
                <a:spcPts val="0"/>
              </a:spcAft>
            </a:pPr>
            <a:r>
              <a:rPr lang="en-US" sz="1600" dirty="0">
                <a:solidFill>
                  <a:schemeClr val="bg1"/>
                </a:solidFill>
              </a:rPr>
              <a:t>Copy &amp; Paste </a:t>
            </a:r>
            <a:br>
              <a:rPr lang="en-US" sz="1600" dirty="0">
                <a:solidFill>
                  <a:schemeClr val="bg1"/>
                </a:solidFill>
              </a:rPr>
            </a:br>
            <a:r>
              <a:rPr lang="en-US" sz="1600" dirty="0">
                <a:solidFill>
                  <a:schemeClr val="bg1"/>
                </a:solidFill>
              </a:rPr>
              <a:t>the image</a:t>
            </a:r>
            <a:r>
              <a:rPr lang="en-US" sz="1600" baseline="0" dirty="0">
                <a:solidFill>
                  <a:schemeClr val="bg1"/>
                </a:solidFill>
              </a:rPr>
              <a:t> onto </a:t>
            </a:r>
            <a:br>
              <a:rPr lang="en-US" sz="1600" baseline="0" dirty="0">
                <a:solidFill>
                  <a:schemeClr val="bg1"/>
                </a:solidFill>
              </a:rPr>
            </a:br>
            <a:r>
              <a:rPr lang="en-US" sz="1600" baseline="0" dirty="0">
                <a:solidFill>
                  <a:schemeClr val="bg1"/>
                </a:solidFill>
              </a:rPr>
              <a:t>a layout in your working deck</a:t>
            </a:r>
            <a:r>
              <a:rPr lang="en-US" sz="1600" dirty="0">
                <a:solidFill>
                  <a:schemeClr val="bg1"/>
                </a:solidFill>
              </a:rPr>
              <a:t>.</a:t>
            </a:r>
          </a:p>
          <a:p>
            <a:pPr algn="ctr">
              <a:lnSpc>
                <a:spcPct val="80000"/>
              </a:lnSpc>
              <a:spcBef>
                <a:spcPts val="1200"/>
              </a:spcBef>
              <a:spcAft>
                <a:spcPts val="0"/>
              </a:spcAft>
            </a:pPr>
            <a:r>
              <a:rPr lang="en-US" sz="2000" dirty="0">
                <a:solidFill>
                  <a:schemeClr val="bg1"/>
                </a:solidFill>
              </a:rPr>
              <a:t> </a:t>
            </a:r>
            <a:r>
              <a:rPr lang="en-US" sz="2400" b="1" dirty="0">
                <a:solidFill>
                  <a:schemeClr val="bg1"/>
                </a:solidFill>
                <a:latin typeface="Arial Black" panose="020B0A04020102020204" pitchFamily="34" charset="0"/>
              </a:rPr>
              <a:t>NOT THE ENTIRE SLIDE</a:t>
            </a:r>
            <a:endParaRPr lang="en-AU" sz="2000" b="1"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3061976545"/>
      </p:ext>
    </p:extLst>
  </p:cSld>
  <p:clrMapOvr>
    <a:masterClrMapping/>
  </p:clrMapOvr>
  <p:extLst>
    <p:ext uri="{DCECCB84-F9BA-43D5-87BE-67443E8EF086}">
      <p15:sldGuideLst xmlns:p15="http://schemas.microsoft.com/office/powerpoint/2012/main">
        <p15:guide id="1" orient="horz" pos="2160">
          <p15:clr>
            <a:srgbClr val="FBAE40"/>
          </p15:clr>
        </p15:guide>
        <p15:guide id="2" pos="3838">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49053" y="153249"/>
            <a:ext cx="10940405" cy="726923"/>
          </a:xfrm>
        </p:spPr>
        <p:txBody>
          <a:bodyPr/>
          <a:lstStyle/>
          <a:p>
            <a:r>
              <a:rPr lang="en-US"/>
              <a:t>Click to edit Master title style</a:t>
            </a:r>
            <a:endParaRPr lang="en-US" dirty="0"/>
          </a:p>
        </p:txBody>
      </p:sp>
    </p:spTree>
    <p:extLst>
      <p:ext uri="{BB962C8B-B14F-4D97-AF65-F5344CB8AC3E}">
        <p14:creationId xmlns:p14="http://schemas.microsoft.com/office/powerpoint/2010/main" val="20878324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8384DB2-857D-4745-B0D3-927D3A23F46D}"/>
              </a:ext>
            </a:extLst>
          </p:cNvPr>
          <p:cNvSpPr>
            <a:spLocks noGrp="1"/>
          </p:cNvSpPr>
          <p:nvPr>
            <p:ph type="title"/>
          </p:nvPr>
        </p:nvSpPr>
        <p:spPr>
          <a:xfrm>
            <a:off x="609600" y="381000"/>
            <a:ext cx="10972800" cy="915248"/>
          </a:xfrm>
          <a:prstGeom prst="rect">
            <a:avLst/>
          </a:prstGeom>
        </p:spPr>
        <p:txBody>
          <a:bodyPr vert="horz" lIns="0" tIns="0" rIns="0" bIns="0" rtlCol="0" anchor="t" anchorCtr="0">
            <a:noAutofit/>
          </a:body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7F4D0DC7-B8A6-4474-B095-9DBF2E284E5D}"/>
              </a:ext>
            </a:extLst>
          </p:cNvPr>
          <p:cNvSpPr>
            <a:spLocks noGrp="1"/>
          </p:cNvSpPr>
          <p:nvPr>
            <p:ph type="body" sz="quarter" idx="10"/>
          </p:nvPr>
        </p:nvSpPr>
        <p:spPr>
          <a:xfrm>
            <a:off x="609600" y="1346200"/>
            <a:ext cx="109728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27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8384DB2-857D-4745-B0D3-927D3A23F46D}"/>
              </a:ext>
            </a:extLst>
          </p:cNvPr>
          <p:cNvSpPr>
            <a:spLocks noGrp="1"/>
          </p:cNvSpPr>
          <p:nvPr>
            <p:ph type="title"/>
          </p:nvPr>
        </p:nvSpPr>
        <p:spPr>
          <a:xfrm>
            <a:off x="609600" y="381000"/>
            <a:ext cx="10972800" cy="915248"/>
          </a:xfrm>
          <a:prstGeom prst="rect">
            <a:avLst/>
          </a:prstGeom>
        </p:spPr>
        <p:txBody>
          <a:bodyPr vert="horz" lIns="0" tIns="0" rIns="0" bIns="0" rtlCol="0" anchor="t" anchorCtr="0">
            <a:noAutofit/>
          </a:body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7F4D0DC7-B8A6-4474-B095-9DBF2E284E5D}"/>
              </a:ext>
            </a:extLst>
          </p:cNvPr>
          <p:cNvSpPr>
            <a:spLocks noGrp="1"/>
          </p:cNvSpPr>
          <p:nvPr>
            <p:ph type="body" sz="quarter" idx="10"/>
          </p:nvPr>
        </p:nvSpPr>
        <p:spPr>
          <a:xfrm>
            <a:off x="609600" y="1346200"/>
            <a:ext cx="109728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1508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Alternate">
  <p:cSld name="Alternate">
    <p:bg>
      <p:bgPr>
        <a:noFill/>
        <a:effectLst/>
      </p:bgPr>
    </p:bg>
    <p:spTree>
      <p:nvGrpSpPr>
        <p:cNvPr id="1" name="Shape 41"/>
        <p:cNvGrpSpPr/>
        <p:nvPr/>
      </p:nvGrpSpPr>
      <p:grpSpPr>
        <a:xfrm>
          <a:off x="0" y="0"/>
          <a:ext cx="0" cy="0"/>
          <a:chOff x="0" y="0"/>
          <a:chExt cx="0" cy="0"/>
        </a:xfrm>
      </p:grpSpPr>
      <p:sp>
        <p:nvSpPr>
          <p:cNvPr id="42" name="Google Shape;42;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de" smtClean="0"/>
              <a:pPr algn="r"/>
              <a:t>‹#›</a:t>
            </a:fld>
            <a:endParaRPr lang="de"/>
          </a:p>
        </p:txBody>
      </p:sp>
      <p:sp>
        <p:nvSpPr>
          <p:cNvPr id="43" name="Google Shape;43;p10"/>
          <p:cNvSpPr txBox="1"/>
          <p:nvPr/>
        </p:nvSpPr>
        <p:spPr>
          <a:xfrm>
            <a:off x="0" y="0"/>
            <a:ext cx="12192000" cy="848000"/>
          </a:xfrm>
          <a:prstGeom prst="rect">
            <a:avLst/>
          </a:prstGeom>
          <a:solidFill>
            <a:srgbClr val="0B5394"/>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solidFill>
                <a:schemeClr val="lt1"/>
              </a:solidFill>
              <a:latin typeface="Merriweather"/>
              <a:ea typeface="Merriweather"/>
              <a:cs typeface="Merriweather"/>
              <a:sym typeface="Merriweather"/>
            </a:endParaRPr>
          </a:p>
        </p:txBody>
      </p:sp>
      <p:sp>
        <p:nvSpPr>
          <p:cNvPr id="44" name="Google Shape;44;p10"/>
          <p:cNvSpPr txBox="1">
            <a:spLocks noGrp="1"/>
          </p:cNvSpPr>
          <p:nvPr>
            <p:ph type="body" idx="1"/>
          </p:nvPr>
        </p:nvSpPr>
        <p:spPr>
          <a:xfrm>
            <a:off x="0" y="20600"/>
            <a:ext cx="12192000" cy="806800"/>
          </a:xfrm>
          <a:prstGeom prst="rect">
            <a:avLst/>
          </a:prstGeom>
          <a:solidFill>
            <a:srgbClr val="1C4587"/>
          </a:solidFill>
        </p:spPr>
        <p:txBody>
          <a:bodyPr spcFirstLastPara="1" wrap="square" lIns="91425" tIns="91425" rIns="91425" bIns="91425" anchor="ctr" anchorCtr="0">
            <a:noAutofit/>
          </a:bodyPr>
          <a:lstStyle>
            <a:lvl1pPr marL="609585" lvl="0" indent="-304792" algn="ctr">
              <a:lnSpc>
                <a:spcPct val="100000"/>
              </a:lnSpc>
              <a:spcBef>
                <a:spcPts val="0"/>
              </a:spcBef>
              <a:spcAft>
                <a:spcPts val="0"/>
              </a:spcAft>
              <a:buSzPts val="2800"/>
              <a:buNone/>
              <a:defRPr sz="3733"/>
            </a:lvl1pPr>
          </a:lstStyle>
          <a:p>
            <a:endParaRPr/>
          </a:p>
        </p:txBody>
      </p:sp>
    </p:spTree>
    <p:extLst>
      <p:ext uri="{BB962C8B-B14F-4D97-AF65-F5344CB8AC3E}">
        <p14:creationId xmlns:p14="http://schemas.microsoft.com/office/powerpoint/2010/main" val="51150949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Divider slide - Squid I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DB510E-163A-A649-85E1-F07635A2E3BD}"/>
              </a:ext>
            </a:extLst>
          </p:cNvPr>
          <p:cNvPicPr>
            <a:picLocks noChangeAspect="1"/>
          </p:cNvPicPr>
          <p:nvPr userDrawn="1"/>
        </p:nvPicPr>
        <p:blipFill rotWithShape="1">
          <a:blip r:embed="rId2"/>
          <a:srcRect l="17935" r="18573"/>
          <a:stretch/>
        </p:blipFill>
        <p:spPr>
          <a:xfrm>
            <a:off x="1" y="0"/>
            <a:ext cx="12192000" cy="6858000"/>
          </a:xfrm>
          <a:prstGeom prst="rect">
            <a:avLst/>
          </a:prstGeom>
        </p:spPr>
      </p:pic>
      <p:sp>
        <p:nvSpPr>
          <p:cNvPr id="2" name="Title 1"/>
          <p:cNvSpPr>
            <a:spLocks noGrp="1"/>
          </p:cNvSpPr>
          <p:nvPr>
            <p:ph type="title"/>
          </p:nvPr>
        </p:nvSpPr>
        <p:spPr>
          <a:xfrm>
            <a:off x="528525" y="2625603"/>
            <a:ext cx="10363200" cy="1240140"/>
          </a:xfrm>
        </p:spPr>
        <p:txBody>
          <a:bodyPr anchor="ctr">
            <a:noAutofit/>
          </a:bodyPr>
          <a:lstStyle>
            <a:lvl1pPr algn="l">
              <a:defRPr sz="5333" b="1" cap="none">
                <a:solidFill>
                  <a:schemeClr val="bg1"/>
                </a:solidFill>
              </a:defRPr>
            </a:lvl1pPr>
          </a:lstStyle>
          <a:p>
            <a:r>
              <a:rPr lang="en-US" dirty="0"/>
              <a:t>Click to edit Master title style</a:t>
            </a:r>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1918" y="6275881"/>
            <a:ext cx="591151" cy="353419"/>
          </a:xfrm>
          <a:prstGeom prst="rect">
            <a:avLst/>
          </a:prstGeom>
        </p:spPr>
      </p:pic>
      <p:sp>
        <p:nvSpPr>
          <p:cNvPr id="7" name="TextBox 6">
            <a:extLst>
              <a:ext uri="{FF2B5EF4-FFF2-40B4-BE49-F238E27FC236}">
                <a16:creationId xmlns:a16="http://schemas.microsoft.com/office/drawing/2014/main" id="{19B42FBE-3295-6941-A1AE-631779A2516B}"/>
              </a:ext>
            </a:extLst>
          </p:cNvPr>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85" rtl="0" eaLnBrk="1" fontAlgn="auto" latinLnBrk="0" hangingPunct="1">
              <a:lnSpc>
                <a:spcPct val="100000"/>
              </a:lnSpc>
              <a:spcBef>
                <a:spcPts val="0"/>
              </a:spcBef>
              <a:spcAft>
                <a:spcPts val="0"/>
              </a:spcAft>
              <a:buClrTx/>
              <a:buSzTx/>
              <a:buFontTx/>
              <a:buNone/>
              <a:tabLst/>
              <a:defRPr/>
            </a:pPr>
            <a:r>
              <a:rPr lang="en-US" sz="933"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All rights reserved. </a:t>
            </a:r>
            <a:r>
              <a:rPr lang="en-US" sz="933"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933"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362461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Divider_Slide">
    <p:bg>
      <p:bgRef idx="1001">
        <a:schemeClr val="bg2"/>
      </p:bgRef>
    </p:bg>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22E1C8C4-E63C-3F41-ABD7-B5CC6193865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457200" y="2590800"/>
            <a:ext cx="10363200" cy="1240140"/>
          </a:xfrm>
        </p:spPr>
        <p:txBody>
          <a:bodyPr anchor="ctr">
            <a:noAutofit/>
          </a:bodyPr>
          <a:lstStyle>
            <a:lvl1pPr algn="l">
              <a:defRPr sz="5333"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Tree>
    <p:extLst>
      <p:ext uri="{BB962C8B-B14F-4D97-AF65-F5344CB8AC3E}">
        <p14:creationId xmlns:p14="http://schemas.microsoft.com/office/powerpoint/2010/main" val="3481361364"/>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ivider_Slide_SquidInk">
    <p:bg>
      <p:bgRef idx="1001">
        <a:schemeClr val="bg2"/>
      </p:bgRef>
    </p:bg>
    <p:spTree>
      <p:nvGrpSpPr>
        <p:cNvPr id="1" name=""/>
        <p:cNvGrpSpPr/>
        <p:nvPr/>
      </p:nvGrpSpPr>
      <p:grpSpPr>
        <a:xfrm>
          <a:off x="0" y="0"/>
          <a:ext cx="0" cy="0"/>
          <a:chOff x="0" y="0"/>
          <a:chExt cx="0" cy="0"/>
        </a:xfrm>
      </p:grpSpPr>
      <p:pic>
        <p:nvPicPr>
          <p:cNvPr id="6" name="Picture 5" descr="A picture containing clock&#10;&#10;Description automatically generated">
            <a:extLst>
              <a:ext uri="{FF2B5EF4-FFF2-40B4-BE49-F238E27FC236}">
                <a16:creationId xmlns:a16="http://schemas.microsoft.com/office/drawing/2014/main" id="{8600DD44-FCC7-ED47-B3B5-752A8267009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457200" y="2590800"/>
            <a:ext cx="10363200" cy="1240140"/>
          </a:xfrm>
        </p:spPr>
        <p:txBody>
          <a:bodyPr anchor="ctr">
            <a:noAutofit/>
          </a:bodyPr>
          <a:lstStyle>
            <a:lvl1pPr algn="l">
              <a:defRPr sz="5333"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Tree>
    <p:extLst>
      <p:ext uri="{BB962C8B-B14F-4D97-AF65-F5344CB8AC3E}">
        <p14:creationId xmlns:p14="http://schemas.microsoft.com/office/powerpoint/2010/main" val="3707060719"/>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_Bulleted_Lis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9550" cy="727655"/>
          </a:xfrm>
        </p:spPr>
        <p:txBody>
          <a:bodyPr/>
          <a:lstStyle/>
          <a:p>
            <a:r>
              <a:rPr lang="en-US" dirty="0"/>
              <a:t>Click to edit Master title style</a:t>
            </a:r>
          </a:p>
        </p:txBody>
      </p:sp>
      <p:sp>
        <p:nvSpPr>
          <p:cNvPr id="3" name="Content Placeholder 2"/>
          <p:cNvSpPr>
            <a:spLocks noGrp="1"/>
          </p:cNvSpPr>
          <p:nvPr>
            <p:ph sz="half" idx="1"/>
          </p:nvPr>
        </p:nvSpPr>
        <p:spPr>
          <a:xfrm>
            <a:off x="457200" y="1371600"/>
            <a:ext cx="11258550" cy="4525963"/>
          </a:xfrm>
          <a:prstGeom prst="rect">
            <a:avLst/>
          </a:prstGeom>
        </p:spPr>
        <p:txBody>
          <a:bodyPr>
            <a:normAutofit/>
          </a:bodyPr>
          <a:lstStyle>
            <a:lvl1pPr>
              <a:defRPr sz="2667"/>
            </a:lvl1pPr>
            <a:lvl2pPr>
              <a:defRPr sz="2417"/>
            </a:lvl2pPr>
            <a:lvl3pPr>
              <a:defRPr sz="2167"/>
            </a:lvl3pPr>
            <a:lvl4pPr marL="1828727" indent="0">
              <a:buNone/>
              <a:defRPr sz="2167"/>
            </a:lvl4pPr>
            <a:lvl5pPr>
              <a:defRPr sz="2133"/>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09631519"/>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_Bulleted_Sectio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8550" cy="727655"/>
          </a:xfrm>
        </p:spPr>
        <p:txBody>
          <a:bodyPr>
            <a:normAutofit/>
          </a:bodyPr>
          <a:lstStyle>
            <a:lvl1pPr>
              <a:defRPr sz="3167">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457199" y="1371600"/>
            <a:ext cx="5334000" cy="4241347"/>
          </a:xfrm>
          <a:prstGeom prst="rect">
            <a:avLst/>
          </a:prstGeom>
        </p:spPr>
        <p:txBody>
          <a:bodyPr/>
          <a:lstStyle>
            <a:lvl5pPr>
              <a:defRPr sz="1583"/>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6381750" y="1371600"/>
            <a:ext cx="5334000" cy="4241347"/>
          </a:xfrm>
          <a:prstGeom prst="rect">
            <a:avLst/>
          </a:prstGeom>
        </p:spPr>
        <p:txBody>
          <a:bodyPr/>
          <a:lstStyle>
            <a:lvl5pPr>
              <a:defRPr sz="1583"/>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2195591"/>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and_Imag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8550" cy="727655"/>
          </a:xfrm>
        </p:spPr>
        <p:txBody>
          <a:bodyPr>
            <a:normAutofit/>
          </a:bodyPr>
          <a:lstStyle>
            <a:lvl1pPr>
              <a:defRPr sz="3167"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6381750" y="1371600"/>
            <a:ext cx="5334000" cy="4240288"/>
          </a:xfrm>
          <a:prstGeom prst="rect">
            <a:avLst/>
          </a:prstGeom>
        </p:spPr>
        <p:txBody>
          <a:bodyPr/>
          <a:lstStyle/>
          <a:p>
            <a:endParaRPr lang="en-US"/>
          </a:p>
        </p:txBody>
      </p:sp>
      <p:sp>
        <p:nvSpPr>
          <p:cNvPr id="10" name="Text Placeholder 9">
            <a:extLst>
              <a:ext uri="{FF2B5EF4-FFF2-40B4-BE49-F238E27FC236}">
                <a16:creationId xmlns:a16="http://schemas.microsoft.com/office/drawing/2014/main" id="{3305C376-814F-9B49-99E8-6F17D4026FAD}"/>
              </a:ext>
            </a:extLst>
          </p:cNvPr>
          <p:cNvSpPr>
            <a:spLocks noGrp="1"/>
          </p:cNvSpPr>
          <p:nvPr>
            <p:ph type="body" sz="quarter" idx="12" hasCustomPrompt="1"/>
          </p:nvPr>
        </p:nvSpPr>
        <p:spPr>
          <a:xfrm>
            <a:off x="457199" y="1371600"/>
            <a:ext cx="5334000" cy="4239683"/>
          </a:xfrm>
          <a:prstGeom prst="rect">
            <a:avLst/>
          </a:prstGeom>
        </p:spPr>
        <p:txBody>
          <a:bodyPr/>
          <a:lstStyle>
            <a:lvl1pPr marL="0" marR="0" indent="0" algn="l" defTabSz="609576" rtl="0" eaLnBrk="1" fontAlgn="auto" latinLnBrk="0" hangingPunct="1">
              <a:lnSpc>
                <a:spcPct val="100000"/>
              </a:lnSpc>
              <a:spcBef>
                <a:spcPct val="20000"/>
              </a:spcBef>
              <a:spcAft>
                <a:spcPts val="0"/>
              </a:spcAft>
              <a:buClrTx/>
              <a:buSzTx/>
              <a:buFontTx/>
              <a:buNone/>
              <a:tabLst/>
              <a:defRPr sz="1583" b="1">
                <a:latin typeface="+mn-lt"/>
              </a:defRPr>
            </a:lvl1pPr>
          </a:lstStyle>
          <a:p>
            <a:pPr marL="0" marR="0" lvl="0" indent="0" algn="l" defTabSz="609576" rtl="0" eaLnBrk="1" fontAlgn="auto" latinLnBrk="0" hangingPunct="1">
              <a:lnSpc>
                <a:spcPct val="100000"/>
              </a:lnSpc>
              <a:spcBef>
                <a:spcPct val="2000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6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6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609576" rtl="0" eaLnBrk="1" fontAlgn="auto" latinLnBrk="0" hangingPunct="1">
              <a:lnSpc>
                <a:spcPct val="100000"/>
              </a:lnSpc>
              <a:spcBef>
                <a:spcPct val="20000"/>
              </a:spcBef>
              <a:spcAft>
                <a:spcPts val="0"/>
              </a:spcAft>
              <a:buClrTx/>
              <a:buSzTx/>
              <a:buFontTx/>
              <a:buNone/>
              <a:tabLst/>
              <a:defRPr/>
            </a:pPr>
            <a:endParaRPr kumimoji="0" lang="en-US" sz="2667"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609576" rtl="0" eaLnBrk="1" fontAlgn="auto" latinLnBrk="0" hangingPunct="1">
              <a:lnSpc>
                <a:spcPct val="100000"/>
              </a:lnSpc>
              <a:spcBef>
                <a:spcPct val="2000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6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6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609576" rtl="0" eaLnBrk="1" fontAlgn="auto" latinLnBrk="0" hangingPunct="1">
              <a:lnSpc>
                <a:spcPct val="100000"/>
              </a:lnSpc>
              <a:spcBef>
                <a:spcPct val="20000"/>
              </a:spcBef>
              <a:spcAft>
                <a:spcPts val="0"/>
              </a:spcAft>
              <a:buClrTx/>
              <a:buSzTx/>
              <a:buFontTx/>
              <a:buNone/>
              <a:tabLst/>
              <a:defRPr/>
            </a:pPr>
            <a:endParaRPr kumimoji="0" lang="en-US" sz="2667"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609576" rtl="0" eaLnBrk="1" fontAlgn="auto" latinLnBrk="0" hangingPunct="1">
              <a:lnSpc>
                <a:spcPct val="100000"/>
              </a:lnSpc>
              <a:spcBef>
                <a:spcPct val="2000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6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6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609576" rtl="0" eaLnBrk="1" fontAlgn="auto" latinLnBrk="0" hangingPunct="1">
              <a:lnSpc>
                <a:spcPct val="100000"/>
              </a:lnSpc>
              <a:spcBef>
                <a:spcPct val="20000"/>
              </a:spcBef>
              <a:spcAft>
                <a:spcPts val="0"/>
              </a:spcAft>
              <a:buClrTx/>
              <a:buSzTx/>
              <a:buFontTx/>
              <a:buNone/>
              <a:tabLst/>
              <a:defRPr/>
            </a:pPr>
            <a:endParaRPr kumimoji="0" lang="en-US" sz="2667"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p:txBody>
      </p:sp>
    </p:spTree>
    <p:extLst>
      <p:ext uri="{BB962C8B-B14F-4D97-AF65-F5344CB8AC3E}">
        <p14:creationId xmlns:p14="http://schemas.microsoft.com/office/powerpoint/2010/main" val="817141626"/>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3248"/>
            <a:ext cx="11262360" cy="114300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457199" y="1371600"/>
            <a:ext cx="11262360" cy="473856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t>
            </a:r>
          </a:p>
        </p:txBody>
      </p:sp>
      <p:pic>
        <p:nvPicPr>
          <p:cNvPr id="7" name="Picture 6"/>
          <p:cNvPicPr>
            <a:picLocks noChangeAspect="1"/>
          </p:cNvPicPr>
          <p:nvPr userDrawn="1"/>
        </p:nvPicPr>
        <p:blipFill>
          <a:blip r:embed="rId49"/>
          <a:srcRect/>
          <a:stretch/>
        </p:blipFill>
        <p:spPr>
          <a:xfrm>
            <a:off x="11124678" y="6275882"/>
            <a:ext cx="590993" cy="353418"/>
          </a:xfrm>
          <a:prstGeom prst="rect">
            <a:avLst/>
          </a:prstGeom>
        </p:spPr>
      </p:pic>
    </p:spTree>
    <p:extLst>
      <p:ext uri="{BB962C8B-B14F-4D97-AF65-F5344CB8AC3E}">
        <p14:creationId xmlns:p14="http://schemas.microsoft.com/office/powerpoint/2010/main" val="1517576117"/>
      </p:ext>
    </p:extLst>
  </p:cSld>
  <p:clrMap bg1="dk1" tx1="lt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 id="2147483693" r:id="rId30"/>
    <p:sldLayoutId id="2147483694" r:id="rId31"/>
    <p:sldLayoutId id="2147483695" r:id="rId32"/>
    <p:sldLayoutId id="2147483696" r:id="rId33"/>
    <p:sldLayoutId id="2147483699" r:id="rId34"/>
    <p:sldLayoutId id="2147483700" r:id="rId35"/>
    <p:sldLayoutId id="2147483702" r:id="rId36"/>
    <p:sldLayoutId id="2147483704" r:id="rId37"/>
    <p:sldLayoutId id="2147483705" r:id="rId38"/>
    <p:sldLayoutId id="2147483706" r:id="rId39"/>
    <p:sldLayoutId id="2147483707" r:id="rId40"/>
    <p:sldLayoutId id="2147483708" r:id="rId41"/>
    <p:sldLayoutId id="2147483662" r:id="rId42"/>
    <p:sldLayoutId id="2147483709" r:id="rId43"/>
    <p:sldLayoutId id="2147483711" r:id="rId44"/>
    <p:sldLayoutId id="2147483712" r:id="rId45"/>
    <p:sldLayoutId id="2147483713" r:id="rId46"/>
    <p:sldLayoutId id="2147483714" r:id="rId47"/>
  </p:sldLayoutIdLst>
  <p:hf sldNum="0" hdr="0" ftr="0" dt="0"/>
  <p:txStyles>
    <p:titleStyle>
      <a:lvl1pPr algn="l" defTabSz="609576" rtl="0" eaLnBrk="1" latinLnBrk="0" hangingPunct="1">
        <a:spcBef>
          <a:spcPct val="0"/>
        </a:spcBef>
        <a:buNone/>
        <a:defRPr sz="3167"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p:titleStyle>
    <p:bodyStyle>
      <a:lvl1pPr marL="0" indent="0" algn="l" defTabSz="609576" rtl="0" eaLnBrk="1" latinLnBrk="0" hangingPunct="1">
        <a:spcBef>
          <a:spcPct val="20000"/>
        </a:spcBef>
        <a:buFontTx/>
        <a:buNone/>
        <a:defRPr sz="2417" b="0" i="0" kern="1200">
          <a:solidFill>
            <a:schemeClr val="tx1"/>
          </a:solidFill>
          <a:latin typeface="Amazon Ember Regular" charset="0"/>
          <a:ea typeface="+mn-ea"/>
          <a:cs typeface="Amazon Ember Regular" charset="0"/>
        </a:defRPr>
      </a:lvl1pPr>
      <a:lvl2pPr marL="990560" indent="-380985" algn="l" defTabSz="609576" rtl="0" eaLnBrk="1" latinLnBrk="0" hangingPunct="1">
        <a:spcBef>
          <a:spcPct val="20000"/>
        </a:spcBef>
        <a:buFont typeface="Arial"/>
        <a:buChar char="•"/>
        <a:defRPr sz="2417" b="0" i="0" kern="1200">
          <a:solidFill>
            <a:schemeClr val="tx1"/>
          </a:solidFill>
          <a:latin typeface="Amazon Ember Regular" charset="0"/>
          <a:ea typeface="+mn-ea"/>
          <a:cs typeface="Amazon Ember Regular" charset="0"/>
        </a:defRPr>
      </a:lvl2pPr>
      <a:lvl3pPr marL="1523939" indent="-304788" algn="l" defTabSz="609576" rtl="0" eaLnBrk="1" latinLnBrk="0" hangingPunct="1">
        <a:spcBef>
          <a:spcPct val="20000"/>
        </a:spcBef>
        <a:buFont typeface="Arial"/>
        <a:buChar char="•"/>
        <a:defRPr sz="2167" b="0" i="0" kern="1200">
          <a:solidFill>
            <a:schemeClr val="tx1"/>
          </a:solidFill>
          <a:latin typeface="Amazon Ember Regular" charset="0"/>
          <a:ea typeface="+mn-ea"/>
          <a:cs typeface="Amazon Ember Regular" charset="0"/>
        </a:defRPr>
      </a:lvl3pPr>
      <a:lvl4pPr marL="2133515" indent="-304788" algn="l" defTabSz="609576" rtl="0" eaLnBrk="1" latinLnBrk="0" hangingPunct="1">
        <a:spcBef>
          <a:spcPct val="20000"/>
        </a:spcBef>
        <a:buFont typeface="Arial"/>
        <a:buChar char="–"/>
        <a:defRPr sz="1833" b="0" i="0" kern="1200">
          <a:solidFill>
            <a:schemeClr val="tx1"/>
          </a:solidFill>
          <a:latin typeface="Amazon Ember Regular" charset="0"/>
          <a:ea typeface="+mn-ea"/>
          <a:cs typeface="Amazon Ember Regular" charset="0"/>
        </a:defRPr>
      </a:lvl4pPr>
      <a:lvl5pPr marL="2743090" indent="-304788" algn="l" defTabSz="609576" rtl="0" eaLnBrk="1" latinLnBrk="0" hangingPunct="1">
        <a:spcBef>
          <a:spcPct val="20000"/>
        </a:spcBef>
        <a:buFont typeface="Arial"/>
        <a:buChar char="»"/>
        <a:defRPr sz="1583" b="0" i="0" kern="1200">
          <a:solidFill>
            <a:schemeClr val="tx1"/>
          </a:solidFill>
          <a:latin typeface="Amazon Ember Regular" charset="0"/>
          <a:ea typeface="+mn-ea"/>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6" rtl="0" eaLnBrk="1" latinLnBrk="0" hangingPunct="1">
        <a:defRPr sz="2400" kern="1200">
          <a:solidFill>
            <a:schemeClr val="tx1"/>
          </a:solidFill>
          <a:latin typeface="+mn-lt"/>
          <a:ea typeface="+mn-ea"/>
          <a:cs typeface="+mn-cs"/>
        </a:defRPr>
      </a:lvl1pPr>
      <a:lvl2pPr marL="609576" algn="l" defTabSz="609576" rtl="0" eaLnBrk="1" latinLnBrk="0" hangingPunct="1">
        <a:defRPr sz="2400" kern="1200">
          <a:solidFill>
            <a:schemeClr val="tx1"/>
          </a:solidFill>
          <a:latin typeface="+mn-lt"/>
          <a:ea typeface="+mn-ea"/>
          <a:cs typeface="+mn-cs"/>
        </a:defRPr>
      </a:lvl2pPr>
      <a:lvl3pPr marL="1219151" algn="l" defTabSz="609576" rtl="0" eaLnBrk="1" latinLnBrk="0" hangingPunct="1">
        <a:defRPr sz="2400" kern="1200">
          <a:solidFill>
            <a:schemeClr val="tx1"/>
          </a:solidFill>
          <a:latin typeface="+mn-lt"/>
          <a:ea typeface="+mn-ea"/>
          <a:cs typeface="+mn-cs"/>
        </a:defRPr>
      </a:lvl3pPr>
      <a:lvl4pPr marL="1828727" algn="l" defTabSz="609576" rtl="0" eaLnBrk="1" latinLnBrk="0" hangingPunct="1">
        <a:defRPr sz="2400" kern="1200">
          <a:solidFill>
            <a:schemeClr val="tx1"/>
          </a:solidFill>
          <a:latin typeface="+mn-lt"/>
          <a:ea typeface="+mn-ea"/>
          <a:cs typeface="+mn-cs"/>
        </a:defRPr>
      </a:lvl4pPr>
      <a:lvl5pPr marL="2438302" algn="l" defTabSz="609576" rtl="0" eaLnBrk="1" latinLnBrk="0" hangingPunct="1">
        <a:defRPr sz="2400" kern="1200">
          <a:solidFill>
            <a:schemeClr val="tx1"/>
          </a:solidFill>
          <a:latin typeface="+mn-lt"/>
          <a:ea typeface="+mn-ea"/>
          <a:cs typeface="+mn-cs"/>
        </a:defRPr>
      </a:lvl5pPr>
      <a:lvl6pPr marL="3047878" algn="l" defTabSz="609576" rtl="0" eaLnBrk="1" latinLnBrk="0" hangingPunct="1">
        <a:defRPr sz="2400" kern="1200">
          <a:solidFill>
            <a:schemeClr val="tx1"/>
          </a:solidFill>
          <a:latin typeface="+mn-lt"/>
          <a:ea typeface="+mn-ea"/>
          <a:cs typeface="+mn-cs"/>
        </a:defRPr>
      </a:lvl6pPr>
      <a:lvl7pPr marL="3657454" algn="l" defTabSz="609576" rtl="0" eaLnBrk="1" latinLnBrk="0" hangingPunct="1">
        <a:defRPr sz="2400" kern="1200">
          <a:solidFill>
            <a:schemeClr val="tx1"/>
          </a:solidFill>
          <a:latin typeface="+mn-lt"/>
          <a:ea typeface="+mn-ea"/>
          <a:cs typeface="+mn-cs"/>
        </a:defRPr>
      </a:lvl7pPr>
      <a:lvl8pPr marL="4267029" algn="l" defTabSz="609576" rtl="0" eaLnBrk="1" latinLnBrk="0" hangingPunct="1">
        <a:defRPr sz="2400" kern="1200">
          <a:solidFill>
            <a:schemeClr val="tx1"/>
          </a:solidFill>
          <a:latin typeface="+mn-lt"/>
          <a:ea typeface="+mn-ea"/>
          <a:cs typeface="+mn-cs"/>
        </a:defRPr>
      </a:lvl8pPr>
      <a:lvl9pPr marL="4876605" algn="l" defTabSz="609576"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6">
          <p15:clr>
            <a:srgbClr val="F26B43"/>
          </p15:clr>
        </p15:guide>
        <p15:guide id="2" pos="8856">
          <p15:clr>
            <a:srgbClr val="F26B43"/>
          </p15:clr>
        </p15:guide>
        <p15:guide id="3" orient="horz" pos="10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0.xml"/><Relationship Id="rId1" Type="http://schemas.openxmlformats.org/officeDocument/2006/relationships/themeOverride" Target="../theme/themeOverride6.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0.xml"/><Relationship Id="rId1" Type="http://schemas.openxmlformats.org/officeDocument/2006/relationships/themeOverride" Target="../theme/themeOverride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0.xml"/><Relationship Id="rId1" Type="http://schemas.openxmlformats.org/officeDocument/2006/relationships/themeOverride" Target="../theme/themeOverride8.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3.xml"/><Relationship Id="rId1" Type="http://schemas.openxmlformats.org/officeDocument/2006/relationships/themeOverride" Target="../theme/themeOverride9.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24.png"/><Relationship Id="rId18" Type="http://schemas.openxmlformats.org/officeDocument/2006/relationships/image" Target="../media/image29.png"/><Relationship Id="rId26" Type="http://schemas.openxmlformats.org/officeDocument/2006/relationships/image" Target="../media/image53.svg"/><Relationship Id="rId3" Type="http://schemas.openxmlformats.org/officeDocument/2006/relationships/image" Target="../media/image18.png"/><Relationship Id="rId21" Type="http://schemas.openxmlformats.org/officeDocument/2006/relationships/image" Target="../media/image40.png"/><Relationship Id="rId7" Type="http://schemas.openxmlformats.org/officeDocument/2006/relationships/image" Target="../media/image20.png"/><Relationship Id="rId12" Type="http://schemas.openxmlformats.org/officeDocument/2006/relationships/image" Target="../media/image30.svg"/><Relationship Id="rId17" Type="http://schemas.openxmlformats.org/officeDocument/2006/relationships/image" Target="../media/image28.png"/><Relationship Id="rId25" Type="http://schemas.openxmlformats.org/officeDocument/2006/relationships/image" Target="../media/image42.png"/><Relationship Id="rId2" Type="http://schemas.openxmlformats.org/officeDocument/2006/relationships/notesSlide" Target="../notesSlides/notesSlide13.xml"/><Relationship Id="rId16" Type="http://schemas.openxmlformats.org/officeDocument/2006/relationships/image" Target="../media/image27.png"/><Relationship Id="rId20" Type="http://schemas.openxmlformats.org/officeDocument/2006/relationships/image" Target="../media/image39.png"/><Relationship Id="rId29" Type="http://schemas.openxmlformats.org/officeDocument/2006/relationships/image" Target="../media/image44.png"/><Relationship Id="rId1" Type="http://schemas.openxmlformats.org/officeDocument/2006/relationships/slideLayout" Target="../slideLayouts/slideLayout28.xml"/><Relationship Id="rId6" Type="http://schemas.openxmlformats.org/officeDocument/2006/relationships/image" Target="../media/image24.svg"/><Relationship Id="rId11" Type="http://schemas.openxmlformats.org/officeDocument/2006/relationships/image" Target="../media/image22.png"/><Relationship Id="rId24" Type="http://schemas.openxmlformats.org/officeDocument/2006/relationships/image" Target="../media/image51.svg"/><Relationship Id="rId32" Type="http://schemas.openxmlformats.org/officeDocument/2006/relationships/image" Target="../media/image59.svg"/><Relationship Id="rId5" Type="http://schemas.openxmlformats.org/officeDocument/2006/relationships/image" Target="../media/image19.png"/><Relationship Id="rId15" Type="http://schemas.openxmlformats.org/officeDocument/2006/relationships/image" Target="../media/image26.png"/><Relationship Id="rId23" Type="http://schemas.openxmlformats.org/officeDocument/2006/relationships/image" Target="../media/image41.png"/><Relationship Id="rId28" Type="http://schemas.openxmlformats.org/officeDocument/2006/relationships/image" Target="../media/image55.svg"/><Relationship Id="rId10" Type="http://schemas.openxmlformats.org/officeDocument/2006/relationships/image" Target="../media/image28.svg"/><Relationship Id="rId19" Type="http://schemas.openxmlformats.org/officeDocument/2006/relationships/image" Target="../media/image30.png"/><Relationship Id="rId31" Type="http://schemas.openxmlformats.org/officeDocument/2006/relationships/image" Target="../media/image45.png"/><Relationship Id="rId4" Type="http://schemas.openxmlformats.org/officeDocument/2006/relationships/image" Target="../media/image22.svg"/><Relationship Id="rId9" Type="http://schemas.openxmlformats.org/officeDocument/2006/relationships/image" Target="../media/image21.png"/><Relationship Id="rId14" Type="http://schemas.openxmlformats.org/officeDocument/2006/relationships/image" Target="../media/image25.png"/><Relationship Id="rId22" Type="http://schemas.openxmlformats.org/officeDocument/2006/relationships/image" Target="../media/image49.svg"/><Relationship Id="rId27" Type="http://schemas.openxmlformats.org/officeDocument/2006/relationships/image" Target="../media/image43.png"/><Relationship Id="rId30" Type="http://schemas.openxmlformats.org/officeDocument/2006/relationships/image" Target="../media/image57.svg"/></Relationships>
</file>

<file path=ppt/slides/_rels/slide1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notesSlide" Target="../notesSlides/notesSlide14.xml"/><Relationship Id="rId7" Type="http://schemas.openxmlformats.org/officeDocument/2006/relationships/image" Target="../media/image49.png"/><Relationship Id="rId2" Type="http://schemas.openxmlformats.org/officeDocument/2006/relationships/slideLayout" Target="../slideLayouts/slideLayout44.xml"/><Relationship Id="rId1" Type="http://schemas.openxmlformats.org/officeDocument/2006/relationships/themeOverride" Target="../theme/themeOverride10.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18.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7.png"/><Relationship Id="rId3" Type="http://schemas.openxmlformats.org/officeDocument/2006/relationships/image" Target="../media/image46.png"/><Relationship Id="rId7" Type="http://schemas.openxmlformats.org/officeDocument/2006/relationships/image" Target="../media/image48.png"/><Relationship Id="rId12" Type="http://schemas.openxmlformats.org/officeDocument/2006/relationships/image" Target="../media/image56.png"/><Relationship Id="rId2" Type="http://schemas.openxmlformats.org/officeDocument/2006/relationships/notesSlide" Target="../notesSlides/notesSlide15.xml"/><Relationship Id="rId16" Type="http://schemas.openxmlformats.org/officeDocument/2006/relationships/image" Target="../media/image59.png"/><Relationship Id="rId1" Type="http://schemas.openxmlformats.org/officeDocument/2006/relationships/slideLayout" Target="../slideLayouts/slideLayout45.xml"/><Relationship Id="rId6" Type="http://schemas.openxmlformats.org/officeDocument/2006/relationships/image" Target="../media/image49.png"/><Relationship Id="rId11" Type="http://schemas.openxmlformats.org/officeDocument/2006/relationships/image" Target="../media/image55.jpeg"/><Relationship Id="rId5" Type="http://schemas.openxmlformats.org/officeDocument/2006/relationships/image" Target="../media/image52.png"/><Relationship Id="rId15" Type="http://schemas.openxmlformats.org/officeDocument/2006/relationships/image" Target="../media/image58.png"/><Relationship Id="rId10" Type="http://schemas.openxmlformats.org/officeDocument/2006/relationships/image" Target="../media/image54.tiff"/><Relationship Id="rId4" Type="http://schemas.openxmlformats.org/officeDocument/2006/relationships/image" Target="../media/image47.png"/><Relationship Id="rId9" Type="http://schemas.openxmlformats.org/officeDocument/2006/relationships/image" Target="../media/image53.png"/><Relationship Id="rId1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61.png"/><Relationship Id="rId7"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43.xml"/><Relationship Id="rId6" Type="http://schemas.microsoft.com/office/2007/relationships/hdphoto" Target="../media/hdphoto4.wdp"/><Relationship Id="rId5" Type="http://schemas.openxmlformats.org/officeDocument/2006/relationships/image" Target="../media/image62.png"/><Relationship Id="rId10" Type="http://schemas.microsoft.com/office/2007/relationships/hdphoto" Target="../media/hdphoto6.wdp"/><Relationship Id="rId4" Type="http://schemas.microsoft.com/office/2007/relationships/hdphoto" Target="../media/hdphoto3.wdp"/><Relationship Id="rId9" Type="http://schemas.openxmlformats.org/officeDocument/2006/relationships/image" Target="../media/image64.png"/></Relationships>
</file>

<file path=ppt/slides/_rels/slide2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4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2.xml.rels><?xml version="1.0" encoding="UTF-8" standalone="yes"?>
<Relationships xmlns="http://schemas.openxmlformats.org/package/2006/relationships"><Relationship Id="rId8" Type="http://schemas.openxmlformats.org/officeDocument/2006/relationships/image" Target="../media/image76.emf"/><Relationship Id="rId13" Type="http://schemas.openxmlformats.org/officeDocument/2006/relationships/image" Target="../media/image81.png"/><Relationship Id="rId3" Type="http://schemas.openxmlformats.org/officeDocument/2006/relationships/image" Target="../media/image71.emf"/><Relationship Id="rId7" Type="http://schemas.openxmlformats.org/officeDocument/2006/relationships/image" Target="../media/image75.emf"/><Relationship Id="rId12" Type="http://schemas.openxmlformats.org/officeDocument/2006/relationships/image" Target="../media/image80.png"/><Relationship Id="rId2" Type="http://schemas.openxmlformats.org/officeDocument/2006/relationships/notesSlide" Target="../notesSlides/notesSlide19.xml"/><Relationship Id="rId1" Type="http://schemas.openxmlformats.org/officeDocument/2006/relationships/slideLayout" Target="../slideLayouts/slideLayout43.xml"/><Relationship Id="rId6" Type="http://schemas.openxmlformats.org/officeDocument/2006/relationships/image" Target="../media/image74.emf"/><Relationship Id="rId11" Type="http://schemas.openxmlformats.org/officeDocument/2006/relationships/image" Target="../media/image79.png"/><Relationship Id="rId5" Type="http://schemas.openxmlformats.org/officeDocument/2006/relationships/image" Target="../media/image73.emf"/><Relationship Id="rId10" Type="http://schemas.openxmlformats.org/officeDocument/2006/relationships/image" Target="../media/image78.emf"/><Relationship Id="rId4" Type="http://schemas.openxmlformats.org/officeDocument/2006/relationships/image" Target="../media/image72.emf"/><Relationship Id="rId9" Type="http://schemas.openxmlformats.org/officeDocument/2006/relationships/image" Target="../media/image77.emf"/></Relationships>
</file>

<file path=ppt/slides/_rels/slide2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0.xml"/><Relationship Id="rId1" Type="http://schemas.openxmlformats.org/officeDocument/2006/relationships/slideLayout" Target="../slideLayouts/slideLayout24.xml"/><Relationship Id="rId4" Type="http://schemas.openxmlformats.org/officeDocument/2006/relationships/image" Target="../media/image83.png"/></Relationships>
</file>

<file path=ppt/slides/_rels/slide2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1.xml"/><Relationship Id="rId1" Type="http://schemas.openxmlformats.org/officeDocument/2006/relationships/slideLayout" Target="../slideLayouts/slideLayout43.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8" Type="http://schemas.openxmlformats.org/officeDocument/2006/relationships/image" Target="../media/image93.jpeg"/><Relationship Id="rId3" Type="http://schemas.openxmlformats.org/officeDocument/2006/relationships/image" Target="../media/image88.tif"/><Relationship Id="rId7" Type="http://schemas.openxmlformats.org/officeDocument/2006/relationships/image" Target="../media/image92.png"/><Relationship Id="rId2" Type="http://schemas.openxmlformats.org/officeDocument/2006/relationships/slideLayout" Target="../slideLayouts/slideLayout26.xml"/><Relationship Id="rId1" Type="http://schemas.openxmlformats.org/officeDocument/2006/relationships/themeOverride" Target="../theme/themeOverride11.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1.png"/><Relationship Id="rId18" Type="http://schemas.openxmlformats.org/officeDocument/2006/relationships/image" Target="../media/image24.png"/><Relationship Id="rId26" Type="http://schemas.microsoft.com/office/2007/relationships/hdphoto" Target="../media/hdphoto1.wdp"/><Relationship Id="rId3" Type="http://schemas.openxmlformats.org/officeDocument/2006/relationships/image" Target="../media/image14.png"/><Relationship Id="rId21" Type="http://schemas.openxmlformats.org/officeDocument/2006/relationships/image" Target="../media/image27.png"/><Relationship Id="rId7" Type="http://schemas.openxmlformats.org/officeDocument/2006/relationships/image" Target="../media/image18.png"/><Relationship Id="rId12" Type="http://schemas.openxmlformats.org/officeDocument/2006/relationships/image" Target="../media/image26.svg"/><Relationship Id="rId17" Type="http://schemas.openxmlformats.org/officeDocument/2006/relationships/image" Target="../media/image23.png"/><Relationship Id="rId25" Type="http://schemas.openxmlformats.org/officeDocument/2006/relationships/image" Target="../media/image31.png"/><Relationship Id="rId2" Type="http://schemas.openxmlformats.org/officeDocument/2006/relationships/notesSlide" Target="../notesSlides/notesSlide2.xml"/><Relationship Id="rId16" Type="http://schemas.openxmlformats.org/officeDocument/2006/relationships/image" Target="../media/image30.svg"/><Relationship Id="rId20" Type="http://schemas.openxmlformats.org/officeDocument/2006/relationships/image" Target="../media/image26.png"/><Relationship Id="rId29" Type="http://schemas.openxmlformats.org/officeDocument/2006/relationships/image" Target="../media/image34.png"/><Relationship Id="rId1" Type="http://schemas.openxmlformats.org/officeDocument/2006/relationships/slideLayout" Target="../slideLayouts/slideLayout28.xml"/><Relationship Id="rId6" Type="http://schemas.openxmlformats.org/officeDocument/2006/relationships/image" Target="../media/image17.png"/><Relationship Id="rId11" Type="http://schemas.openxmlformats.org/officeDocument/2006/relationships/image" Target="../media/image20.png"/><Relationship Id="rId24" Type="http://schemas.openxmlformats.org/officeDocument/2006/relationships/image" Target="../media/image30.png"/><Relationship Id="rId5" Type="http://schemas.openxmlformats.org/officeDocument/2006/relationships/image" Target="../media/image16.png"/><Relationship Id="rId15" Type="http://schemas.openxmlformats.org/officeDocument/2006/relationships/image" Target="../media/image22.png"/><Relationship Id="rId23" Type="http://schemas.openxmlformats.org/officeDocument/2006/relationships/image" Target="../media/image29.png"/><Relationship Id="rId28" Type="http://schemas.openxmlformats.org/officeDocument/2006/relationships/image" Target="../media/image33.png"/><Relationship Id="rId10" Type="http://schemas.openxmlformats.org/officeDocument/2006/relationships/image" Target="../media/image24.svg"/><Relationship Id="rId19" Type="http://schemas.openxmlformats.org/officeDocument/2006/relationships/image" Target="../media/image25.png"/><Relationship Id="rId4" Type="http://schemas.openxmlformats.org/officeDocument/2006/relationships/image" Target="../media/image15.png"/><Relationship Id="rId9" Type="http://schemas.openxmlformats.org/officeDocument/2006/relationships/image" Target="../media/image19.png"/><Relationship Id="rId14" Type="http://schemas.openxmlformats.org/officeDocument/2006/relationships/image" Target="../media/image28.svg"/><Relationship Id="rId22" Type="http://schemas.openxmlformats.org/officeDocument/2006/relationships/image" Target="../media/image28.png"/><Relationship Id="rId27" Type="http://schemas.openxmlformats.org/officeDocument/2006/relationships/image" Target="../media/image32.png"/><Relationship Id="rId30" Type="http://schemas.microsoft.com/office/2007/relationships/hdphoto" Target="../media/hdphoto2.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hemeOverride" Target="../theme/themeOverride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0.xml"/><Relationship Id="rId1" Type="http://schemas.openxmlformats.org/officeDocument/2006/relationships/themeOverride" Target="../theme/themeOverride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0.xml"/><Relationship Id="rId1" Type="http://schemas.openxmlformats.org/officeDocument/2006/relationships/themeOverride" Target="../theme/themeOverride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3.xml"/><Relationship Id="rId1" Type="http://schemas.openxmlformats.org/officeDocument/2006/relationships/themeOverride" Target="../theme/themeOverride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0.xml"/><Relationship Id="rId1" Type="http://schemas.openxmlformats.org/officeDocument/2006/relationships/themeOverride" Target="../theme/themeOverr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4630400" cy="8229600"/>
          </a:xfrm>
        </p:grpSpPr>
        <p:pic>
          <p:nvPicPr>
            <p:cNvPr id="3" name="object 3"/>
            <p:cNvPicPr/>
            <p:nvPr/>
          </p:nvPicPr>
          <p:blipFill>
            <a:blip r:embed="rId3" cstate="print"/>
            <a:stretch>
              <a:fillRect/>
            </a:stretch>
          </p:blipFill>
          <p:spPr>
            <a:xfrm>
              <a:off x="0" y="0"/>
              <a:ext cx="14630400" cy="8229599"/>
            </a:xfrm>
            <a:prstGeom prst="rect">
              <a:avLst/>
            </a:prstGeom>
          </p:spPr>
        </p:pic>
        <p:sp>
          <p:nvSpPr>
            <p:cNvPr id="4" name="object 4"/>
            <p:cNvSpPr/>
            <p:nvPr/>
          </p:nvSpPr>
          <p:spPr>
            <a:xfrm>
              <a:off x="605806" y="732320"/>
              <a:ext cx="1242060" cy="424180"/>
            </a:xfrm>
            <a:custGeom>
              <a:avLst/>
              <a:gdLst/>
              <a:ahLst/>
              <a:cxnLst/>
              <a:rect l="l" t="t" r="r" b="b"/>
              <a:pathLst>
                <a:path w="1242060" h="424180">
                  <a:moveTo>
                    <a:pt x="958007" y="335292"/>
                  </a:moveTo>
                  <a:lnTo>
                    <a:pt x="948546" y="335292"/>
                  </a:lnTo>
                  <a:lnTo>
                    <a:pt x="945130" y="340017"/>
                  </a:lnTo>
                  <a:lnTo>
                    <a:pt x="945130" y="376580"/>
                  </a:lnTo>
                  <a:lnTo>
                    <a:pt x="946044" y="380784"/>
                  </a:lnTo>
                  <a:lnTo>
                    <a:pt x="983777" y="407281"/>
                  </a:lnTo>
                  <a:lnTo>
                    <a:pt x="1030817" y="419204"/>
                  </a:lnTo>
                  <a:lnTo>
                    <a:pt x="1083191" y="423646"/>
                  </a:lnTo>
                  <a:lnTo>
                    <a:pt x="1100195" y="423103"/>
                  </a:lnTo>
                  <a:lnTo>
                    <a:pt x="1147085" y="414972"/>
                  </a:lnTo>
                  <a:lnTo>
                    <a:pt x="1186211" y="397518"/>
                  </a:lnTo>
                  <a:lnTo>
                    <a:pt x="1215819" y="371486"/>
                  </a:lnTo>
                  <a:lnTo>
                    <a:pt x="1222119" y="362902"/>
                  </a:lnTo>
                  <a:lnTo>
                    <a:pt x="1078454" y="362902"/>
                  </a:lnTo>
                  <a:lnTo>
                    <a:pt x="1065041" y="362557"/>
                  </a:lnTo>
                  <a:lnTo>
                    <a:pt x="1024809" y="357377"/>
                  </a:lnTo>
                  <a:lnTo>
                    <a:pt x="986787" y="346435"/>
                  </a:lnTo>
                  <a:lnTo>
                    <a:pt x="970365" y="339496"/>
                  </a:lnTo>
                  <a:lnTo>
                    <a:pt x="966555" y="337934"/>
                  </a:lnTo>
                  <a:lnTo>
                    <a:pt x="963672" y="336867"/>
                  </a:lnTo>
                  <a:lnTo>
                    <a:pt x="960763" y="335826"/>
                  </a:lnTo>
                  <a:lnTo>
                    <a:pt x="958007" y="335292"/>
                  </a:lnTo>
                  <a:close/>
                </a:path>
                <a:path w="1242060" h="424180">
                  <a:moveTo>
                    <a:pt x="1098177" y="0"/>
                  </a:moveTo>
                  <a:lnTo>
                    <a:pt x="1054977" y="4441"/>
                  </a:lnTo>
                  <a:lnTo>
                    <a:pt x="1016224" y="17654"/>
                  </a:lnTo>
                  <a:lnTo>
                    <a:pt x="976286" y="48125"/>
                  </a:lnTo>
                  <a:lnTo>
                    <a:pt x="952912" y="91616"/>
                  </a:lnTo>
                  <a:lnTo>
                    <a:pt x="949854" y="118338"/>
                  </a:lnTo>
                  <a:lnTo>
                    <a:pt x="951261" y="135742"/>
                  </a:lnTo>
                  <a:lnTo>
                    <a:pt x="972346" y="183819"/>
                  </a:lnTo>
                  <a:lnTo>
                    <a:pt x="1001634" y="210246"/>
                  </a:lnTo>
                  <a:lnTo>
                    <a:pt x="1044533" y="229577"/>
                  </a:lnTo>
                  <a:lnTo>
                    <a:pt x="1110014" y="250088"/>
                  </a:lnTo>
                  <a:lnTo>
                    <a:pt x="1125271" y="255710"/>
                  </a:lnTo>
                  <a:lnTo>
                    <a:pt x="1160722" y="280456"/>
                  </a:lnTo>
                  <a:lnTo>
                    <a:pt x="1167596" y="305307"/>
                  </a:lnTo>
                  <a:lnTo>
                    <a:pt x="1166141" y="318330"/>
                  </a:lnTo>
                  <a:lnTo>
                    <a:pt x="1131482" y="354474"/>
                  </a:lnTo>
                  <a:lnTo>
                    <a:pt x="1078454" y="362902"/>
                  </a:lnTo>
                  <a:lnTo>
                    <a:pt x="1222119" y="362902"/>
                  </a:lnTo>
                  <a:lnTo>
                    <a:pt x="1238797" y="325139"/>
                  </a:lnTo>
                  <a:lnTo>
                    <a:pt x="1241751" y="297421"/>
                  </a:lnTo>
                  <a:lnTo>
                    <a:pt x="1240444" y="280161"/>
                  </a:lnTo>
                  <a:lnTo>
                    <a:pt x="1220859" y="234302"/>
                  </a:lnTo>
                  <a:lnTo>
                    <a:pt x="1173737" y="199551"/>
                  </a:lnTo>
                  <a:lnTo>
                    <a:pt x="1087128" y="170408"/>
                  </a:lnTo>
                  <a:lnTo>
                    <a:pt x="1070412" y="164417"/>
                  </a:lnTo>
                  <a:lnTo>
                    <a:pt x="1031561" y="138677"/>
                  </a:lnTo>
                  <a:lnTo>
                    <a:pt x="1024022" y="113601"/>
                  </a:lnTo>
                  <a:lnTo>
                    <a:pt x="1025353" y="100735"/>
                  </a:lnTo>
                  <a:lnTo>
                    <a:pt x="1057053" y="67848"/>
                  </a:lnTo>
                  <a:lnTo>
                    <a:pt x="1105277" y="60744"/>
                  </a:lnTo>
                  <a:lnTo>
                    <a:pt x="1219666" y="60744"/>
                  </a:lnTo>
                  <a:lnTo>
                    <a:pt x="1219666" y="41808"/>
                  </a:lnTo>
                  <a:lnTo>
                    <a:pt x="1183382" y="14198"/>
                  </a:lnTo>
                  <a:lnTo>
                    <a:pt x="1143537" y="4243"/>
                  </a:lnTo>
                  <a:lnTo>
                    <a:pt x="1105692" y="123"/>
                  </a:lnTo>
                  <a:lnTo>
                    <a:pt x="1098177" y="0"/>
                  </a:lnTo>
                  <a:close/>
                </a:path>
                <a:path w="1242060" h="424180">
                  <a:moveTo>
                    <a:pt x="1219666" y="60744"/>
                  </a:moveTo>
                  <a:lnTo>
                    <a:pt x="1105277" y="60744"/>
                  </a:lnTo>
                  <a:lnTo>
                    <a:pt x="1128741" y="61829"/>
                  </a:lnTo>
                  <a:lnTo>
                    <a:pt x="1151028" y="65085"/>
                  </a:lnTo>
                  <a:lnTo>
                    <a:pt x="1172135" y="70511"/>
                  </a:lnTo>
                  <a:lnTo>
                    <a:pt x="1192056" y="78104"/>
                  </a:lnTo>
                  <a:lnTo>
                    <a:pt x="1199942" y="81787"/>
                  </a:lnTo>
                  <a:lnTo>
                    <a:pt x="1205734" y="83629"/>
                  </a:lnTo>
                  <a:lnTo>
                    <a:pt x="1216237" y="83629"/>
                  </a:lnTo>
                  <a:lnTo>
                    <a:pt x="1219666" y="78892"/>
                  </a:lnTo>
                  <a:lnTo>
                    <a:pt x="1219666" y="60744"/>
                  </a:lnTo>
                  <a:close/>
                </a:path>
                <a:path w="1242060" h="424180">
                  <a:moveTo>
                    <a:pt x="431267" y="11836"/>
                  </a:moveTo>
                  <a:lnTo>
                    <a:pt x="371309" y="11836"/>
                  </a:lnTo>
                  <a:lnTo>
                    <a:pt x="367640" y="15519"/>
                  </a:lnTo>
                  <a:lnTo>
                    <a:pt x="367640" y="26034"/>
                  </a:lnTo>
                  <a:lnTo>
                    <a:pt x="368943" y="32092"/>
                  </a:lnTo>
                  <a:lnTo>
                    <a:pt x="371585" y="41021"/>
                  </a:lnTo>
                  <a:lnTo>
                    <a:pt x="477296" y="389724"/>
                  </a:lnTo>
                  <a:lnTo>
                    <a:pt x="479924" y="398678"/>
                  </a:lnTo>
                  <a:lnTo>
                    <a:pt x="483080" y="404596"/>
                  </a:lnTo>
                  <a:lnTo>
                    <a:pt x="486766" y="407466"/>
                  </a:lnTo>
                  <a:lnTo>
                    <a:pt x="490437" y="410375"/>
                  </a:lnTo>
                  <a:lnTo>
                    <a:pt x="496229" y="411810"/>
                  </a:lnTo>
                  <a:lnTo>
                    <a:pt x="551187" y="411810"/>
                  </a:lnTo>
                  <a:lnTo>
                    <a:pt x="557237" y="410235"/>
                  </a:lnTo>
                  <a:lnTo>
                    <a:pt x="564595" y="403923"/>
                  </a:lnTo>
                  <a:lnTo>
                    <a:pt x="567494" y="397878"/>
                  </a:lnTo>
                  <a:lnTo>
                    <a:pt x="569603" y="388937"/>
                  </a:lnTo>
                  <a:lnTo>
                    <a:pt x="583187" y="332130"/>
                  </a:lnTo>
                  <a:lnTo>
                    <a:pt x="525424" y="332130"/>
                  </a:lnTo>
                  <a:lnTo>
                    <a:pt x="449684" y="33921"/>
                  </a:lnTo>
                  <a:lnTo>
                    <a:pt x="447046" y="24980"/>
                  </a:lnTo>
                  <a:lnTo>
                    <a:pt x="444026" y="19062"/>
                  </a:lnTo>
                  <a:lnTo>
                    <a:pt x="437187" y="13284"/>
                  </a:lnTo>
                  <a:lnTo>
                    <a:pt x="431267" y="11836"/>
                  </a:lnTo>
                  <a:close/>
                </a:path>
                <a:path w="1242060" h="424180">
                  <a:moveTo>
                    <a:pt x="700764" y="98615"/>
                  </a:moveTo>
                  <a:lnTo>
                    <a:pt x="639024" y="98615"/>
                  </a:lnTo>
                  <a:lnTo>
                    <a:pt x="709240" y="388937"/>
                  </a:lnTo>
                  <a:lnTo>
                    <a:pt x="711335" y="397878"/>
                  </a:lnTo>
                  <a:lnTo>
                    <a:pt x="714231" y="403923"/>
                  </a:lnTo>
                  <a:lnTo>
                    <a:pt x="721597" y="410235"/>
                  </a:lnTo>
                  <a:lnTo>
                    <a:pt x="727642" y="411810"/>
                  </a:lnTo>
                  <a:lnTo>
                    <a:pt x="782608" y="411810"/>
                  </a:lnTo>
                  <a:lnTo>
                    <a:pt x="788386" y="410375"/>
                  </a:lnTo>
                  <a:lnTo>
                    <a:pt x="792069" y="407466"/>
                  </a:lnTo>
                  <a:lnTo>
                    <a:pt x="795752" y="404596"/>
                  </a:lnTo>
                  <a:lnTo>
                    <a:pt x="798902" y="398678"/>
                  </a:lnTo>
                  <a:lnTo>
                    <a:pt x="801543" y="389724"/>
                  </a:lnTo>
                  <a:lnTo>
                    <a:pt x="818291" y="336080"/>
                  </a:lnTo>
                  <a:lnTo>
                    <a:pt x="756573" y="336080"/>
                  </a:lnTo>
                  <a:lnTo>
                    <a:pt x="700764" y="98615"/>
                  </a:lnTo>
                  <a:close/>
                </a:path>
                <a:path w="1242060" h="424180">
                  <a:moveTo>
                    <a:pt x="910675" y="11836"/>
                  </a:moveTo>
                  <a:lnTo>
                    <a:pt x="853080" y="11836"/>
                  </a:lnTo>
                  <a:lnTo>
                    <a:pt x="847162" y="13284"/>
                  </a:lnTo>
                  <a:lnTo>
                    <a:pt x="840329" y="19062"/>
                  </a:lnTo>
                  <a:lnTo>
                    <a:pt x="837307" y="24980"/>
                  </a:lnTo>
                  <a:lnTo>
                    <a:pt x="834678" y="33921"/>
                  </a:lnTo>
                  <a:lnTo>
                    <a:pt x="756573" y="336080"/>
                  </a:lnTo>
                  <a:lnTo>
                    <a:pt x="818291" y="336080"/>
                  </a:lnTo>
                  <a:lnTo>
                    <a:pt x="910408" y="41021"/>
                  </a:lnTo>
                  <a:lnTo>
                    <a:pt x="911995" y="36283"/>
                  </a:lnTo>
                  <a:lnTo>
                    <a:pt x="913037" y="32613"/>
                  </a:lnTo>
                  <a:lnTo>
                    <a:pt x="914091" y="27355"/>
                  </a:lnTo>
                  <a:lnTo>
                    <a:pt x="914239" y="26034"/>
                  </a:lnTo>
                  <a:lnTo>
                    <a:pt x="914358" y="15519"/>
                  </a:lnTo>
                  <a:lnTo>
                    <a:pt x="910675" y="11836"/>
                  </a:lnTo>
                  <a:close/>
                </a:path>
                <a:path w="1242060" h="424180">
                  <a:moveTo>
                    <a:pt x="667152" y="11836"/>
                  </a:moveTo>
                  <a:lnTo>
                    <a:pt x="614039" y="11836"/>
                  </a:lnTo>
                  <a:lnTo>
                    <a:pt x="607985" y="13284"/>
                  </a:lnTo>
                  <a:lnTo>
                    <a:pt x="600628" y="19062"/>
                  </a:lnTo>
                  <a:lnTo>
                    <a:pt x="597729" y="24980"/>
                  </a:lnTo>
                  <a:lnTo>
                    <a:pt x="525424" y="332130"/>
                  </a:lnTo>
                  <a:lnTo>
                    <a:pt x="583187" y="332130"/>
                  </a:lnTo>
                  <a:lnTo>
                    <a:pt x="639024" y="98615"/>
                  </a:lnTo>
                  <a:lnTo>
                    <a:pt x="700764" y="98615"/>
                  </a:lnTo>
                  <a:lnTo>
                    <a:pt x="683459" y="24980"/>
                  </a:lnTo>
                  <a:lnTo>
                    <a:pt x="680563" y="19062"/>
                  </a:lnTo>
                  <a:lnTo>
                    <a:pt x="673210" y="13284"/>
                  </a:lnTo>
                  <a:lnTo>
                    <a:pt x="667152" y="11836"/>
                  </a:lnTo>
                  <a:close/>
                </a:path>
                <a:path w="1242060" h="424180">
                  <a:moveTo>
                    <a:pt x="151476" y="175132"/>
                  </a:moveTo>
                  <a:lnTo>
                    <a:pt x="89145" y="183918"/>
                  </a:lnTo>
                  <a:lnTo>
                    <a:pt x="41028" y="210248"/>
                  </a:lnTo>
                  <a:lnTo>
                    <a:pt x="10256" y="250977"/>
                  </a:lnTo>
                  <a:lnTo>
                    <a:pt x="0" y="302945"/>
                  </a:lnTo>
                  <a:lnTo>
                    <a:pt x="2071" y="328785"/>
                  </a:lnTo>
                  <a:lnTo>
                    <a:pt x="18640" y="372172"/>
                  </a:lnTo>
                  <a:lnTo>
                    <a:pt x="51184" y="403876"/>
                  </a:lnTo>
                  <a:lnTo>
                    <a:pt x="96153" y="420050"/>
                  </a:lnTo>
                  <a:lnTo>
                    <a:pt x="123075" y="422071"/>
                  </a:lnTo>
                  <a:lnTo>
                    <a:pt x="161236" y="418176"/>
                  </a:lnTo>
                  <a:lnTo>
                    <a:pt x="196046" y="406488"/>
                  </a:lnTo>
                  <a:lnTo>
                    <a:pt x="227504" y="387010"/>
                  </a:lnTo>
                  <a:lnTo>
                    <a:pt x="252351" y="362902"/>
                  </a:lnTo>
                  <a:lnTo>
                    <a:pt x="142005" y="362902"/>
                  </a:lnTo>
                  <a:lnTo>
                    <a:pt x="127508" y="361892"/>
                  </a:lnTo>
                  <a:lnTo>
                    <a:pt x="87424" y="337686"/>
                  </a:lnTo>
                  <a:lnTo>
                    <a:pt x="78103" y="298996"/>
                  </a:lnTo>
                  <a:lnTo>
                    <a:pt x="79484" y="283025"/>
                  </a:lnTo>
                  <a:lnTo>
                    <a:pt x="100197" y="246926"/>
                  </a:lnTo>
                  <a:lnTo>
                    <a:pt x="146197" y="229923"/>
                  </a:lnTo>
                  <a:lnTo>
                    <a:pt x="167255" y="228790"/>
                  </a:lnTo>
                  <a:lnTo>
                    <a:pt x="325038" y="228790"/>
                  </a:lnTo>
                  <a:lnTo>
                    <a:pt x="325038" y="188544"/>
                  </a:lnTo>
                  <a:lnTo>
                    <a:pt x="250880" y="188544"/>
                  </a:lnTo>
                  <a:lnTo>
                    <a:pt x="237589" y="185568"/>
                  </a:lnTo>
                  <a:lnTo>
                    <a:pt x="224547" y="182930"/>
                  </a:lnTo>
                  <a:lnTo>
                    <a:pt x="174845" y="176025"/>
                  </a:lnTo>
                  <a:lnTo>
                    <a:pt x="163036" y="175356"/>
                  </a:lnTo>
                  <a:lnTo>
                    <a:pt x="151476" y="175132"/>
                  </a:lnTo>
                  <a:close/>
                </a:path>
                <a:path w="1242060" h="424180">
                  <a:moveTo>
                    <a:pt x="341038" y="359740"/>
                  </a:moveTo>
                  <a:lnTo>
                    <a:pt x="255610" y="359740"/>
                  </a:lnTo>
                  <a:lnTo>
                    <a:pt x="259135" y="367022"/>
                  </a:lnTo>
                  <a:lnTo>
                    <a:pt x="281029" y="402222"/>
                  </a:lnTo>
                  <a:lnTo>
                    <a:pt x="294271" y="413397"/>
                  </a:lnTo>
                  <a:lnTo>
                    <a:pt x="302679" y="413397"/>
                  </a:lnTo>
                  <a:lnTo>
                    <a:pt x="339234" y="390512"/>
                  </a:lnTo>
                  <a:lnTo>
                    <a:pt x="347917" y="381838"/>
                  </a:lnTo>
                  <a:lnTo>
                    <a:pt x="347888" y="373856"/>
                  </a:lnTo>
                  <a:lnTo>
                    <a:pt x="346858" y="370535"/>
                  </a:lnTo>
                  <a:lnTo>
                    <a:pt x="344761" y="366852"/>
                  </a:lnTo>
                  <a:lnTo>
                    <a:pt x="341038" y="359740"/>
                  </a:lnTo>
                  <a:close/>
                </a:path>
                <a:path w="1242060" h="424180">
                  <a:moveTo>
                    <a:pt x="325038" y="228790"/>
                  </a:moveTo>
                  <a:lnTo>
                    <a:pt x="167255" y="228790"/>
                  </a:lnTo>
                  <a:lnTo>
                    <a:pt x="177581" y="228963"/>
                  </a:lnTo>
                  <a:lnTo>
                    <a:pt x="188056" y="229482"/>
                  </a:lnTo>
                  <a:lnTo>
                    <a:pt x="230658" y="234807"/>
                  </a:lnTo>
                  <a:lnTo>
                    <a:pt x="250880" y="239039"/>
                  </a:lnTo>
                  <a:lnTo>
                    <a:pt x="250880" y="257975"/>
                  </a:lnTo>
                  <a:lnTo>
                    <a:pt x="246540" y="297027"/>
                  </a:lnTo>
                  <a:lnTo>
                    <a:pt x="221684" y="335312"/>
                  </a:lnTo>
                  <a:lnTo>
                    <a:pt x="188551" y="354622"/>
                  </a:lnTo>
                  <a:lnTo>
                    <a:pt x="142005" y="362902"/>
                  </a:lnTo>
                  <a:lnTo>
                    <a:pt x="252351" y="362902"/>
                  </a:lnTo>
                  <a:lnTo>
                    <a:pt x="255610" y="359740"/>
                  </a:lnTo>
                  <a:lnTo>
                    <a:pt x="341038" y="359740"/>
                  </a:lnTo>
                  <a:lnTo>
                    <a:pt x="340257" y="358241"/>
                  </a:lnTo>
                  <a:lnTo>
                    <a:pt x="326317" y="316947"/>
                  </a:lnTo>
                  <a:lnTo>
                    <a:pt x="325164" y="298996"/>
                  </a:lnTo>
                  <a:lnTo>
                    <a:pt x="325038" y="228790"/>
                  </a:lnTo>
                  <a:close/>
                </a:path>
                <a:path w="1242060" h="424180">
                  <a:moveTo>
                    <a:pt x="306239" y="62318"/>
                  </a:moveTo>
                  <a:lnTo>
                    <a:pt x="156211" y="62318"/>
                  </a:lnTo>
                  <a:lnTo>
                    <a:pt x="180322" y="63627"/>
                  </a:lnTo>
                  <a:lnTo>
                    <a:pt x="200587" y="67551"/>
                  </a:lnTo>
                  <a:lnTo>
                    <a:pt x="238897" y="95579"/>
                  </a:lnTo>
                  <a:lnTo>
                    <a:pt x="250880" y="155409"/>
                  </a:lnTo>
                  <a:lnTo>
                    <a:pt x="250880" y="188544"/>
                  </a:lnTo>
                  <a:lnTo>
                    <a:pt x="325038" y="188544"/>
                  </a:lnTo>
                  <a:lnTo>
                    <a:pt x="325038" y="147523"/>
                  </a:lnTo>
                  <a:lnTo>
                    <a:pt x="322695" y="112790"/>
                  </a:lnTo>
                  <a:lnTo>
                    <a:pt x="315666" y="82738"/>
                  </a:lnTo>
                  <a:lnTo>
                    <a:pt x="306239" y="62318"/>
                  </a:lnTo>
                  <a:close/>
                </a:path>
                <a:path w="1242060" h="424180">
                  <a:moveTo>
                    <a:pt x="169617" y="0"/>
                  </a:moveTo>
                  <a:lnTo>
                    <a:pt x="116219" y="4880"/>
                  </a:lnTo>
                  <a:lnTo>
                    <a:pt x="68638" y="18148"/>
                  </a:lnTo>
                  <a:lnTo>
                    <a:pt x="32075" y="35496"/>
                  </a:lnTo>
                  <a:lnTo>
                    <a:pt x="26823" y="47078"/>
                  </a:lnTo>
                  <a:lnTo>
                    <a:pt x="26823" y="85991"/>
                  </a:lnTo>
                  <a:lnTo>
                    <a:pt x="29983" y="90728"/>
                  </a:lnTo>
                  <a:lnTo>
                    <a:pt x="37872" y="90728"/>
                  </a:lnTo>
                  <a:lnTo>
                    <a:pt x="40239" y="90335"/>
                  </a:lnTo>
                  <a:lnTo>
                    <a:pt x="46546" y="88760"/>
                  </a:lnTo>
                  <a:lnTo>
                    <a:pt x="51798" y="86779"/>
                  </a:lnTo>
                  <a:lnTo>
                    <a:pt x="59169" y="83629"/>
                  </a:lnTo>
                  <a:lnTo>
                    <a:pt x="71077" y="79111"/>
                  </a:lnTo>
                  <a:lnTo>
                    <a:pt x="107689" y="68237"/>
                  </a:lnTo>
                  <a:lnTo>
                    <a:pt x="156211" y="62318"/>
                  </a:lnTo>
                  <a:lnTo>
                    <a:pt x="306239" y="62318"/>
                  </a:lnTo>
                  <a:lnTo>
                    <a:pt x="303955" y="57370"/>
                  </a:lnTo>
                  <a:lnTo>
                    <a:pt x="287563" y="36690"/>
                  </a:lnTo>
                  <a:lnTo>
                    <a:pt x="266137" y="20638"/>
                  </a:lnTo>
                  <a:lnTo>
                    <a:pt x="239338" y="9172"/>
                  </a:lnTo>
                  <a:lnTo>
                    <a:pt x="207166" y="2293"/>
                  </a:lnTo>
                  <a:lnTo>
                    <a:pt x="169617"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5" name="object 5"/>
            <p:cNvSpPr/>
            <p:nvPr/>
          </p:nvSpPr>
          <p:spPr>
            <a:xfrm>
              <a:off x="548982" y="1238427"/>
              <a:ext cx="1355725" cy="304800"/>
            </a:xfrm>
            <a:custGeom>
              <a:avLst/>
              <a:gdLst/>
              <a:ahLst/>
              <a:cxnLst/>
              <a:rect l="l" t="t" r="r" b="b"/>
              <a:pathLst>
                <a:path w="1355725" h="304800">
                  <a:moveTo>
                    <a:pt x="1235786" y="122199"/>
                  </a:moveTo>
                  <a:lnTo>
                    <a:pt x="1233106" y="108635"/>
                  </a:lnTo>
                  <a:lnTo>
                    <a:pt x="1221105" y="100469"/>
                  </a:lnTo>
                  <a:lnTo>
                    <a:pt x="1203706" y="102082"/>
                  </a:lnTo>
                  <a:lnTo>
                    <a:pt x="1153375" y="122174"/>
                  </a:lnTo>
                  <a:lnTo>
                    <a:pt x="1102372" y="140081"/>
                  </a:lnTo>
                  <a:lnTo>
                    <a:pt x="1050861" y="155841"/>
                  </a:lnTo>
                  <a:lnTo>
                    <a:pt x="999058" y="169443"/>
                  </a:lnTo>
                  <a:lnTo>
                    <a:pt x="947115" y="180924"/>
                  </a:lnTo>
                  <a:lnTo>
                    <a:pt x="895223" y="190284"/>
                  </a:lnTo>
                  <a:lnTo>
                    <a:pt x="843584" y="197535"/>
                  </a:lnTo>
                  <a:lnTo>
                    <a:pt x="792365" y="202692"/>
                  </a:lnTo>
                  <a:lnTo>
                    <a:pt x="741756" y="205790"/>
                  </a:lnTo>
                  <a:lnTo>
                    <a:pt x="691946" y="206806"/>
                  </a:lnTo>
                  <a:lnTo>
                    <a:pt x="639826" y="205803"/>
                  </a:lnTo>
                  <a:lnTo>
                    <a:pt x="588022" y="202780"/>
                  </a:lnTo>
                  <a:lnTo>
                    <a:pt x="536613" y="197815"/>
                  </a:lnTo>
                  <a:lnTo>
                    <a:pt x="485698" y="190957"/>
                  </a:lnTo>
                  <a:lnTo>
                    <a:pt x="435330" y="182245"/>
                  </a:lnTo>
                  <a:lnTo>
                    <a:pt x="385622" y="171729"/>
                  </a:lnTo>
                  <a:lnTo>
                    <a:pt x="336638" y="159473"/>
                  </a:lnTo>
                  <a:lnTo>
                    <a:pt x="288467" y="145516"/>
                  </a:lnTo>
                  <a:lnTo>
                    <a:pt x="241185" y="129895"/>
                  </a:lnTo>
                  <a:lnTo>
                    <a:pt x="194881" y="112687"/>
                  </a:lnTo>
                  <a:lnTo>
                    <a:pt x="149631" y="93916"/>
                  </a:lnTo>
                  <a:lnTo>
                    <a:pt x="105524" y="73647"/>
                  </a:lnTo>
                  <a:lnTo>
                    <a:pt x="62623" y="51930"/>
                  </a:lnTo>
                  <a:lnTo>
                    <a:pt x="21031" y="28803"/>
                  </a:lnTo>
                  <a:lnTo>
                    <a:pt x="9652" y="26060"/>
                  </a:lnTo>
                  <a:lnTo>
                    <a:pt x="1955" y="30441"/>
                  </a:lnTo>
                  <a:lnTo>
                    <a:pt x="0" y="38989"/>
                  </a:lnTo>
                  <a:lnTo>
                    <a:pt x="5829" y="48768"/>
                  </a:lnTo>
                  <a:lnTo>
                    <a:pt x="41973" y="79870"/>
                  </a:lnTo>
                  <a:lnTo>
                    <a:pt x="79578" y="109207"/>
                  </a:lnTo>
                  <a:lnTo>
                    <a:pt x="118592" y="136740"/>
                  </a:lnTo>
                  <a:lnTo>
                    <a:pt x="158953" y="162382"/>
                  </a:lnTo>
                  <a:lnTo>
                    <a:pt x="200609" y="186105"/>
                  </a:lnTo>
                  <a:lnTo>
                    <a:pt x="243509" y="207835"/>
                  </a:lnTo>
                  <a:lnTo>
                    <a:pt x="287604" y="227520"/>
                  </a:lnTo>
                  <a:lnTo>
                    <a:pt x="332816" y="245110"/>
                  </a:lnTo>
                  <a:lnTo>
                    <a:pt x="379107" y="260540"/>
                  </a:lnTo>
                  <a:lnTo>
                    <a:pt x="426427" y="273748"/>
                  </a:lnTo>
                  <a:lnTo>
                    <a:pt x="474700" y="284683"/>
                  </a:lnTo>
                  <a:lnTo>
                    <a:pt x="523887" y="293293"/>
                  </a:lnTo>
                  <a:lnTo>
                    <a:pt x="573925" y="299504"/>
                  </a:lnTo>
                  <a:lnTo>
                    <a:pt x="624776" y="303276"/>
                  </a:lnTo>
                  <a:lnTo>
                    <a:pt x="676363" y="304546"/>
                  </a:lnTo>
                  <a:lnTo>
                    <a:pt x="723252" y="303339"/>
                  </a:lnTo>
                  <a:lnTo>
                    <a:pt x="771055" y="299732"/>
                  </a:lnTo>
                  <a:lnTo>
                    <a:pt x="819429" y="293738"/>
                  </a:lnTo>
                  <a:lnTo>
                    <a:pt x="868045" y="285394"/>
                  </a:lnTo>
                  <a:lnTo>
                    <a:pt x="916559" y="274726"/>
                  </a:lnTo>
                  <a:lnTo>
                    <a:pt x="964641" y="261734"/>
                  </a:lnTo>
                  <a:lnTo>
                    <a:pt x="1011961" y="246481"/>
                  </a:lnTo>
                  <a:lnTo>
                    <a:pt x="1058176" y="228955"/>
                  </a:lnTo>
                  <a:lnTo>
                    <a:pt x="1102944" y="209194"/>
                  </a:lnTo>
                  <a:lnTo>
                    <a:pt x="1145946" y="187236"/>
                  </a:lnTo>
                  <a:lnTo>
                    <a:pt x="1186827" y="163080"/>
                  </a:lnTo>
                  <a:lnTo>
                    <a:pt x="1225283" y="136766"/>
                  </a:lnTo>
                  <a:lnTo>
                    <a:pt x="1235786" y="122199"/>
                  </a:lnTo>
                  <a:close/>
                </a:path>
                <a:path w="1355725" h="304800">
                  <a:moveTo>
                    <a:pt x="1355559" y="42786"/>
                  </a:moveTo>
                  <a:lnTo>
                    <a:pt x="1350391" y="17907"/>
                  </a:lnTo>
                  <a:lnTo>
                    <a:pt x="1327327" y="6845"/>
                  </a:lnTo>
                  <a:lnTo>
                    <a:pt x="1283246" y="0"/>
                  </a:lnTo>
                  <a:lnTo>
                    <a:pt x="1226667" y="939"/>
                  </a:lnTo>
                  <a:lnTo>
                    <a:pt x="1166088" y="13208"/>
                  </a:lnTo>
                  <a:lnTo>
                    <a:pt x="1110018" y="40373"/>
                  </a:lnTo>
                  <a:lnTo>
                    <a:pt x="1103045" y="47625"/>
                  </a:lnTo>
                  <a:lnTo>
                    <a:pt x="1101521" y="54508"/>
                  </a:lnTo>
                  <a:lnTo>
                    <a:pt x="1105166" y="59347"/>
                  </a:lnTo>
                  <a:lnTo>
                    <a:pt x="1113688" y="60464"/>
                  </a:lnTo>
                  <a:lnTo>
                    <a:pt x="1158303" y="55537"/>
                  </a:lnTo>
                  <a:lnTo>
                    <a:pt x="1211186" y="52095"/>
                  </a:lnTo>
                  <a:lnTo>
                    <a:pt x="1258671" y="54292"/>
                  </a:lnTo>
                  <a:lnTo>
                    <a:pt x="1287043" y="66243"/>
                  </a:lnTo>
                  <a:lnTo>
                    <a:pt x="1291475" y="96672"/>
                  </a:lnTo>
                  <a:lnTo>
                    <a:pt x="1281366" y="143217"/>
                  </a:lnTo>
                  <a:lnTo>
                    <a:pt x="1264335" y="193598"/>
                  </a:lnTo>
                  <a:lnTo>
                    <a:pt x="1248016" y="235496"/>
                  </a:lnTo>
                  <a:lnTo>
                    <a:pt x="1246886" y="244005"/>
                  </a:lnTo>
                  <a:lnTo>
                    <a:pt x="1250619" y="248780"/>
                  </a:lnTo>
                  <a:lnTo>
                    <a:pt x="1257655" y="249097"/>
                  </a:lnTo>
                  <a:lnTo>
                    <a:pt x="1266482" y="244246"/>
                  </a:lnTo>
                  <a:lnTo>
                    <a:pt x="1307338" y="197065"/>
                  </a:lnTo>
                  <a:lnTo>
                    <a:pt x="1335100" y="141605"/>
                  </a:lnTo>
                  <a:lnTo>
                    <a:pt x="1350822" y="87096"/>
                  </a:lnTo>
                  <a:lnTo>
                    <a:pt x="1355559" y="42786"/>
                  </a:lnTo>
                  <a:close/>
                </a:path>
              </a:pathLst>
            </a:custGeom>
            <a:solidFill>
              <a:srgbClr val="FB9A1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500"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6" name="object 6"/>
          <p:cNvSpPr txBox="1"/>
          <p:nvPr/>
        </p:nvSpPr>
        <p:spPr>
          <a:xfrm>
            <a:off x="522817" y="4890769"/>
            <a:ext cx="2386013" cy="418449"/>
          </a:xfrm>
          <a:prstGeom prst="rect">
            <a:avLst/>
          </a:prstGeom>
        </p:spPr>
        <p:txBody>
          <a:bodyPr vert="horz" wrap="square" lIns="0" tIns="84138" rIns="0" bIns="0" rtlCol="0">
            <a:spAutoFit/>
          </a:bodyPr>
          <a:lstStyle/>
          <a:p>
            <a:pPr marL="10583" marR="0" lvl="0" indent="0" algn="l" defTabSz="914400" rtl="0" eaLnBrk="1" fontAlgn="auto" latinLnBrk="0" hangingPunct="1">
              <a:lnSpc>
                <a:spcPct val="100000"/>
              </a:lnSpc>
              <a:spcBef>
                <a:spcPts val="662"/>
              </a:spcBef>
              <a:spcAft>
                <a:spcPts val="0"/>
              </a:spcAft>
              <a:buClrTx/>
              <a:buSzTx/>
              <a:buFontTx/>
              <a:buNone/>
              <a:tabLst/>
              <a:defRPr/>
            </a:pPr>
            <a:endParaRPr kumimoji="0" sz="2167" b="0" i="0" u="none" strike="noStrike" kern="1200" cap="none" spc="0" normalizeH="0" baseline="0" noProof="0" dirty="0">
              <a:ln>
                <a:noFill/>
              </a:ln>
              <a:solidFill>
                <a:srgbClr val="FFFFFF"/>
              </a:solidFill>
              <a:effectLst/>
              <a:uLnTx/>
              <a:uFillTx/>
              <a:latin typeface="Trebuchet MS"/>
              <a:ea typeface="+mn-ea"/>
              <a:cs typeface="Trebuchet MS"/>
            </a:endParaRPr>
          </a:p>
        </p:txBody>
      </p:sp>
      <p:sp>
        <p:nvSpPr>
          <p:cNvPr id="7" name="object 7"/>
          <p:cNvSpPr txBox="1">
            <a:spLocks noGrp="1"/>
          </p:cNvSpPr>
          <p:nvPr>
            <p:ph type="title"/>
          </p:nvPr>
        </p:nvSpPr>
        <p:spPr>
          <a:xfrm>
            <a:off x="457485" y="2694046"/>
            <a:ext cx="9549544" cy="1619695"/>
          </a:xfrm>
          <a:prstGeom prst="rect">
            <a:avLst/>
          </a:prstGeom>
        </p:spPr>
        <p:txBody>
          <a:bodyPr vert="horz" wrap="square" lIns="0" tIns="10054" rIns="0" bIns="0" rtlCol="0" anchor="t">
            <a:spAutoFit/>
          </a:bodyPr>
          <a:lstStyle/>
          <a:p>
            <a:pPr marL="10583" marR="4233">
              <a:lnSpc>
                <a:spcPct val="120400"/>
              </a:lnSpc>
              <a:spcBef>
                <a:spcPts val="79"/>
              </a:spcBef>
            </a:pPr>
            <a:r>
              <a:rPr lang="en-US" sz="4500" spc="100" dirty="0">
                <a:solidFill>
                  <a:schemeClr val="accent1"/>
                </a:solidFill>
              </a:rPr>
              <a:t>AWS Web Services</a:t>
            </a:r>
            <a:br>
              <a:rPr lang="en-US" sz="4500" spc="100" dirty="0">
                <a:solidFill>
                  <a:schemeClr val="accent1"/>
                </a:solidFill>
              </a:rPr>
            </a:br>
            <a:r>
              <a:rPr lang="en-US" sz="4500" spc="100" dirty="0">
                <a:solidFill>
                  <a:schemeClr val="accent1"/>
                </a:solidFill>
              </a:rPr>
              <a:t>Natural Language Processing</a:t>
            </a:r>
            <a:endParaRPr sz="4500" dirty="0"/>
          </a:p>
        </p:txBody>
      </p:sp>
    </p:spTree>
    <p:extLst>
      <p:ext uri="{BB962C8B-B14F-4D97-AF65-F5344CB8AC3E}">
        <p14:creationId xmlns:p14="http://schemas.microsoft.com/office/powerpoint/2010/main" val="161186915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a:xfrm>
            <a:off x="360000" y="144000"/>
            <a:ext cx="11652356" cy="899665"/>
          </a:xfrm>
        </p:spPr>
        <p:txBody>
          <a:bodyPr/>
          <a:lstStyle/>
          <a:p>
            <a:r>
              <a:rPr lang="en-US" dirty="0"/>
              <a:t>Word2vec</a:t>
            </a:r>
          </a:p>
        </p:txBody>
      </p:sp>
      <p:pic>
        <p:nvPicPr>
          <p:cNvPr id="1026" name="Picture 2" descr="Image result for blazingtext">
            <a:extLst>
              <a:ext uri="{FF2B5EF4-FFF2-40B4-BE49-F238E27FC236}">
                <a16:creationId xmlns:a16="http://schemas.microsoft.com/office/drawing/2014/main" id="{491C4440-0891-E146-BCED-651C5AE68A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238" y="1439333"/>
            <a:ext cx="11309048" cy="3958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649342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EF104D-2FED-3E4B-BB54-1DAAD959428B}"/>
              </a:ext>
            </a:extLst>
          </p:cNvPr>
          <p:cNvSpPr txBox="1">
            <a:spLocks/>
          </p:cNvSpPr>
          <p:nvPr/>
        </p:nvSpPr>
        <p:spPr>
          <a:xfrm>
            <a:off x="360000" y="144000"/>
            <a:ext cx="10515600" cy="1325563"/>
          </a:xfrm>
          <a:prstGeom prst="rect">
            <a:avLst/>
          </a:prstGeom>
        </p:spPr>
        <p:txBody>
          <a:bodyPr vert="horz" lIns="91440" tIns="45720" rIns="91440" bIns="45720" rtlCol="0" anchor="t">
            <a:noAutofit/>
          </a:bodyPr>
          <a:lstStyle>
            <a:lvl1pPr defTabSz="609576">
              <a:spcBef>
                <a:spcPct val="0"/>
              </a:spcBef>
              <a:buNone/>
              <a:defRPr sz="3200" b="1" i="0">
                <a:latin typeface="Amazon Ember" panose="020B0603020204020204" pitchFamily="34" charset="0"/>
                <a:ea typeface="Amazon Ember" panose="020B0603020204020204" pitchFamily="34" charset="0"/>
                <a:cs typeface="Amazon Ember" panose="020B0603020204020204" pitchFamily="34" charset="0"/>
              </a:defRPr>
            </a:lvl1pPr>
          </a:lstStyle>
          <a:p>
            <a:r>
              <a:rPr lang="en" dirty="0"/>
              <a:t>Deep Neural Models in NLP</a:t>
            </a:r>
            <a:endParaRPr lang="en-US" dirty="0"/>
          </a:p>
        </p:txBody>
      </p:sp>
      <p:pic>
        <p:nvPicPr>
          <p:cNvPr id="6" name="Google Shape;160;p30">
            <a:extLst>
              <a:ext uri="{FF2B5EF4-FFF2-40B4-BE49-F238E27FC236}">
                <a16:creationId xmlns:a16="http://schemas.microsoft.com/office/drawing/2014/main" id="{042AB606-2D8C-F543-8B69-DB5DC1A4E1DA}"/>
              </a:ext>
            </a:extLst>
          </p:cNvPr>
          <p:cNvPicPr preferRelativeResize="0"/>
          <p:nvPr/>
        </p:nvPicPr>
        <p:blipFill>
          <a:blip r:embed="rId4">
            <a:alphaModFix/>
          </a:blip>
          <a:stretch>
            <a:fillRect/>
          </a:stretch>
        </p:blipFill>
        <p:spPr>
          <a:xfrm>
            <a:off x="8510016" y="816014"/>
            <a:ext cx="3392424" cy="4555541"/>
          </a:xfrm>
          <a:prstGeom prst="rect">
            <a:avLst/>
          </a:prstGeom>
          <a:noFill/>
          <a:ln>
            <a:noFill/>
          </a:ln>
        </p:spPr>
      </p:pic>
      <p:sp>
        <p:nvSpPr>
          <p:cNvPr id="3" name="Text Placeholder 4">
            <a:extLst>
              <a:ext uri="{FF2B5EF4-FFF2-40B4-BE49-F238E27FC236}">
                <a16:creationId xmlns:a16="http://schemas.microsoft.com/office/drawing/2014/main" id="{DDC1A568-757E-A34B-906C-A1190D5667B1}"/>
              </a:ext>
            </a:extLst>
          </p:cNvPr>
          <p:cNvSpPr txBox="1">
            <a:spLocks/>
          </p:cNvSpPr>
          <p:nvPr/>
        </p:nvSpPr>
        <p:spPr>
          <a:xfrm>
            <a:off x="723900" y="1253331"/>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585" lvl="0" indent="-402157">
              <a:lnSpc>
                <a:spcPct val="100000"/>
              </a:lnSpc>
              <a:spcBef>
                <a:spcPts val="0"/>
              </a:spcBef>
              <a:buClr>
                <a:srgbClr val="333333"/>
              </a:buClr>
              <a:buSzPts val="1150"/>
              <a:buFont typeface="Georgia"/>
              <a:buChar char="●"/>
            </a:pPr>
            <a:r>
              <a:rPr lang="en-SG" sz="2000" b="1" dirty="0">
                <a:latin typeface="Amazon Ember" panose="020B0603020204020204" pitchFamily="34" charset="0"/>
                <a:ea typeface="Amazon Ember" panose="020B0603020204020204" pitchFamily="34" charset="0"/>
                <a:cs typeface="Amazon Ember" panose="020B0603020204020204" pitchFamily="34" charset="0"/>
                <a:sym typeface="Georgia"/>
              </a:rPr>
              <a:t>Convolutional NN</a:t>
            </a:r>
            <a:r>
              <a:rPr lang="en-SG" sz="2000" dirty="0">
                <a:latin typeface="Amazon Ember" panose="020B0603020204020204" pitchFamily="34" charset="0"/>
                <a:ea typeface="Amazon Ember" panose="020B0603020204020204" pitchFamily="34" charset="0"/>
                <a:cs typeface="Amazon Ember" panose="020B0603020204020204" pitchFamily="34" charset="0"/>
                <a:sym typeface="Georgia"/>
              </a:rPr>
              <a:t> → Good performance in classification</a:t>
            </a:r>
          </a:p>
          <a:p>
            <a:pPr marL="1219170" lvl="0" indent="0">
              <a:lnSpc>
                <a:spcPct val="100000"/>
              </a:lnSpc>
              <a:spcBef>
                <a:spcPts val="0"/>
              </a:spcBef>
              <a:buNone/>
            </a:pPr>
            <a:endParaRPr lang="en-SG" sz="2000" dirty="0">
              <a:latin typeface="Amazon Ember" panose="020B0603020204020204" pitchFamily="34" charset="0"/>
              <a:ea typeface="Amazon Ember" panose="020B0603020204020204" pitchFamily="34" charset="0"/>
              <a:cs typeface="Amazon Ember" panose="020B0603020204020204" pitchFamily="34" charset="0"/>
              <a:sym typeface="Georgia"/>
            </a:endParaRPr>
          </a:p>
          <a:p>
            <a:pPr marL="1219170" lvl="0" indent="0">
              <a:lnSpc>
                <a:spcPct val="100000"/>
              </a:lnSpc>
              <a:spcBef>
                <a:spcPts val="0"/>
              </a:spcBef>
              <a:buNone/>
            </a:pPr>
            <a:endParaRPr lang="en-SG" sz="2000" dirty="0">
              <a:latin typeface="Amazon Ember" panose="020B0603020204020204" pitchFamily="34" charset="0"/>
              <a:ea typeface="Amazon Ember" panose="020B0603020204020204" pitchFamily="34" charset="0"/>
              <a:cs typeface="Amazon Ember" panose="020B0603020204020204" pitchFamily="34" charset="0"/>
              <a:sym typeface="Georgia"/>
            </a:endParaRPr>
          </a:p>
          <a:p>
            <a:pPr marL="609585" lvl="0" indent="-402157">
              <a:lnSpc>
                <a:spcPct val="100000"/>
              </a:lnSpc>
              <a:spcBef>
                <a:spcPts val="0"/>
              </a:spcBef>
              <a:buClr>
                <a:srgbClr val="333333"/>
              </a:buClr>
              <a:buSzPts val="1150"/>
              <a:buFont typeface="Georgia"/>
              <a:buChar char="●"/>
            </a:pPr>
            <a:r>
              <a:rPr lang="en-SG" sz="2000" b="1" dirty="0">
                <a:latin typeface="Amazon Ember" panose="020B0603020204020204" pitchFamily="34" charset="0"/>
                <a:ea typeface="Amazon Ember" panose="020B0603020204020204" pitchFamily="34" charset="0"/>
                <a:cs typeface="Amazon Ember" panose="020B0603020204020204" pitchFamily="34" charset="0"/>
                <a:sym typeface="Georgia"/>
              </a:rPr>
              <a:t>Vanilla Recurrent NN </a:t>
            </a:r>
            <a:r>
              <a:rPr lang="en-SG" sz="2000" dirty="0">
                <a:latin typeface="Amazon Ember" panose="020B0603020204020204" pitchFamily="34" charset="0"/>
                <a:ea typeface="Amazon Ember" panose="020B0603020204020204" pitchFamily="34" charset="0"/>
                <a:cs typeface="Amazon Ember" panose="020B0603020204020204" pitchFamily="34" charset="0"/>
                <a:sym typeface="Georgia"/>
              </a:rPr>
              <a:t>→ Short memory span</a:t>
            </a:r>
          </a:p>
          <a:p>
            <a:pPr marL="609585" lvl="0" indent="-402157">
              <a:lnSpc>
                <a:spcPct val="100000"/>
              </a:lnSpc>
              <a:spcBef>
                <a:spcPts val="0"/>
              </a:spcBef>
              <a:buClr>
                <a:srgbClr val="333333"/>
              </a:buClr>
              <a:buSzPts val="1150"/>
              <a:buFont typeface="Georgia"/>
              <a:buChar char="●"/>
            </a:pPr>
            <a:endParaRPr lang="en-SG" sz="2000" b="1" dirty="0">
              <a:latin typeface="Amazon Ember" panose="020B0603020204020204" pitchFamily="34" charset="0"/>
              <a:ea typeface="Amazon Ember" panose="020B0603020204020204" pitchFamily="34" charset="0"/>
              <a:cs typeface="Amazon Ember" panose="020B0603020204020204" pitchFamily="34" charset="0"/>
              <a:sym typeface="Georgia"/>
            </a:endParaRPr>
          </a:p>
          <a:p>
            <a:pPr marL="609585" lvl="0" indent="-402157">
              <a:lnSpc>
                <a:spcPct val="100000"/>
              </a:lnSpc>
              <a:spcBef>
                <a:spcPts val="0"/>
              </a:spcBef>
              <a:buClr>
                <a:srgbClr val="333333"/>
              </a:buClr>
              <a:buSzPts val="1150"/>
              <a:buFont typeface="Georgia"/>
              <a:buChar char="●"/>
            </a:pPr>
            <a:endParaRPr lang="en-SG" sz="2000" b="1" dirty="0">
              <a:latin typeface="Amazon Ember" panose="020B0603020204020204" pitchFamily="34" charset="0"/>
              <a:ea typeface="Amazon Ember" panose="020B0603020204020204" pitchFamily="34" charset="0"/>
              <a:cs typeface="Amazon Ember" panose="020B0603020204020204" pitchFamily="34" charset="0"/>
              <a:sym typeface="Georgia"/>
            </a:endParaRPr>
          </a:p>
          <a:p>
            <a:pPr marL="609585" lvl="0" indent="-402157">
              <a:lnSpc>
                <a:spcPct val="100000"/>
              </a:lnSpc>
              <a:spcBef>
                <a:spcPts val="0"/>
              </a:spcBef>
              <a:buClr>
                <a:srgbClr val="333333"/>
              </a:buClr>
              <a:buSzPts val="1150"/>
              <a:buFont typeface="Georgia"/>
              <a:buChar char="●"/>
            </a:pPr>
            <a:r>
              <a:rPr lang="en-SG" sz="2000" b="1" dirty="0">
                <a:latin typeface="Amazon Ember" panose="020B0603020204020204" pitchFamily="34" charset="0"/>
                <a:ea typeface="Amazon Ember" panose="020B0603020204020204" pitchFamily="34" charset="0"/>
                <a:cs typeface="Amazon Ember" panose="020B0603020204020204" pitchFamily="34" charset="0"/>
                <a:sym typeface="Georgia"/>
              </a:rPr>
              <a:t>GRU</a:t>
            </a:r>
            <a:r>
              <a:rPr lang="en-SG" sz="2000" dirty="0">
                <a:latin typeface="Amazon Ember" panose="020B0603020204020204" pitchFamily="34" charset="0"/>
                <a:ea typeface="Amazon Ember" panose="020B0603020204020204" pitchFamily="34" charset="0"/>
                <a:cs typeface="Amazon Ember" panose="020B0603020204020204" pitchFamily="34" charset="0"/>
                <a:sym typeface="Georgia"/>
              </a:rPr>
              <a:t> → Improves the training efficiency, </a:t>
            </a:r>
          </a:p>
          <a:p>
            <a:pPr marL="207428" indent="0">
              <a:lnSpc>
                <a:spcPct val="100000"/>
              </a:lnSpc>
              <a:spcBef>
                <a:spcPts val="0"/>
              </a:spcBef>
              <a:buClr>
                <a:srgbClr val="333333"/>
              </a:buClr>
              <a:buSzPts val="1150"/>
              <a:buNone/>
            </a:pPr>
            <a:r>
              <a:rPr lang="en-SG" sz="2000" dirty="0">
                <a:latin typeface="Amazon Ember" panose="020B0603020204020204" pitchFamily="34" charset="0"/>
                <a:ea typeface="Amazon Ember" panose="020B0603020204020204" pitchFamily="34" charset="0"/>
                <a:cs typeface="Amazon Ember" panose="020B0603020204020204" pitchFamily="34" charset="0"/>
                <a:sym typeface="Georgia"/>
              </a:rPr>
              <a:t>		compromising the accuracy</a:t>
            </a:r>
          </a:p>
          <a:p>
            <a:pPr marL="1219170" lvl="0" indent="0">
              <a:lnSpc>
                <a:spcPct val="100000"/>
              </a:lnSpc>
              <a:spcBef>
                <a:spcPts val="0"/>
              </a:spcBef>
              <a:buNone/>
            </a:pPr>
            <a:endParaRPr lang="en-SG" sz="2000" dirty="0">
              <a:latin typeface="Amazon Ember" panose="020B0603020204020204" pitchFamily="34" charset="0"/>
              <a:ea typeface="Amazon Ember" panose="020B0603020204020204" pitchFamily="34" charset="0"/>
              <a:cs typeface="Amazon Ember" panose="020B0603020204020204" pitchFamily="34" charset="0"/>
              <a:sym typeface="Georgia"/>
            </a:endParaRPr>
          </a:p>
          <a:p>
            <a:pPr marL="609585" lvl="0" indent="-402157">
              <a:lnSpc>
                <a:spcPct val="100000"/>
              </a:lnSpc>
              <a:spcBef>
                <a:spcPts val="0"/>
              </a:spcBef>
              <a:buClr>
                <a:srgbClr val="333333"/>
              </a:buClr>
              <a:buSzPts val="1150"/>
              <a:buFont typeface="Georgia"/>
              <a:buChar char="●"/>
            </a:pPr>
            <a:r>
              <a:rPr lang="en-SG" sz="2000" b="1" dirty="0">
                <a:latin typeface="Amazon Ember" panose="020B0603020204020204" pitchFamily="34" charset="0"/>
                <a:ea typeface="Amazon Ember" panose="020B0603020204020204" pitchFamily="34" charset="0"/>
                <a:cs typeface="Amazon Ember" panose="020B0603020204020204" pitchFamily="34" charset="0"/>
                <a:sym typeface="Georgia"/>
              </a:rPr>
              <a:t>LSTM</a:t>
            </a:r>
            <a:r>
              <a:rPr lang="en-SG" sz="2000" dirty="0">
                <a:latin typeface="Amazon Ember" panose="020B0603020204020204" pitchFamily="34" charset="0"/>
                <a:ea typeface="Amazon Ember" panose="020B0603020204020204" pitchFamily="34" charset="0"/>
                <a:cs typeface="Amazon Ember" panose="020B0603020204020204" pitchFamily="34" charset="0"/>
                <a:sym typeface="Georgia"/>
              </a:rPr>
              <a:t> → Improves the memory span</a:t>
            </a:r>
          </a:p>
          <a:p>
            <a:pPr marL="1219170" lvl="0" indent="0">
              <a:lnSpc>
                <a:spcPct val="100000"/>
              </a:lnSpc>
              <a:spcBef>
                <a:spcPts val="0"/>
              </a:spcBef>
              <a:buNone/>
            </a:pPr>
            <a:endParaRPr lang="en-SG" sz="2000" dirty="0">
              <a:latin typeface="Amazon Ember" panose="020B0603020204020204" pitchFamily="34" charset="0"/>
              <a:ea typeface="Amazon Ember" panose="020B0603020204020204" pitchFamily="34" charset="0"/>
              <a:cs typeface="Amazon Ember" panose="020B0603020204020204" pitchFamily="34" charset="0"/>
              <a:sym typeface="Georgia"/>
            </a:endParaRPr>
          </a:p>
          <a:p>
            <a:pPr marL="1219170" lvl="0" indent="0">
              <a:lnSpc>
                <a:spcPct val="100000"/>
              </a:lnSpc>
              <a:spcBef>
                <a:spcPts val="0"/>
              </a:spcBef>
              <a:buNone/>
            </a:pPr>
            <a:endParaRPr lang="en-SG" sz="2000" dirty="0">
              <a:latin typeface="Amazon Ember" panose="020B0603020204020204" pitchFamily="34" charset="0"/>
              <a:ea typeface="Amazon Ember" panose="020B0603020204020204" pitchFamily="34" charset="0"/>
              <a:cs typeface="Amazon Ember" panose="020B0603020204020204" pitchFamily="34" charset="0"/>
              <a:sym typeface="Georgia"/>
            </a:endParaRPr>
          </a:p>
          <a:p>
            <a:pPr marL="609585" lvl="0" indent="-402157">
              <a:lnSpc>
                <a:spcPct val="100000"/>
              </a:lnSpc>
              <a:spcBef>
                <a:spcPts val="0"/>
              </a:spcBef>
              <a:buClr>
                <a:srgbClr val="333333"/>
              </a:buClr>
              <a:buSzPts val="1150"/>
              <a:buFont typeface="Georgia"/>
              <a:buChar char="●"/>
            </a:pPr>
            <a:r>
              <a:rPr lang="en-SG" sz="2000" b="1" dirty="0">
                <a:latin typeface="Amazon Ember" panose="020B0603020204020204" pitchFamily="34" charset="0"/>
                <a:ea typeface="Amazon Ember" panose="020B0603020204020204" pitchFamily="34" charset="0"/>
                <a:cs typeface="Amazon Ember" panose="020B0603020204020204" pitchFamily="34" charset="0"/>
                <a:sym typeface="Georgia"/>
              </a:rPr>
              <a:t>Bi-LSTM</a:t>
            </a:r>
            <a:r>
              <a:rPr lang="en-SG" sz="2000" dirty="0">
                <a:latin typeface="Amazon Ember" panose="020B0603020204020204" pitchFamily="34" charset="0"/>
                <a:ea typeface="Amazon Ember" panose="020B0603020204020204" pitchFamily="34" charset="0"/>
                <a:cs typeface="Amazon Ember" panose="020B0603020204020204" pitchFamily="34" charset="0"/>
                <a:sym typeface="Georgia"/>
              </a:rPr>
              <a:t> → Analyses the input forward and backward</a:t>
            </a:r>
          </a:p>
        </p:txBody>
      </p:sp>
      <p:sp>
        <p:nvSpPr>
          <p:cNvPr id="5" name="Google Shape;161;p30">
            <a:extLst>
              <a:ext uri="{FF2B5EF4-FFF2-40B4-BE49-F238E27FC236}">
                <a16:creationId xmlns:a16="http://schemas.microsoft.com/office/drawing/2014/main" id="{B8CD2CA2-CD5D-9344-84B9-B45B839A7C52}"/>
              </a:ext>
            </a:extLst>
          </p:cNvPr>
          <p:cNvSpPr txBox="1"/>
          <p:nvPr/>
        </p:nvSpPr>
        <p:spPr>
          <a:xfrm>
            <a:off x="838200" y="5604669"/>
            <a:ext cx="7671816" cy="778400"/>
          </a:xfrm>
          <a:prstGeom prst="rect">
            <a:avLst/>
          </a:prstGeom>
          <a:noFill/>
          <a:ln>
            <a:noFill/>
          </a:ln>
        </p:spPr>
        <p:txBody>
          <a:bodyPr spcFirstLastPara="1" wrap="square" lIns="121900" tIns="121900" rIns="121900" bIns="121900" anchor="t" anchorCtr="0">
            <a:noAutofit/>
          </a:bodyPr>
          <a:lstStyle/>
          <a:p>
            <a:r>
              <a:rPr lang="en-SG" sz="1100" dirty="0">
                <a:latin typeface="Graphik" panose="020B0503030202060203" pitchFamily="34" charset="77"/>
              </a:rPr>
              <a:t>Comparative Study of CNN and RNN for Natural Language Processing</a:t>
            </a:r>
            <a:r>
              <a:rPr lang="en-SG" sz="1100" dirty="0">
                <a:latin typeface="Graphik" panose="020B0503030202060203" pitchFamily="34" charset="77"/>
                <a:sym typeface="Georgia"/>
              </a:rPr>
              <a:t>. </a:t>
            </a:r>
            <a:r>
              <a:rPr lang="de" sz="1100" dirty="0" err="1">
                <a:latin typeface="Graphik" panose="020B0503030202060203" pitchFamily="34" charset="77"/>
                <a:sym typeface="Georgia"/>
              </a:rPr>
              <a:t>Wenpeng</a:t>
            </a:r>
            <a:r>
              <a:rPr lang="de" sz="1100" dirty="0">
                <a:latin typeface="Graphik" panose="020B0503030202060203" pitchFamily="34" charset="77"/>
                <a:sym typeface="Georgia"/>
              </a:rPr>
              <a:t> Yin, Katharina Kann, Mo </a:t>
            </a:r>
            <a:r>
              <a:rPr lang="de" sz="1100" dirty="0" err="1">
                <a:latin typeface="Graphik" panose="020B0503030202060203" pitchFamily="34" charset="77"/>
                <a:sym typeface="Georgia"/>
              </a:rPr>
              <a:t>Yu</a:t>
            </a:r>
            <a:r>
              <a:rPr lang="de" sz="1100" dirty="0">
                <a:latin typeface="Graphik" panose="020B0503030202060203" pitchFamily="34" charset="77"/>
                <a:sym typeface="Georgia"/>
              </a:rPr>
              <a:t> </a:t>
            </a:r>
            <a:r>
              <a:rPr lang="de" sz="1100" dirty="0" err="1">
                <a:latin typeface="Graphik" panose="020B0503030202060203" pitchFamily="34" charset="77"/>
                <a:sym typeface="Georgia"/>
              </a:rPr>
              <a:t>and</a:t>
            </a:r>
            <a:r>
              <a:rPr lang="de" sz="1100" dirty="0">
                <a:latin typeface="Graphik" panose="020B0503030202060203" pitchFamily="34" charset="77"/>
                <a:sym typeface="Georgia"/>
              </a:rPr>
              <a:t> Hinrich Schutze. </a:t>
            </a:r>
            <a:r>
              <a:rPr lang="en-SG" sz="1100" dirty="0">
                <a:latin typeface="Graphik" panose="020B0503030202060203" pitchFamily="34" charset="77"/>
                <a:sym typeface="Georgia"/>
              </a:rPr>
              <a:t>IBM Research USA &amp; </a:t>
            </a:r>
            <a:r>
              <a:rPr lang="en-SG" sz="1100" dirty="0">
                <a:latin typeface="Graphik" panose="020B0503030202060203" pitchFamily="34" charset="77"/>
              </a:rPr>
              <a:t>CIS, LMU Munich, Germany. </a:t>
            </a:r>
            <a:r>
              <a:rPr lang="en" sz="1100" dirty="0">
                <a:latin typeface="Graphik" panose="020B0503030202060203" pitchFamily="34" charset="77"/>
                <a:sym typeface="Georgia"/>
              </a:rPr>
              <a:t>Sentiment Classification (</a:t>
            </a:r>
            <a:r>
              <a:rPr lang="en" sz="1100" dirty="0" err="1">
                <a:latin typeface="Graphik" panose="020B0503030202060203" pitchFamily="34" charset="77"/>
                <a:sym typeface="Georgia"/>
              </a:rPr>
              <a:t>SentiC</a:t>
            </a:r>
            <a:r>
              <a:rPr lang="en" sz="1100" dirty="0">
                <a:latin typeface="Graphik" panose="020B0503030202060203" pitchFamily="34" charset="77"/>
                <a:sym typeface="Georgia"/>
              </a:rPr>
              <a:t>), Relation Classification (RC), Textual Entailment (TE), Answer </a:t>
            </a:r>
            <a:r>
              <a:rPr lang="en" sz="1100" dirty="0">
                <a:latin typeface="Graphik" panose="020B0503030202060203" pitchFamily="34" charset="77"/>
                <a:ea typeface="Georgia"/>
                <a:cs typeface="Georgia"/>
                <a:sym typeface="Georgia"/>
              </a:rPr>
              <a:t>Selection (AS), Question Relation Match (QRM), Path Query, Answering (PQA), Part-of-Speech Tagging (POS tagging</a:t>
            </a:r>
            <a:endParaRPr sz="1100" dirty="0">
              <a:latin typeface="Graphik" panose="020B0503030202060203" pitchFamily="34" charset="77"/>
              <a:ea typeface="Georgia"/>
              <a:cs typeface="Georgia"/>
              <a:sym typeface="Georgia"/>
            </a:endParaRPr>
          </a:p>
        </p:txBody>
      </p:sp>
    </p:spTree>
    <p:extLst>
      <p:ext uri="{BB962C8B-B14F-4D97-AF65-F5344CB8AC3E}">
        <p14:creationId xmlns:p14="http://schemas.microsoft.com/office/powerpoint/2010/main" val="756504916"/>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DDC1A568-757E-A34B-906C-A1190D5667B1}"/>
              </a:ext>
            </a:extLst>
          </p:cNvPr>
          <p:cNvSpPr txBox="1">
            <a:spLocks/>
          </p:cNvSpPr>
          <p:nvPr/>
        </p:nvSpPr>
        <p:spPr>
          <a:xfrm>
            <a:off x="838200" y="1469563"/>
            <a:ext cx="10515600" cy="27142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29162" indent="-342900">
              <a:buClr>
                <a:schemeClr val="tx1"/>
              </a:buClr>
              <a:buSzPct val="100000"/>
            </a:pPr>
            <a:r>
              <a:rPr lang="en-SG" sz="2200" dirty="0">
                <a:latin typeface="Amazon Ember" panose="020B0603020204020204" pitchFamily="34" charset="0"/>
                <a:ea typeface="Amazon Ember" panose="020B0603020204020204" pitchFamily="34" charset="0"/>
                <a:cs typeface="Amazon Ember" panose="020B0603020204020204" pitchFamily="34" charset="0"/>
                <a:sym typeface="Calibri"/>
              </a:rPr>
              <a:t>Semantic global meaning – Semantic Web</a:t>
            </a:r>
          </a:p>
          <a:p>
            <a:pPr marL="1138747" lvl="1" indent="-342900">
              <a:buClr>
                <a:schemeClr val="tx1"/>
              </a:buClr>
              <a:buSzPct val="100000"/>
            </a:pPr>
            <a:r>
              <a:rPr lang="en-SG" sz="2000" dirty="0">
                <a:latin typeface="Amazon Ember" panose="020B0603020204020204" pitchFamily="34" charset="0"/>
                <a:ea typeface="Amazon Ember" panose="020B0603020204020204" pitchFamily="34" charset="0"/>
                <a:cs typeface="Amazon Ember" panose="020B0603020204020204" pitchFamily="34" charset="0"/>
                <a:sym typeface="Calibri"/>
              </a:rPr>
              <a:t>Unique identifier</a:t>
            </a:r>
            <a:endParaRPr lang="en-SG" sz="2000" dirty="0">
              <a:latin typeface="Amazon Ember" panose="020B0603020204020204" pitchFamily="34" charset="0"/>
              <a:ea typeface="Amazon Ember" panose="020B0603020204020204" pitchFamily="34" charset="0"/>
              <a:cs typeface="Amazon Ember" panose="020B0603020204020204" pitchFamily="34" charset="0"/>
              <a:sym typeface="Wingdings" pitchFamily="2" charset="2"/>
            </a:endParaRPr>
          </a:p>
          <a:p>
            <a:pPr marL="1138747" lvl="1" indent="-342900">
              <a:buClr>
                <a:schemeClr val="tx1"/>
              </a:buClr>
              <a:buSzPct val="100000"/>
            </a:pPr>
            <a:r>
              <a:rPr lang="en-SG" sz="2000" dirty="0">
                <a:latin typeface="Amazon Ember" panose="020B0603020204020204" pitchFamily="34" charset="0"/>
                <a:ea typeface="Amazon Ember" panose="020B0603020204020204" pitchFamily="34" charset="0"/>
                <a:cs typeface="Amazon Ember" panose="020B0603020204020204" pitchFamily="34" charset="0"/>
                <a:sym typeface="Wingdings" pitchFamily="2" charset="2"/>
              </a:rPr>
              <a:t>Dependency relation with other entities (Triples)</a:t>
            </a:r>
            <a:endParaRPr lang="en-SG" sz="2000" dirty="0">
              <a:latin typeface="Amazon Ember" panose="020B0603020204020204" pitchFamily="34" charset="0"/>
              <a:ea typeface="Amazon Ember" panose="020B0603020204020204" pitchFamily="34" charset="0"/>
              <a:cs typeface="Amazon Ember" panose="020B0603020204020204" pitchFamily="34" charset="0"/>
            </a:endParaRPr>
          </a:p>
          <a:p>
            <a:pPr marL="1138747" lvl="1" indent="-342900">
              <a:buClr>
                <a:schemeClr val="tx1"/>
              </a:buClr>
              <a:buSzPct val="100000"/>
            </a:pPr>
            <a:r>
              <a:rPr lang="en-SG" sz="2000" dirty="0">
                <a:latin typeface="Amazon Ember" panose="020B0603020204020204" pitchFamily="34" charset="0"/>
                <a:ea typeface="Amazon Ember" panose="020B0603020204020204" pitchFamily="34" charset="0"/>
                <a:cs typeface="Amazon Ember" panose="020B0603020204020204" pitchFamily="34" charset="0"/>
                <a:sym typeface="Calibri"/>
              </a:rPr>
              <a:t>Semantic datasets (Knowledge Base)</a:t>
            </a:r>
          </a:p>
          <a:p>
            <a:pPr marL="1138747" lvl="1" indent="-342900">
              <a:buClr>
                <a:schemeClr val="tx1"/>
              </a:buClr>
              <a:buSzPct val="100000"/>
            </a:pPr>
            <a:r>
              <a:rPr lang="en-SG" sz="2000" dirty="0">
                <a:latin typeface="Amazon Ember" panose="020B0603020204020204" pitchFamily="34" charset="0"/>
                <a:ea typeface="Amazon Ember" panose="020B0603020204020204" pitchFamily="34" charset="0"/>
                <a:cs typeface="Amazon Ember" panose="020B0603020204020204" pitchFamily="34" charset="0"/>
                <a:sym typeface="Calibri"/>
              </a:rPr>
              <a:t>Keep the data available (Open liken Data)</a:t>
            </a:r>
          </a:p>
          <a:p>
            <a:pPr marL="1138747" lvl="1" indent="-342900">
              <a:buClr>
                <a:schemeClr val="tx1"/>
              </a:buClr>
              <a:buSzPct val="100000"/>
            </a:pPr>
            <a:r>
              <a:rPr lang="en-SG" sz="2000" dirty="0">
                <a:latin typeface="Amazon Ember" panose="020B0603020204020204" pitchFamily="34" charset="0"/>
                <a:ea typeface="Amazon Ember" panose="020B0603020204020204" pitchFamily="34" charset="0"/>
                <a:cs typeface="Amazon Ember" panose="020B0603020204020204" pitchFamily="34" charset="0"/>
                <a:sym typeface="Calibri"/>
              </a:rPr>
              <a:t>Creates graphs dependencies</a:t>
            </a:r>
          </a:p>
          <a:p>
            <a:pPr marL="1138747" lvl="1" indent="-342900">
              <a:buClr>
                <a:schemeClr val="tx1"/>
              </a:buClr>
              <a:buSzPct val="100000"/>
            </a:pPr>
            <a:r>
              <a:rPr lang="en-SG" sz="2000" dirty="0">
                <a:latin typeface="Amazon Ember" panose="020B0603020204020204" pitchFamily="34" charset="0"/>
                <a:ea typeface="Amazon Ember" panose="020B0603020204020204" pitchFamily="34" charset="0"/>
                <a:cs typeface="Amazon Ember" panose="020B0603020204020204" pitchFamily="34" charset="0"/>
                <a:sym typeface="Calibri"/>
              </a:rPr>
              <a:t>Enable the machine to machine interaction (Name space declaration)</a:t>
            </a:r>
          </a:p>
        </p:txBody>
      </p:sp>
      <p:sp>
        <p:nvSpPr>
          <p:cNvPr id="4" name="Title 3">
            <a:extLst>
              <a:ext uri="{FF2B5EF4-FFF2-40B4-BE49-F238E27FC236}">
                <a16:creationId xmlns:a16="http://schemas.microsoft.com/office/drawing/2014/main" id="{5FEF104D-2FED-3E4B-BB54-1DAAD959428B}"/>
              </a:ext>
            </a:extLst>
          </p:cNvPr>
          <p:cNvSpPr txBox="1">
            <a:spLocks/>
          </p:cNvSpPr>
          <p:nvPr/>
        </p:nvSpPr>
        <p:spPr>
          <a:xfrm>
            <a:off x="360000" y="144000"/>
            <a:ext cx="10515600" cy="1325563"/>
          </a:xfrm>
          <a:prstGeom prst="rect">
            <a:avLst/>
          </a:prstGeom>
        </p:spPr>
        <p:txBody>
          <a:bodyPr vert="horz" lIns="91440" tIns="45720" rIns="91440" bIns="45720" rtlCol="0" anchor="t">
            <a:noAutofit/>
          </a:bodyPr>
          <a:lstStyle>
            <a:lvl1pPr defTabSz="609576">
              <a:spcBef>
                <a:spcPct val="0"/>
              </a:spcBef>
              <a:buNone/>
              <a:defRPr sz="3167" b="1" i="0">
                <a:latin typeface="Amazon Ember" panose="020B0603020204020204" pitchFamily="34" charset="0"/>
                <a:ea typeface="Amazon Ember" panose="020B0603020204020204" pitchFamily="34" charset="0"/>
                <a:cs typeface="Amazon Ember" panose="020B0603020204020204" pitchFamily="34" charset="0"/>
              </a:defRPr>
            </a:lvl1pPr>
          </a:lstStyle>
          <a:p>
            <a:r>
              <a:rPr lang="en" dirty="0"/>
              <a:t>NLP Evolution – Semantic Meaning</a:t>
            </a:r>
            <a:endParaRPr lang="en-US" dirty="0"/>
          </a:p>
        </p:txBody>
      </p:sp>
      <p:sp>
        <p:nvSpPr>
          <p:cNvPr id="5" name="Down Arrow 4">
            <a:extLst>
              <a:ext uri="{FF2B5EF4-FFF2-40B4-BE49-F238E27FC236}">
                <a16:creationId xmlns:a16="http://schemas.microsoft.com/office/drawing/2014/main" id="{7321BE00-4258-B04E-8C89-09F462A1D1A3}"/>
              </a:ext>
            </a:extLst>
          </p:cNvPr>
          <p:cNvSpPr/>
          <p:nvPr/>
        </p:nvSpPr>
        <p:spPr>
          <a:xfrm>
            <a:off x="5914830" y="4016161"/>
            <a:ext cx="341376" cy="6461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6" name="Rectangle 5">
            <a:extLst>
              <a:ext uri="{FF2B5EF4-FFF2-40B4-BE49-F238E27FC236}">
                <a16:creationId xmlns:a16="http://schemas.microsoft.com/office/drawing/2014/main" id="{14E57523-FF8A-804B-9B04-B64EBB5D7B5C}"/>
              </a:ext>
            </a:extLst>
          </p:cNvPr>
          <p:cNvSpPr/>
          <p:nvPr/>
        </p:nvSpPr>
        <p:spPr>
          <a:xfrm>
            <a:off x="6410903" y="4154583"/>
            <a:ext cx="1486304" cy="400110"/>
          </a:xfrm>
          <a:prstGeom prst="rect">
            <a:avLst/>
          </a:prstGeom>
        </p:spPr>
        <p:txBody>
          <a:bodyPr wrap="none">
            <a:spAutoFit/>
          </a:bodyPr>
          <a:lstStyle/>
          <a:p>
            <a:r>
              <a:rPr lang="en-SG" sz="2000" dirty="0">
                <a:latin typeface="Amazon Ember" panose="020B0603020204020204" pitchFamily="34" charset="0"/>
                <a:ea typeface="Amazon Ember" panose="020B0603020204020204" pitchFamily="34" charset="0"/>
                <a:cs typeface="Amazon Ember" panose="020B0603020204020204" pitchFamily="34" charset="0"/>
                <a:sym typeface="Calibri"/>
              </a:rPr>
              <a:t>Limitations</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Rectangle 6">
            <a:extLst>
              <a:ext uri="{FF2B5EF4-FFF2-40B4-BE49-F238E27FC236}">
                <a16:creationId xmlns:a16="http://schemas.microsoft.com/office/drawing/2014/main" id="{15B090E4-B74F-C347-A547-23752DC1BBF6}"/>
              </a:ext>
            </a:extLst>
          </p:cNvPr>
          <p:cNvSpPr/>
          <p:nvPr/>
        </p:nvSpPr>
        <p:spPr>
          <a:xfrm>
            <a:off x="3627620" y="4828508"/>
            <a:ext cx="5772412" cy="1015663"/>
          </a:xfrm>
          <a:prstGeom prst="rect">
            <a:avLst/>
          </a:prstGeom>
        </p:spPr>
        <p:txBody>
          <a:bodyPr wrap="square">
            <a:spAutoFit/>
          </a:bodyPr>
          <a:lstStyle/>
          <a:p>
            <a:pPr marL="681547" indent="-342900">
              <a:buClr>
                <a:schemeClr val="dk1"/>
              </a:buClr>
              <a:buSzPts val="1400"/>
              <a:buFont typeface="Arial" panose="020B0604020202020204" pitchFamily="34" charset="0"/>
              <a:buChar char="•"/>
            </a:pPr>
            <a:r>
              <a:rPr lang="en-SG" sz="2000" dirty="0">
                <a:latin typeface="Amazon Ember" panose="020B0603020204020204" pitchFamily="34" charset="0"/>
                <a:ea typeface="Amazon Ember" panose="020B0603020204020204" pitchFamily="34" charset="0"/>
                <a:cs typeface="Amazon Ember" panose="020B0603020204020204" pitchFamily="34" charset="0"/>
                <a:sym typeface="Calibri"/>
              </a:rPr>
              <a:t>Data standardization</a:t>
            </a:r>
            <a:r>
              <a:rPr lang="en-SG" sz="2000" dirty="0">
                <a:latin typeface="Amazon Ember" panose="020B0603020204020204" pitchFamily="34" charset="0"/>
                <a:ea typeface="Amazon Ember" panose="020B0603020204020204" pitchFamily="34" charset="0"/>
                <a:cs typeface="Amazon Ember" panose="020B0603020204020204" pitchFamily="34" charset="0"/>
                <a:sym typeface="Wingdings" pitchFamily="2" charset="2"/>
              </a:rPr>
              <a:t> </a:t>
            </a:r>
          </a:p>
          <a:p>
            <a:pPr marL="681547" indent="-342900">
              <a:buClr>
                <a:schemeClr val="dk1"/>
              </a:buClr>
              <a:buSzPts val="1400"/>
              <a:buFont typeface="Arial" panose="020B0604020202020204" pitchFamily="34" charset="0"/>
              <a:buChar char="•"/>
            </a:pPr>
            <a:r>
              <a:rPr lang="en-SG" sz="2000" dirty="0">
                <a:latin typeface="Amazon Ember" panose="020B0603020204020204" pitchFamily="34" charset="0"/>
                <a:ea typeface="Amazon Ember" panose="020B0603020204020204" pitchFamily="34" charset="0"/>
                <a:cs typeface="Amazon Ember" panose="020B0603020204020204" pitchFamily="34" charset="0"/>
                <a:sym typeface="Wingdings" pitchFamily="2" charset="2"/>
              </a:rPr>
              <a:t>Domain expert</a:t>
            </a:r>
          </a:p>
          <a:p>
            <a:pPr marL="681547" indent="-342900">
              <a:buClr>
                <a:schemeClr val="dk1"/>
              </a:buClr>
              <a:buSzPts val="1400"/>
              <a:buFont typeface="Arial" panose="020B0604020202020204" pitchFamily="34" charset="0"/>
              <a:buChar char="•"/>
            </a:pPr>
            <a:r>
              <a:rPr lang="en-SG" sz="2000" dirty="0">
                <a:latin typeface="Amazon Ember" panose="020B0603020204020204" pitchFamily="34" charset="0"/>
                <a:ea typeface="Amazon Ember" panose="020B0603020204020204" pitchFamily="34" charset="0"/>
                <a:cs typeface="Amazon Ember" panose="020B0603020204020204" pitchFamily="34" charset="0"/>
                <a:sym typeface="Wingdings" pitchFamily="2" charset="2"/>
              </a:rPr>
              <a:t>Some datasets might have Low usability</a:t>
            </a:r>
            <a:endParaRPr lang="en-SG" sz="20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109446082"/>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EF104D-2FED-3E4B-BB54-1DAAD959428B}"/>
              </a:ext>
            </a:extLst>
          </p:cNvPr>
          <p:cNvSpPr txBox="1">
            <a:spLocks/>
          </p:cNvSpPr>
          <p:nvPr/>
        </p:nvSpPr>
        <p:spPr>
          <a:xfrm>
            <a:off x="360000" y="144000"/>
            <a:ext cx="10515600" cy="1325563"/>
          </a:xfrm>
          <a:prstGeom prst="rect">
            <a:avLst/>
          </a:prstGeom>
        </p:spPr>
        <p:txBody>
          <a:bodyPr vert="horz" lIns="91440" tIns="45720" rIns="91440" bIns="45720" rtlCol="0" anchor="t">
            <a:noAutofit/>
          </a:bodyPr>
          <a:lstStyle>
            <a:defPPr>
              <a:defRPr lang="en-US"/>
            </a:defPPr>
            <a:lvl1pPr defTabSz="609576">
              <a:spcBef>
                <a:spcPct val="0"/>
              </a:spcBef>
              <a:buNone/>
              <a:defRPr sz="3200" b="1" i="0">
                <a:latin typeface="Amazon Ember" panose="020B0603020204020204" pitchFamily="34" charset="0"/>
                <a:ea typeface="Amazon Ember" panose="020B0603020204020204" pitchFamily="34" charset="0"/>
                <a:cs typeface="Amazon Ember" panose="020B0603020204020204" pitchFamily="34" charset="0"/>
              </a:defRPr>
            </a:lvl1pPr>
          </a:lstStyle>
          <a:p>
            <a:r>
              <a:rPr lang="en" dirty="0"/>
              <a:t>Mainstream NLP – Transfer Learning</a:t>
            </a:r>
            <a:endParaRPr lang="en-US" dirty="0"/>
          </a:p>
        </p:txBody>
      </p:sp>
      <p:pic>
        <p:nvPicPr>
          <p:cNvPr id="1026" name="Picture 2" descr="The State of Transfer Learning in NLP - KDnuggets">
            <a:extLst>
              <a:ext uri="{FF2B5EF4-FFF2-40B4-BE49-F238E27FC236}">
                <a16:creationId xmlns:a16="http://schemas.microsoft.com/office/drawing/2014/main" id="{42E015E4-88A6-E648-B1D4-B84E366E1A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795414"/>
            <a:ext cx="10515600" cy="326558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C5DAE6B-37CA-5C42-9215-E2ED4D5D6521}"/>
              </a:ext>
            </a:extLst>
          </p:cNvPr>
          <p:cNvSpPr txBox="1"/>
          <p:nvPr/>
        </p:nvSpPr>
        <p:spPr>
          <a:xfrm>
            <a:off x="382387" y="6043353"/>
            <a:ext cx="8634095" cy="261610"/>
          </a:xfrm>
          <a:prstGeom prst="rect">
            <a:avLst/>
          </a:prstGeom>
          <a:noFill/>
        </p:spPr>
        <p:txBody>
          <a:bodyPr wrap="none" rtlCol="0">
            <a:spAutoFit/>
          </a:bodyPr>
          <a:lstStyle/>
          <a:p>
            <a:r>
              <a:rPr lang="en-US" sz="1100" dirty="0">
                <a:latin typeface="Amazon Ember" panose="020B0603020204020204" pitchFamily="34" charset="0"/>
                <a:ea typeface="Amazon Ember" panose="020B0603020204020204" pitchFamily="34" charset="0"/>
                <a:cs typeface="Amazon Ember" panose="020B0603020204020204" pitchFamily="34" charset="0"/>
              </a:rPr>
              <a:t>https://</a:t>
            </a:r>
            <a:r>
              <a:rPr lang="en-US" sz="1100" dirty="0" err="1">
                <a:latin typeface="Amazon Ember" panose="020B0603020204020204" pitchFamily="34" charset="0"/>
                <a:ea typeface="Amazon Ember" panose="020B0603020204020204" pitchFamily="34" charset="0"/>
                <a:cs typeface="Amazon Ember" panose="020B0603020204020204" pitchFamily="34" charset="0"/>
              </a:rPr>
              <a:t>docs.google.com</a:t>
            </a:r>
            <a:r>
              <a:rPr lang="en-US" sz="1100" dirty="0">
                <a:latin typeface="Amazon Ember" panose="020B0603020204020204" pitchFamily="34" charset="0"/>
                <a:ea typeface="Amazon Ember" panose="020B0603020204020204" pitchFamily="34" charset="0"/>
                <a:cs typeface="Amazon Ember" panose="020B0603020204020204" pitchFamily="34" charset="0"/>
              </a:rPr>
              <a:t>/presentation/d/1fIhGikFPnb7G5kr58OvYC3GN4io7MznnM0aAgadvJfc/</a:t>
            </a:r>
            <a:r>
              <a:rPr lang="en-US" sz="1100" dirty="0" err="1">
                <a:latin typeface="Amazon Ember" panose="020B0603020204020204" pitchFamily="34" charset="0"/>
                <a:ea typeface="Amazon Ember" panose="020B0603020204020204" pitchFamily="34" charset="0"/>
                <a:cs typeface="Amazon Ember" panose="020B0603020204020204" pitchFamily="34" charset="0"/>
              </a:rPr>
              <a:t>edit#slide</a:t>
            </a:r>
            <a:r>
              <a:rPr lang="en-US" sz="1100" dirty="0">
                <a:latin typeface="Amazon Ember" panose="020B0603020204020204" pitchFamily="34" charset="0"/>
                <a:ea typeface="Amazon Ember" panose="020B0603020204020204" pitchFamily="34" charset="0"/>
                <a:cs typeface="Amazon Ember" panose="020B0603020204020204" pitchFamily="34" charset="0"/>
              </a:rPr>
              <a:t>=id.g5888218f39_37_30</a:t>
            </a:r>
          </a:p>
        </p:txBody>
      </p:sp>
    </p:spTree>
    <p:extLst>
      <p:ext uri="{BB962C8B-B14F-4D97-AF65-F5344CB8AC3E}">
        <p14:creationId xmlns:p14="http://schemas.microsoft.com/office/powerpoint/2010/main" val="452889597"/>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Shape 198"/>
        <p:cNvGrpSpPr/>
        <p:nvPr/>
      </p:nvGrpSpPr>
      <p:grpSpPr>
        <a:xfrm>
          <a:off x="0" y="0"/>
          <a:ext cx="0" cy="0"/>
          <a:chOff x="0" y="0"/>
          <a:chExt cx="0" cy="0"/>
        </a:xfrm>
      </p:grpSpPr>
      <p:pic>
        <p:nvPicPr>
          <p:cNvPr id="200" name="Google Shape;200;p42"/>
          <p:cNvPicPr preferRelativeResize="0"/>
          <p:nvPr/>
        </p:nvPicPr>
        <p:blipFill>
          <a:blip r:embed="rId4">
            <a:alphaModFix/>
          </a:blip>
          <a:stretch>
            <a:fillRect/>
          </a:stretch>
        </p:blipFill>
        <p:spPr>
          <a:xfrm>
            <a:off x="2860219" y="927198"/>
            <a:ext cx="6118071" cy="5003603"/>
          </a:xfrm>
          <a:prstGeom prst="rect">
            <a:avLst/>
          </a:prstGeom>
          <a:noFill/>
          <a:ln>
            <a:noFill/>
          </a:ln>
        </p:spPr>
      </p:pic>
      <p:sp>
        <p:nvSpPr>
          <p:cNvPr id="6" name="Title 5">
            <a:extLst>
              <a:ext uri="{FF2B5EF4-FFF2-40B4-BE49-F238E27FC236}">
                <a16:creationId xmlns:a16="http://schemas.microsoft.com/office/drawing/2014/main" id="{FDB84CA7-D71A-C545-AEF9-769AF9496A55}"/>
              </a:ext>
            </a:extLst>
          </p:cNvPr>
          <p:cNvSpPr>
            <a:spLocks noGrp="1"/>
          </p:cNvSpPr>
          <p:nvPr>
            <p:ph type="title"/>
          </p:nvPr>
        </p:nvSpPr>
        <p:spPr>
          <a:xfrm>
            <a:off x="360000" y="144000"/>
            <a:ext cx="10940405" cy="726923"/>
          </a:xfrm>
        </p:spPr>
        <p:txBody>
          <a:bodyPr vert="horz" lIns="91440" tIns="45720" rIns="91440" bIns="45720" rtlCol="0" anchor="t">
            <a:noAutofit/>
          </a:bodyPr>
          <a:lstStyle/>
          <a:p>
            <a:r>
              <a:rPr lang="en-SG" sz="3200" dirty="0"/>
              <a:t>Types of transfer learning in NLP</a:t>
            </a:r>
            <a:endParaRPr lang="en-US" sz="3200" dirty="0"/>
          </a:p>
        </p:txBody>
      </p:sp>
      <p:sp>
        <p:nvSpPr>
          <p:cNvPr id="206" name="Google Shape;206;p42"/>
          <p:cNvSpPr txBox="1">
            <a:spLocks noGrp="1"/>
          </p:cNvSpPr>
          <p:nvPr>
            <p:ph type="sldNum" idx="4294967295"/>
          </p:nvPr>
        </p:nvSpPr>
        <p:spPr>
          <a:xfrm>
            <a:off x="11460163" y="6218238"/>
            <a:ext cx="731837" cy="523875"/>
          </a:xfrm>
          <a:prstGeom prst="rect">
            <a:avLst/>
          </a:prstGeom>
        </p:spPr>
        <p:txBody>
          <a:bodyPr spcFirstLastPara="1" wrap="square" lIns="121900" tIns="121900" rIns="121900" bIns="121900" anchor="ctr" anchorCtr="0">
            <a:noAutofit/>
          </a:bodyPr>
          <a:lstStyle/>
          <a:p>
            <a:pPr algn="r"/>
            <a:fld id="{00000000-1234-1234-1234-123412341234}" type="slidenum">
              <a:rPr lang="de"/>
              <a:pPr algn="r"/>
              <a:t>14</a:t>
            </a:fld>
            <a:endParaRPr/>
          </a:p>
        </p:txBody>
      </p:sp>
      <p:sp>
        <p:nvSpPr>
          <p:cNvPr id="10" name="TextBox 9">
            <a:extLst>
              <a:ext uri="{FF2B5EF4-FFF2-40B4-BE49-F238E27FC236}">
                <a16:creationId xmlns:a16="http://schemas.microsoft.com/office/drawing/2014/main" id="{3082F781-6DF4-1B48-82D0-97C906630C34}"/>
              </a:ext>
            </a:extLst>
          </p:cNvPr>
          <p:cNvSpPr txBox="1"/>
          <p:nvPr/>
        </p:nvSpPr>
        <p:spPr>
          <a:xfrm>
            <a:off x="382387" y="6043353"/>
            <a:ext cx="8634095" cy="261610"/>
          </a:xfrm>
          <a:prstGeom prst="rect">
            <a:avLst/>
          </a:prstGeom>
          <a:noFill/>
        </p:spPr>
        <p:txBody>
          <a:bodyPr wrap="none" rtlCol="0">
            <a:spAutoFit/>
          </a:bodyPr>
          <a:lstStyle/>
          <a:p>
            <a:r>
              <a:rPr lang="en-US" sz="1100" dirty="0">
                <a:latin typeface="Amazon Ember" panose="020B0603020204020204" pitchFamily="34" charset="0"/>
                <a:ea typeface="Amazon Ember" panose="020B0603020204020204" pitchFamily="34" charset="0"/>
                <a:cs typeface="Amazon Ember" panose="020B0603020204020204" pitchFamily="34" charset="0"/>
              </a:rPr>
              <a:t>https://</a:t>
            </a:r>
            <a:r>
              <a:rPr lang="en-US" sz="1100" dirty="0" err="1">
                <a:latin typeface="Amazon Ember" panose="020B0603020204020204" pitchFamily="34" charset="0"/>
                <a:ea typeface="Amazon Ember" panose="020B0603020204020204" pitchFamily="34" charset="0"/>
                <a:cs typeface="Amazon Ember" panose="020B0603020204020204" pitchFamily="34" charset="0"/>
              </a:rPr>
              <a:t>docs.google.com</a:t>
            </a:r>
            <a:r>
              <a:rPr lang="en-US" sz="1100" dirty="0">
                <a:latin typeface="Amazon Ember" panose="020B0603020204020204" pitchFamily="34" charset="0"/>
                <a:ea typeface="Amazon Ember" panose="020B0603020204020204" pitchFamily="34" charset="0"/>
                <a:cs typeface="Amazon Ember" panose="020B0603020204020204" pitchFamily="34" charset="0"/>
              </a:rPr>
              <a:t>/presentation/d/1fIhGikFPnb7G5kr58OvYC3GN4io7MznnM0aAgadvJfc/</a:t>
            </a:r>
            <a:r>
              <a:rPr lang="en-US" sz="1100" dirty="0" err="1">
                <a:latin typeface="Amazon Ember" panose="020B0603020204020204" pitchFamily="34" charset="0"/>
                <a:ea typeface="Amazon Ember" panose="020B0603020204020204" pitchFamily="34" charset="0"/>
                <a:cs typeface="Amazon Ember" panose="020B0603020204020204" pitchFamily="34" charset="0"/>
              </a:rPr>
              <a:t>edit#slide</a:t>
            </a:r>
            <a:r>
              <a:rPr lang="en-US" sz="1100" dirty="0">
                <a:latin typeface="Amazon Ember" panose="020B0603020204020204" pitchFamily="34" charset="0"/>
                <a:ea typeface="Amazon Ember" panose="020B0603020204020204" pitchFamily="34" charset="0"/>
                <a:cs typeface="Amazon Ember" panose="020B0603020204020204" pitchFamily="34" charset="0"/>
              </a:rPr>
              <a:t>=id.g5888218f39_37_30</a:t>
            </a:r>
          </a:p>
        </p:txBody>
      </p:sp>
    </p:spTree>
    <p:extLst>
      <p:ext uri="{BB962C8B-B14F-4D97-AF65-F5344CB8AC3E}">
        <p14:creationId xmlns:p14="http://schemas.microsoft.com/office/powerpoint/2010/main" val="303023780"/>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985C6-C482-2644-81CA-99E201C60B0B}"/>
              </a:ext>
            </a:extLst>
          </p:cNvPr>
          <p:cNvSpPr>
            <a:spLocks noGrp="1"/>
          </p:cNvSpPr>
          <p:nvPr>
            <p:ph type="title"/>
          </p:nvPr>
        </p:nvSpPr>
        <p:spPr/>
        <p:txBody>
          <a:bodyPr/>
          <a:lstStyle/>
          <a:p>
            <a:r>
              <a:rPr lang="en-US" dirty="0"/>
              <a:t>AWS Services</a:t>
            </a:r>
          </a:p>
        </p:txBody>
      </p:sp>
    </p:spTree>
    <p:extLst>
      <p:ext uri="{BB962C8B-B14F-4D97-AF65-F5344CB8AC3E}">
        <p14:creationId xmlns:p14="http://schemas.microsoft.com/office/powerpoint/2010/main" val="5389890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Rectangle 168">
            <a:extLst>
              <a:ext uri="{FF2B5EF4-FFF2-40B4-BE49-F238E27FC236}">
                <a16:creationId xmlns:a16="http://schemas.microsoft.com/office/drawing/2014/main" id="{3CD859F5-FF95-4A6A-A0E1-E0FDE8E461E7}"/>
              </a:ext>
            </a:extLst>
          </p:cNvPr>
          <p:cNvSpPr/>
          <p:nvPr/>
        </p:nvSpPr>
        <p:spPr>
          <a:xfrm>
            <a:off x="0" y="958604"/>
            <a:ext cx="12192000" cy="1173977"/>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defTabSz="609555">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aphicFrame>
        <p:nvGraphicFramePr>
          <p:cNvPr id="168" name="Table 167">
            <a:extLst>
              <a:ext uri="{FF2B5EF4-FFF2-40B4-BE49-F238E27FC236}">
                <a16:creationId xmlns:a16="http://schemas.microsoft.com/office/drawing/2014/main" id="{841530F4-7294-48B7-ACF9-48BAD178B27A}"/>
              </a:ext>
            </a:extLst>
          </p:cNvPr>
          <p:cNvGraphicFramePr>
            <a:graphicFrameLocks noGrp="1"/>
          </p:cNvGraphicFramePr>
          <p:nvPr/>
        </p:nvGraphicFramePr>
        <p:xfrm>
          <a:off x="-2553" y="2156236"/>
          <a:ext cx="12187485" cy="1199353"/>
        </p:xfrm>
        <a:graphic>
          <a:graphicData uri="http://schemas.openxmlformats.org/drawingml/2006/table">
            <a:tbl>
              <a:tblPr firstRow="1" bandRow="1"/>
              <a:tblGrid>
                <a:gridCol w="686211">
                  <a:extLst>
                    <a:ext uri="{9D8B030D-6E8A-4147-A177-3AD203B41FA5}">
                      <a16:colId xmlns:a16="http://schemas.microsoft.com/office/drawing/2014/main" val="2519425615"/>
                    </a:ext>
                  </a:extLst>
                </a:gridCol>
                <a:gridCol w="933837">
                  <a:extLst>
                    <a:ext uri="{9D8B030D-6E8A-4147-A177-3AD203B41FA5}">
                      <a16:colId xmlns:a16="http://schemas.microsoft.com/office/drawing/2014/main" val="4215032727"/>
                    </a:ext>
                  </a:extLst>
                </a:gridCol>
                <a:gridCol w="1394471">
                  <a:extLst>
                    <a:ext uri="{9D8B030D-6E8A-4147-A177-3AD203B41FA5}">
                      <a16:colId xmlns:a16="http://schemas.microsoft.com/office/drawing/2014/main" val="1642889460"/>
                    </a:ext>
                  </a:extLst>
                </a:gridCol>
                <a:gridCol w="2296777">
                  <a:extLst>
                    <a:ext uri="{9D8B030D-6E8A-4147-A177-3AD203B41FA5}">
                      <a16:colId xmlns:a16="http://schemas.microsoft.com/office/drawing/2014/main" val="976546228"/>
                    </a:ext>
                  </a:extLst>
                </a:gridCol>
                <a:gridCol w="861295">
                  <a:extLst>
                    <a:ext uri="{9D8B030D-6E8A-4147-A177-3AD203B41FA5}">
                      <a16:colId xmlns:a16="http://schemas.microsoft.com/office/drawing/2014/main" val="2832678360"/>
                    </a:ext>
                  </a:extLst>
                </a:gridCol>
                <a:gridCol w="957579">
                  <a:extLst>
                    <a:ext uri="{9D8B030D-6E8A-4147-A177-3AD203B41FA5}">
                      <a16:colId xmlns:a16="http://schemas.microsoft.com/office/drawing/2014/main" val="135917464"/>
                    </a:ext>
                  </a:extLst>
                </a:gridCol>
                <a:gridCol w="1240029">
                  <a:extLst>
                    <a:ext uri="{9D8B030D-6E8A-4147-A177-3AD203B41FA5}">
                      <a16:colId xmlns:a16="http://schemas.microsoft.com/office/drawing/2014/main" val="153006425"/>
                    </a:ext>
                  </a:extLst>
                </a:gridCol>
                <a:gridCol w="1097943">
                  <a:extLst>
                    <a:ext uri="{9D8B030D-6E8A-4147-A177-3AD203B41FA5}">
                      <a16:colId xmlns:a16="http://schemas.microsoft.com/office/drawing/2014/main" val="3191234712"/>
                    </a:ext>
                  </a:extLst>
                </a:gridCol>
                <a:gridCol w="873009">
                  <a:extLst>
                    <a:ext uri="{9D8B030D-6E8A-4147-A177-3AD203B41FA5}">
                      <a16:colId xmlns:a16="http://schemas.microsoft.com/office/drawing/2014/main" val="2527664086"/>
                    </a:ext>
                  </a:extLst>
                </a:gridCol>
                <a:gridCol w="1174469">
                  <a:extLst>
                    <a:ext uri="{9D8B030D-6E8A-4147-A177-3AD203B41FA5}">
                      <a16:colId xmlns:a16="http://schemas.microsoft.com/office/drawing/2014/main" val="1268108364"/>
                    </a:ext>
                  </a:extLst>
                </a:gridCol>
                <a:gridCol w="671865">
                  <a:extLst>
                    <a:ext uri="{9D8B030D-6E8A-4147-A177-3AD203B41FA5}">
                      <a16:colId xmlns:a16="http://schemas.microsoft.com/office/drawing/2014/main" val="3446338730"/>
                    </a:ext>
                  </a:extLst>
                </a:gridCol>
              </a:tblGrid>
              <a:tr h="338361">
                <a:tc>
                  <a:txBody>
                    <a:bodyPr/>
                    <a:lstStyle/>
                    <a:p>
                      <a:pPr algn="ctr"/>
                      <a:endParaRPr lang="en-US" sz="800" dirty="0"/>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dirty="0">
                          <a:solidFill>
                            <a:schemeClr val="tx1"/>
                          </a:solidFill>
                          <a:latin typeface="+mj-lt"/>
                        </a:rPr>
                        <a:t>VISION</a:t>
                      </a:r>
                    </a:p>
                  </a:txBody>
                  <a:tcPr marL="0" marR="0" marT="0" marB="0" anchor="ct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dirty="0">
                          <a:solidFill>
                            <a:schemeClr val="tx1"/>
                          </a:solidFill>
                          <a:latin typeface="+mj-lt"/>
                        </a:rPr>
                        <a:t>SPEECH</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dirty="0">
                          <a:solidFill>
                            <a:schemeClr val="tx1"/>
                          </a:solidFill>
                          <a:latin typeface="+mj-lt"/>
                        </a:rPr>
                        <a:t>TEXT</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800" b="1" kern="1200" dirty="0">
                          <a:solidFill>
                            <a:schemeClr val="tx1"/>
                          </a:solidFill>
                          <a:latin typeface="+mj-lt"/>
                          <a:ea typeface="+mn-ea"/>
                          <a:cs typeface="+mn-cs"/>
                        </a:rPr>
                        <a:t>SEARCH</a:t>
                      </a:r>
                      <a:endParaRPr lang="en-US" sz="8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800" b="1" kern="1200" dirty="0">
                          <a:solidFill>
                            <a:schemeClr val="tx1"/>
                          </a:solidFill>
                          <a:latin typeface="+mj-lt"/>
                          <a:ea typeface="+mn-ea"/>
                          <a:cs typeface="+mn-cs"/>
                        </a:rPr>
                        <a:t>CHATBOTS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800" b="1" kern="1200" dirty="0">
                          <a:solidFill>
                            <a:schemeClr val="tx1"/>
                          </a:solidFill>
                          <a:latin typeface="+mj-lt"/>
                          <a:ea typeface="+mn-ea"/>
                          <a:cs typeface="+mn-cs"/>
                        </a:rPr>
                        <a:t>PERSONALIZATION</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dirty="0">
                          <a:solidFill>
                            <a:schemeClr val="tx1"/>
                          </a:solidFill>
                          <a:latin typeface="+mj-lt"/>
                        </a:rPr>
                        <a:t>FORECASTING</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dirty="0">
                          <a:solidFill>
                            <a:schemeClr val="tx1"/>
                          </a:solidFill>
                          <a:latin typeface="+mj-lt"/>
                        </a:rPr>
                        <a:t>FRAUD</a:t>
                      </a:r>
                      <a:endParaRPr lang="en-US" sz="8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800" b="1" kern="1200" dirty="0">
                          <a:solidFill>
                            <a:schemeClr val="tx1"/>
                          </a:solidFill>
                          <a:latin typeface="+mj-lt"/>
                          <a:ea typeface="+mn-ea"/>
                          <a:cs typeface="+mn-cs"/>
                        </a:rPr>
                        <a:t>CONTACT CENTERS</a:t>
                      </a:r>
                    </a:p>
                  </a:txBody>
                  <a:tcPr marL="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endParaRPr lang="en-US" sz="800" b="1" kern="1200" dirty="0">
                        <a:solidFill>
                          <a:schemeClr val="accent2"/>
                        </a:solidFill>
                        <a:latin typeface="Amazon Ember"/>
                        <a:ea typeface="+mn-ea"/>
                        <a:cs typeface="+mn-cs"/>
                      </a:endParaRPr>
                    </a:p>
                  </a:txBody>
                  <a:tcPr marL="0" marR="0" marT="0" marB="0" anchor="ct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509482247"/>
                  </a:ext>
                </a:extLst>
              </a:tr>
              <a:tr h="860992">
                <a:tc>
                  <a:txBody>
                    <a:bodyPr/>
                    <a:lstStyle/>
                    <a:p>
                      <a:endParaRPr lang="en-US" sz="2400" dirty="0"/>
                    </a:p>
                  </a:txBody>
                  <a:tcPr marL="121920" marR="121920" marT="60960" marB="6096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400" dirty="0"/>
                    </a:p>
                  </a:txBody>
                  <a:tcPr marL="121920" marR="121920" marT="60960" marB="60960">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400" dirty="0"/>
                    </a:p>
                  </a:txBody>
                  <a:tcPr marL="121920" marR="121920" marT="60960" marB="60960">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400" dirty="0"/>
                    </a:p>
                  </a:txBody>
                  <a:tcPr marL="121920" marR="121920" marT="60960" marB="60960">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400" dirty="0"/>
                    </a:p>
                  </a:txBody>
                  <a:tcPr marL="121920" marR="121920" marT="60960" marB="60960">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400" dirty="0"/>
                    </a:p>
                  </a:txBody>
                  <a:tcPr marL="121920" marR="121920" marT="60960" marB="60960">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400" dirty="0"/>
                    </a:p>
                  </a:txBody>
                  <a:tcPr marL="121920" marR="121920" marT="60960" marB="60960">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400" dirty="0"/>
                    </a:p>
                  </a:txBody>
                  <a:tcPr marL="121920" marR="121920" marT="60960" marB="60960">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400" dirty="0"/>
                    </a:p>
                  </a:txBody>
                  <a:tcPr marL="121920" marR="121920" marT="60960" marB="60960">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400" dirty="0">
                        <a:highlight>
                          <a:srgbClr val="FFFF00"/>
                        </a:highlight>
                      </a:endParaRPr>
                    </a:p>
                  </a:txBody>
                  <a:tcPr marL="121920" marR="121920" marT="60960" marB="60960">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400" dirty="0"/>
                    </a:p>
                  </a:txBody>
                  <a:tcPr marL="121920" marR="121920" marT="60960" marB="60960">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sp>
        <p:nvSpPr>
          <p:cNvPr id="215" name="TextBox 214">
            <a:extLst>
              <a:ext uri="{FF2B5EF4-FFF2-40B4-BE49-F238E27FC236}">
                <a16:creationId xmlns:a16="http://schemas.microsoft.com/office/drawing/2014/main" id="{13345826-0E81-45CE-84E5-1EDA94CD8050}"/>
              </a:ext>
            </a:extLst>
          </p:cNvPr>
          <p:cNvSpPr txBox="1"/>
          <p:nvPr/>
        </p:nvSpPr>
        <p:spPr>
          <a:xfrm>
            <a:off x="124024" y="999385"/>
            <a:ext cx="995785" cy="201915"/>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206350">
              <a:defRPr/>
            </a:pPr>
            <a:r>
              <a:rPr lang="en-US" sz="1167"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AI SERVICES</a:t>
            </a:r>
          </a:p>
        </p:txBody>
      </p:sp>
      <p:grpSp>
        <p:nvGrpSpPr>
          <p:cNvPr id="176" name="Group 175">
            <a:extLst>
              <a:ext uri="{FF2B5EF4-FFF2-40B4-BE49-F238E27FC236}">
                <a16:creationId xmlns:a16="http://schemas.microsoft.com/office/drawing/2014/main" id="{ABBEB93D-2F2D-4595-9D7E-A1EDA575F64A}"/>
              </a:ext>
            </a:extLst>
          </p:cNvPr>
          <p:cNvGrpSpPr/>
          <p:nvPr/>
        </p:nvGrpSpPr>
        <p:grpSpPr>
          <a:xfrm>
            <a:off x="837803" y="2524373"/>
            <a:ext cx="586699" cy="643544"/>
            <a:chOff x="356477" y="1544687"/>
            <a:chExt cx="440024" cy="482658"/>
          </a:xfrm>
        </p:grpSpPr>
        <p:pic>
          <p:nvPicPr>
            <p:cNvPr id="177" name="Graphic 16">
              <a:extLst>
                <a:ext uri="{FF2B5EF4-FFF2-40B4-BE49-F238E27FC236}">
                  <a16:creationId xmlns:a16="http://schemas.microsoft.com/office/drawing/2014/main" id="{A6141B66-9529-43A5-9E03-6628E5FCEFF5}"/>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479128" y="1544687"/>
              <a:ext cx="194721" cy="200758"/>
            </a:xfrm>
            <a:prstGeom prst="rect">
              <a:avLst/>
            </a:prstGeom>
            <a:noFill/>
          </p:spPr>
        </p:pic>
        <p:sp>
          <p:nvSpPr>
            <p:cNvPr id="178" name="TextBox 177">
              <a:extLst>
                <a:ext uri="{FF2B5EF4-FFF2-40B4-BE49-F238E27FC236}">
                  <a16:creationId xmlns:a16="http://schemas.microsoft.com/office/drawing/2014/main" id="{665D2729-F573-4737-978E-0023CB36EAFE}"/>
                </a:ext>
              </a:extLst>
            </p:cNvPr>
            <p:cNvSpPr txBox="1"/>
            <p:nvPr/>
          </p:nvSpPr>
          <p:spPr>
            <a:xfrm>
              <a:off x="356477" y="1854317"/>
              <a:ext cx="440024" cy="173028"/>
            </a:xfrm>
            <a:prstGeom prst="rect">
              <a:avLst/>
            </a:prstGeom>
          </p:spPr>
          <p:txBody>
            <a:bodyPr wrap="none" lIns="0" tIns="0" rIns="0" bIns="0" rtlCol="0">
              <a:spAutoFit/>
            </a:bodyPr>
            <a:lstStyle/>
            <a:p>
              <a:pPr algn="ctr" defTabSz="914238">
                <a:lnSpc>
                  <a:spcPct val="90000"/>
                </a:lnSpc>
                <a:spcAft>
                  <a:spcPts val="1500"/>
                </a:spcAft>
                <a:defRPr/>
              </a:pPr>
              <a: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Amazon</a:t>
              </a:r>
              <a:b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Rekognition</a:t>
              </a:r>
            </a:p>
          </p:txBody>
        </p:sp>
      </p:grpSp>
      <p:grpSp>
        <p:nvGrpSpPr>
          <p:cNvPr id="179" name="Group 178">
            <a:extLst>
              <a:ext uri="{FF2B5EF4-FFF2-40B4-BE49-F238E27FC236}">
                <a16:creationId xmlns:a16="http://schemas.microsoft.com/office/drawing/2014/main" id="{FA274B33-8400-413C-88C2-6165958AF2C6}"/>
              </a:ext>
            </a:extLst>
          </p:cNvPr>
          <p:cNvGrpSpPr/>
          <p:nvPr/>
        </p:nvGrpSpPr>
        <p:grpSpPr>
          <a:xfrm>
            <a:off x="1811800" y="2524380"/>
            <a:ext cx="397545" cy="643543"/>
            <a:chOff x="1000521" y="1544688"/>
            <a:chExt cx="298159" cy="482657"/>
          </a:xfrm>
        </p:grpSpPr>
        <p:pic>
          <p:nvPicPr>
            <p:cNvPr id="180" name="Graphic 3">
              <a:extLst>
                <a:ext uri="{FF2B5EF4-FFF2-40B4-BE49-F238E27FC236}">
                  <a16:creationId xmlns:a16="http://schemas.microsoft.com/office/drawing/2014/main" id="{D0F11C01-F5AF-4FD8-9E3B-9A96D462E28F}"/>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1052242" y="1544688"/>
              <a:ext cx="194719" cy="200756"/>
            </a:xfrm>
            <a:prstGeom prst="rect">
              <a:avLst/>
            </a:prstGeom>
            <a:noFill/>
          </p:spPr>
        </p:pic>
        <p:sp>
          <p:nvSpPr>
            <p:cNvPr id="181" name="TextBox 180">
              <a:extLst>
                <a:ext uri="{FF2B5EF4-FFF2-40B4-BE49-F238E27FC236}">
                  <a16:creationId xmlns:a16="http://schemas.microsoft.com/office/drawing/2014/main" id="{A545EAB3-6CF1-4D73-8FBB-0935AD2FE4D0}"/>
                </a:ext>
              </a:extLst>
            </p:cNvPr>
            <p:cNvSpPr txBox="1"/>
            <p:nvPr/>
          </p:nvSpPr>
          <p:spPr>
            <a:xfrm>
              <a:off x="1000521" y="1854317"/>
              <a:ext cx="298159" cy="173028"/>
            </a:xfrm>
            <a:prstGeom prst="rect">
              <a:avLst/>
            </a:prstGeom>
          </p:spPr>
          <p:txBody>
            <a:bodyPr wrap="none" lIns="0" tIns="0" rIns="0" bIns="0" rtlCol="0">
              <a:spAutoFit/>
            </a:bodyPr>
            <a:lstStyle/>
            <a:p>
              <a:pPr algn="ctr" defTabSz="914238">
                <a:lnSpc>
                  <a:spcPct val="90000"/>
                </a:lnSpc>
                <a:spcAft>
                  <a:spcPts val="1500"/>
                </a:spcAft>
                <a:defRPr/>
              </a:pPr>
              <a: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Amazon</a:t>
              </a:r>
              <a:b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Polly</a:t>
              </a:r>
            </a:p>
          </p:txBody>
        </p:sp>
      </p:grpSp>
      <p:grpSp>
        <p:nvGrpSpPr>
          <p:cNvPr id="182" name="Group 181">
            <a:extLst>
              <a:ext uri="{FF2B5EF4-FFF2-40B4-BE49-F238E27FC236}">
                <a16:creationId xmlns:a16="http://schemas.microsoft.com/office/drawing/2014/main" id="{8F7969AA-CB78-411A-9F5E-EF4E07A744B5}"/>
              </a:ext>
            </a:extLst>
          </p:cNvPr>
          <p:cNvGrpSpPr/>
          <p:nvPr/>
        </p:nvGrpSpPr>
        <p:grpSpPr>
          <a:xfrm>
            <a:off x="2350379" y="2524378"/>
            <a:ext cx="501740" cy="776915"/>
            <a:chOff x="1447947" y="1544687"/>
            <a:chExt cx="376307" cy="582687"/>
          </a:xfrm>
        </p:grpSpPr>
        <p:pic>
          <p:nvPicPr>
            <p:cNvPr id="183" name="Graphic 46">
              <a:extLst>
                <a:ext uri="{FF2B5EF4-FFF2-40B4-BE49-F238E27FC236}">
                  <a16:creationId xmlns:a16="http://schemas.microsoft.com/office/drawing/2014/main" id="{572431CF-E6A9-4936-A2A2-01D9C0B5967A}"/>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538739" y="1544687"/>
              <a:ext cx="194721" cy="200759"/>
            </a:xfrm>
            <a:prstGeom prst="rect">
              <a:avLst/>
            </a:prstGeom>
            <a:noFill/>
          </p:spPr>
        </p:pic>
        <p:sp>
          <p:nvSpPr>
            <p:cNvPr id="184" name="TextBox 183">
              <a:extLst>
                <a:ext uri="{FF2B5EF4-FFF2-40B4-BE49-F238E27FC236}">
                  <a16:creationId xmlns:a16="http://schemas.microsoft.com/office/drawing/2014/main" id="{D9F9BFF0-ACED-4882-BB6A-CEB4ABEDA64C}"/>
                </a:ext>
              </a:extLst>
            </p:cNvPr>
            <p:cNvSpPr txBox="1"/>
            <p:nvPr/>
          </p:nvSpPr>
          <p:spPr>
            <a:xfrm>
              <a:off x="1447947" y="1854318"/>
              <a:ext cx="376307" cy="273056"/>
            </a:xfrm>
            <a:prstGeom prst="rect">
              <a:avLst/>
            </a:prstGeom>
          </p:spPr>
          <p:txBody>
            <a:bodyPr wrap="none" lIns="0" tIns="0" rIns="0" bIns="0" rtlCol="0">
              <a:spAutoFit/>
            </a:bodyPr>
            <a:lstStyle/>
            <a:p>
              <a:pPr algn="ctr" defTabSz="914238">
                <a:lnSpc>
                  <a:spcPct val="90000"/>
                </a:lnSpc>
                <a:spcAft>
                  <a:spcPts val="500"/>
                </a:spcAft>
                <a:defRPr/>
              </a:pPr>
              <a: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Amazon</a:t>
              </a:r>
              <a:b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Transcribe</a:t>
              </a:r>
            </a:p>
            <a:p>
              <a:pPr algn="ctr" defTabSz="914238">
                <a:lnSpc>
                  <a:spcPct val="90000"/>
                </a:lnSpc>
                <a:spcAft>
                  <a:spcPts val="1500"/>
                </a:spcAft>
                <a:defRPr/>
              </a:pPr>
              <a:r>
                <a:rPr lang="en-US" sz="500" i="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+Medical</a:t>
              </a:r>
              <a:endParaRPr lang="en-US" sz="833" i="1"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85" name="Group 184">
            <a:extLst>
              <a:ext uri="{FF2B5EF4-FFF2-40B4-BE49-F238E27FC236}">
                <a16:creationId xmlns:a16="http://schemas.microsoft.com/office/drawing/2014/main" id="{83AEBCD0-CB43-4E62-B475-64F598296F3A}"/>
              </a:ext>
            </a:extLst>
          </p:cNvPr>
          <p:cNvGrpSpPr/>
          <p:nvPr/>
        </p:nvGrpSpPr>
        <p:grpSpPr>
          <a:xfrm>
            <a:off x="6447396" y="2512189"/>
            <a:ext cx="397545" cy="655736"/>
            <a:chOff x="4443063" y="1535543"/>
            <a:chExt cx="298159" cy="491802"/>
          </a:xfrm>
        </p:grpSpPr>
        <p:pic>
          <p:nvPicPr>
            <p:cNvPr id="186" name="Graphic 2">
              <a:extLst>
                <a:ext uri="{FF2B5EF4-FFF2-40B4-BE49-F238E27FC236}">
                  <a16:creationId xmlns:a16="http://schemas.microsoft.com/office/drawing/2014/main" id="{B97C2D90-BA53-4D04-B994-736DEB474B0B}"/>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4485914" y="1535543"/>
              <a:ext cx="212459" cy="219047"/>
            </a:xfrm>
            <a:prstGeom prst="rect">
              <a:avLst/>
            </a:prstGeom>
            <a:noFill/>
          </p:spPr>
        </p:pic>
        <p:sp>
          <p:nvSpPr>
            <p:cNvPr id="187" name="TextBox 186">
              <a:extLst>
                <a:ext uri="{FF2B5EF4-FFF2-40B4-BE49-F238E27FC236}">
                  <a16:creationId xmlns:a16="http://schemas.microsoft.com/office/drawing/2014/main" id="{AC945ADD-8ED7-41C4-A99C-F24A2340D151}"/>
                </a:ext>
              </a:extLst>
            </p:cNvPr>
            <p:cNvSpPr txBox="1"/>
            <p:nvPr/>
          </p:nvSpPr>
          <p:spPr>
            <a:xfrm>
              <a:off x="4443063" y="1854317"/>
              <a:ext cx="298159" cy="173028"/>
            </a:xfrm>
            <a:prstGeom prst="rect">
              <a:avLst/>
            </a:prstGeom>
          </p:spPr>
          <p:txBody>
            <a:bodyPr wrap="none" lIns="0" tIns="0" rIns="0" bIns="0" rtlCol="0">
              <a:spAutoFit/>
            </a:bodyPr>
            <a:lstStyle/>
            <a:p>
              <a:pPr algn="ctr" defTabSz="914238">
                <a:lnSpc>
                  <a:spcPct val="90000"/>
                </a:lnSpc>
                <a:spcAft>
                  <a:spcPts val="1500"/>
                </a:spcAft>
                <a:defRPr/>
              </a:pPr>
              <a: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Amazon</a:t>
              </a:r>
              <a:b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Lex</a:t>
              </a:r>
            </a:p>
          </p:txBody>
        </p:sp>
      </p:grpSp>
      <p:grpSp>
        <p:nvGrpSpPr>
          <p:cNvPr id="188" name="Group 187">
            <a:extLst>
              <a:ext uri="{FF2B5EF4-FFF2-40B4-BE49-F238E27FC236}">
                <a16:creationId xmlns:a16="http://schemas.microsoft.com/office/drawing/2014/main" id="{C9C7688B-4405-4E11-8B95-4239AB97A4B7}"/>
              </a:ext>
            </a:extLst>
          </p:cNvPr>
          <p:cNvGrpSpPr/>
          <p:nvPr/>
        </p:nvGrpSpPr>
        <p:grpSpPr>
          <a:xfrm>
            <a:off x="7484061" y="2518653"/>
            <a:ext cx="553036" cy="649270"/>
            <a:chOff x="5148964" y="1540393"/>
            <a:chExt cx="414777" cy="486952"/>
          </a:xfrm>
        </p:grpSpPr>
        <p:grpSp>
          <p:nvGrpSpPr>
            <p:cNvPr id="189" name="Graphic 109">
              <a:extLst>
                <a:ext uri="{FF2B5EF4-FFF2-40B4-BE49-F238E27FC236}">
                  <a16:creationId xmlns:a16="http://schemas.microsoft.com/office/drawing/2014/main" id="{2EC145E9-7C64-496F-B595-A34239868FF1}"/>
                </a:ext>
              </a:extLst>
            </p:cNvPr>
            <p:cNvGrpSpPr/>
            <p:nvPr/>
          </p:nvGrpSpPr>
          <p:grpSpPr>
            <a:xfrm>
              <a:off x="5253814" y="1540393"/>
              <a:ext cx="205074" cy="209346"/>
              <a:chOff x="10466041" y="1499939"/>
              <a:chExt cx="455168" cy="464651"/>
            </a:xfrm>
            <a:solidFill>
              <a:schemeClr val="tx1"/>
            </a:solidFill>
          </p:grpSpPr>
          <p:sp>
            <p:nvSpPr>
              <p:cNvPr id="191" name="Freeform: Shape 190">
                <a:extLst>
                  <a:ext uri="{FF2B5EF4-FFF2-40B4-BE49-F238E27FC236}">
                    <a16:creationId xmlns:a16="http://schemas.microsoft.com/office/drawing/2014/main" id="{F01FB96D-370F-45E4-A737-1E6B52634077}"/>
                  </a:ext>
                </a:extLst>
              </p:cNvPr>
              <p:cNvSpPr/>
              <p:nvPr/>
            </p:nvSpPr>
            <p:spPr>
              <a:xfrm>
                <a:off x="10558089" y="1598704"/>
                <a:ext cx="265515" cy="265515"/>
              </a:xfrm>
              <a:custGeom>
                <a:avLst/>
                <a:gdLst>
                  <a:gd name="connsiteX0" fmla="*/ 136361 w 265514"/>
                  <a:gd name="connsiteY0" fmla="*/ 272722 h 265514"/>
                  <a:gd name="connsiteX1" fmla="*/ 0 w 265514"/>
                  <a:gd name="connsiteY1" fmla="*/ 136361 h 265514"/>
                  <a:gd name="connsiteX2" fmla="*/ 136361 w 265514"/>
                  <a:gd name="connsiteY2" fmla="*/ 0 h 265514"/>
                  <a:gd name="connsiteX3" fmla="*/ 272722 w 265514"/>
                  <a:gd name="connsiteY3" fmla="*/ 136361 h 265514"/>
                  <a:gd name="connsiteX4" fmla="*/ 136361 w 265514"/>
                  <a:gd name="connsiteY4" fmla="*/ 272722 h 265514"/>
                  <a:gd name="connsiteX5" fmla="*/ 136361 w 265514"/>
                  <a:gd name="connsiteY5" fmla="*/ 18965 h 265514"/>
                  <a:gd name="connsiteX6" fmla="*/ 18965 w 265514"/>
                  <a:gd name="connsiteY6" fmla="*/ 136361 h 265514"/>
                  <a:gd name="connsiteX7" fmla="*/ 136361 w 265514"/>
                  <a:gd name="connsiteY7" fmla="*/ 253756 h 265514"/>
                  <a:gd name="connsiteX8" fmla="*/ 253756 w 265514"/>
                  <a:gd name="connsiteY8" fmla="*/ 136361 h 265514"/>
                  <a:gd name="connsiteX9" fmla="*/ 136361 w 265514"/>
                  <a:gd name="connsiteY9"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514" h="265514">
                    <a:moveTo>
                      <a:pt x="136361" y="272722"/>
                    </a:moveTo>
                    <a:cubicBezTo>
                      <a:pt x="61051" y="272722"/>
                      <a:pt x="0" y="211671"/>
                      <a:pt x="0" y="136361"/>
                    </a:cubicBezTo>
                    <a:cubicBezTo>
                      <a:pt x="0" y="61051"/>
                      <a:pt x="61051" y="0"/>
                      <a:pt x="136361" y="0"/>
                    </a:cubicBezTo>
                    <a:cubicBezTo>
                      <a:pt x="211671" y="0"/>
                      <a:pt x="272722" y="61051"/>
                      <a:pt x="272722" y="136361"/>
                    </a:cubicBezTo>
                    <a:cubicBezTo>
                      <a:pt x="272617" y="211627"/>
                      <a:pt x="211627" y="272617"/>
                      <a:pt x="136361" y="272722"/>
                    </a:cubicBezTo>
                    <a:close/>
                    <a:moveTo>
                      <a:pt x="136361" y="18965"/>
                    </a:moveTo>
                    <a:cubicBezTo>
                      <a:pt x="71525" y="18965"/>
                      <a:pt x="18965" y="71525"/>
                      <a:pt x="18965" y="136361"/>
                    </a:cubicBezTo>
                    <a:cubicBezTo>
                      <a:pt x="18965" y="201196"/>
                      <a:pt x="71525" y="253756"/>
                      <a:pt x="136361" y="253756"/>
                    </a:cubicBezTo>
                    <a:cubicBezTo>
                      <a:pt x="201196" y="253756"/>
                      <a:pt x="253756" y="201196"/>
                      <a:pt x="253756" y="136361"/>
                    </a:cubicBezTo>
                    <a:cubicBezTo>
                      <a:pt x="253652" y="71568"/>
                      <a:pt x="201153" y="19070"/>
                      <a:pt x="136361" y="18965"/>
                    </a:cubicBezTo>
                    <a:close/>
                  </a:path>
                </a:pathLst>
              </a:custGeom>
              <a:grpFill/>
              <a:ln w="9398" cap="flat">
                <a:noFill/>
                <a:prstDash val="solid"/>
                <a:miter/>
              </a:ln>
            </p:spPr>
            <p:txBody>
              <a:bodyPr rtlCol="0" anchor="ctr"/>
              <a:lstStyle/>
              <a:p>
                <a:pPr defTabSz="485720">
                  <a:defRPr/>
                </a:pPr>
                <a:endPar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92" name="Freeform: Shape 191">
                <a:extLst>
                  <a:ext uri="{FF2B5EF4-FFF2-40B4-BE49-F238E27FC236}">
                    <a16:creationId xmlns:a16="http://schemas.microsoft.com/office/drawing/2014/main" id="{2A1E047E-1B3B-44DA-9289-47C6823C3393}"/>
                  </a:ext>
                </a:extLst>
              </p:cNvPr>
              <p:cNvSpPr/>
              <p:nvPr/>
            </p:nvSpPr>
            <p:spPr>
              <a:xfrm>
                <a:off x="10502426" y="1530050"/>
                <a:ext cx="199136" cy="132757"/>
              </a:xfrm>
              <a:custGeom>
                <a:avLst/>
                <a:gdLst>
                  <a:gd name="connsiteX0" fmla="*/ 17733 w 199136"/>
                  <a:gd name="connsiteY0" fmla="*/ 139490 h 132757"/>
                  <a:gd name="connsiteX1" fmla="*/ 0 w 199136"/>
                  <a:gd name="connsiteY1" fmla="*/ 132757 h 132757"/>
                  <a:gd name="connsiteX2" fmla="*/ 192403 w 199136"/>
                  <a:gd name="connsiteY2" fmla="*/ 0 h 132757"/>
                  <a:gd name="connsiteX3" fmla="*/ 201846 w 199136"/>
                  <a:gd name="connsiteY3" fmla="*/ 9522 h 132757"/>
                  <a:gd name="connsiteX4" fmla="*/ 199041 w 199136"/>
                  <a:gd name="connsiteY4" fmla="*/ 16215 h 132757"/>
                  <a:gd name="connsiteX5" fmla="*/ 167369 w 199136"/>
                  <a:gd name="connsiteY5" fmla="*/ 47887 h 132757"/>
                  <a:gd name="connsiteX6" fmla="*/ 153999 w 199136"/>
                  <a:gd name="connsiteY6" fmla="*/ 34422 h 132757"/>
                  <a:gd name="connsiteX7" fmla="*/ 168317 w 199136"/>
                  <a:gd name="connsiteY7" fmla="*/ 20672 h 132757"/>
                  <a:gd name="connsiteX8" fmla="*/ 17733 w 199136"/>
                  <a:gd name="connsiteY8" fmla="*/ 139490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17733" y="139490"/>
                    </a:moveTo>
                    <a:lnTo>
                      <a:pt x="0" y="132757"/>
                    </a:lnTo>
                    <a:cubicBezTo>
                      <a:pt x="30578" y="53028"/>
                      <a:pt x="107012" y="289"/>
                      <a:pt x="192403" y="0"/>
                    </a:cubicBezTo>
                    <a:cubicBezTo>
                      <a:pt x="197640" y="22"/>
                      <a:pt x="201868" y="4285"/>
                      <a:pt x="201846" y="9522"/>
                    </a:cubicBezTo>
                    <a:cubicBezTo>
                      <a:pt x="201836" y="12037"/>
                      <a:pt x="200827" y="14445"/>
                      <a:pt x="199041" y="16215"/>
                    </a:cubicBezTo>
                    <a:lnTo>
                      <a:pt x="167369" y="47887"/>
                    </a:lnTo>
                    <a:lnTo>
                      <a:pt x="153999" y="34422"/>
                    </a:lnTo>
                    <a:lnTo>
                      <a:pt x="168317" y="20672"/>
                    </a:lnTo>
                    <a:cubicBezTo>
                      <a:pt x="100152" y="29716"/>
                      <a:pt x="42383" y="75298"/>
                      <a:pt x="17733" y="139490"/>
                    </a:cubicBezTo>
                    <a:close/>
                  </a:path>
                </a:pathLst>
              </a:custGeom>
              <a:grpFill/>
              <a:ln w="9398" cap="flat">
                <a:noFill/>
                <a:prstDash val="solid"/>
                <a:miter/>
              </a:ln>
            </p:spPr>
            <p:txBody>
              <a:bodyPr rtlCol="0" anchor="ctr"/>
              <a:lstStyle/>
              <a:p>
                <a:pPr defTabSz="485720">
                  <a:defRPr/>
                </a:pPr>
                <a:endPar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93" name="Freeform: Shape 192">
                <a:extLst>
                  <a:ext uri="{FF2B5EF4-FFF2-40B4-BE49-F238E27FC236}">
                    <a16:creationId xmlns:a16="http://schemas.microsoft.com/office/drawing/2014/main" id="{222E2EFF-8644-41E7-956C-F5F4144F3730}"/>
                  </a:ext>
                </a:extLst>
              </p:cNvPr>
              <p:cNvSpPr/>
              <p:nvPr/>
            </p:nvSpPr>
            <p:spPr>
              <a:xfrm>
                <a:off x="10761018" y="1543420"/>
                <a:ext cx="132757" cy="199136"/>
              </a:xfrm>
              <a:custGeom>
                <a:avLst/>
                <a:gdLst>
                  <a:gd name="connsiteX0" fmla="*/ 130007 w 132757"/>
                  <a:gd name="connsiteY0" fmla="*/ 201886 h 199136"/>
                  <a:gd name="connsiteX1" fmla="*/ 123275 w 132757"/>
                  <a:gd name="connsiteY1" fmla="*/ 199136 h 199136"/>
                  <a:gd name="connsiteX2" fmla="*/ 91697 w 132757"/>
                  <a:gd name="connsiteY2" fmla="*/ 167938 h 199136"/>
                  <a:gd name="connsiteX3" fmla="*/ 105068 w 132757"/>
                  <a:gd name="connsiteY3" fmla="*/ 154473 h 199136"/>
                  <a:gd name="connsiteX4" fmla="*/ 118913 w 132757"/>
                  <a:gd name="connsiteY4" fmla="*/ 167938 h 199136"/>
                  <a:gd name="connsiteX5" fmla="*/ 0 w 132757"/>
                  <a:gd name="connsiteY5" fmla="*/ 17733 h 199136"/>
                  <a:gd name="connsiteX6" fmla="*/ 6733 w 132757"/>
                  <a:gd name="connsiteY6" fmla="*/ 0 h 199136"/>
                  <a:gd name="connsiteX7" fmla="*/ 139490 w 132757"/>
                  <a:gd name="connsiteY7" fmla="*/ 192403 h 199136"/>
                  <a:gd name="connsiteX8" fmla="*/ 130007 w 132757"/>
                  <a:gd name="connsiteY8" fmla="*/ 20188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57" h="199136">
                    <a:moveTo>
                      <a:pt x="130007" y="201886"/>
                    </a:moveTo>
                    <a:cubicBezTo>
                      <a:pt x="127487" y="201901"/>
                      <a:pt x="125064" y="200911"/>
                      <a:pt x="123275" y="199136"/>
                    </a:cubicBezTo>
                    <a:lnTo>
                      <a:pt x="91697" y="167938"/>
                    </a:lnTo>
                    <a:lnTo>
                      <a:pt x="105068" y="154473"/>
                    </a:lnTo>
                    <a:lnTo>
                      <a:pt x="118913" y="167938"/>
                    </a:lnTo>
                    <a:cubicBezTo>
                      <a:pt x="109703" y="99901"/>
                      <a:pt x="64108" y="42308"/>
                      <a:pt x="0" y="17733"/>
                    </a:cubicBezTo>
                    <a:lnTo>
                      <a:pt x="6733" y="0"/>
                    </a:lnTo>
                    <a:cubicBezTo>
                      <a:pt x="86462" y="30578"/>
                      <a:pt x="139201" y="107012"/>
                      <a:pt x="139490" y="192403"/>
                    </a:cubicBezTo>
                    <a:cubicBezTo>
                      <a:pt x="139490" y="197640"/>
                      <a:pt x="135244" y="201886"/>
                      <a:pt x="130007" y="201886"/>
                    </a:cubicBezTo>
                    <a:close/>
                  </a:path>
                </a:pathLst>
              </a:custGeom>
              <a:grpFill/>
              <a:ln w="9398" cap="flat">
                <a:noFill/>
                <a:prstDash val="solid"/>
                <a:miter/>
              </a:ln>
            </p:spPr>
            <p:txBody>
              <a:bodyPr rtlCol="0" anchor="ctr"/>
              <a:lstStyle/>
              <a:p>
                <a:pPr defTabSz="485720">
                  <a:defRPr/>
                </a:pPr>
                <a:endPar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94" name="Freeform: Shape 193">
                <a:extLst>
                  <a:ext uri="{FF2B5EF4-FFF2-40B4-BE49-F238E27FC236}">
                    <a16:creationId xmlns:a16="http://schemas.microsoft.com/office/drawing/2014/main" id="{1C56BF21-04C5-48A1-AEEF-59828BEBC3DA}"/>
                  </a:ext>
                </a:extLst>
              </p:cNvPr>
              <p:cNvSpPr/>
              <p:nvPr/>
            </p:nvSpPr>
            <p:spPr>
              <a:xfrm>
                <a:off x="10685386" y="1802107"/>
                <a:ext cx="199136" cy="132757"/>
              </a:xfrm>
              <a:custGeom>
                <a:avLst/>
                <a:gdLst>
                  <a:gd name="connsiteX0" fmla="*/ 9443 w 199136"/>
                  <a:gd name="connsiteY0" fmla="*/ 139395 h 132757"/>
                  <a:gd name="connsiteX1" fmla="*/ 0 w 199136"/>
                  <a:gd name="connsiteY1" fmla="*/ 129873 h 132757"/>
                  <a:gd name="connsiteX2" fmla="*/ 2711 w 199136"/>
                  <a:gd name="connsiteY2" fmla="*/ 123275 h 132757"/>
                  <a:gd name="connsiteX3" fmla="*/ 34383 w 199136"/>
                  <a:gd name="connsiteY3" fmla="*/ 91603 h 132757"/>
                  <a:gd name="connsiteX4" fmla="*/ 47753 w 199136"/>
                  <a:gd name="connsiteY4" fmla="*/ 104973 h 132757"/>
                  <a:gd name="connsiteX5" fmla="*/ 33909 w 199136"/>
                  <a:gd name="connsiteY5" fmla="*/ 118818 h 132757"/>
                  <a:gd name="connsiteX6" fmla="*/ 184493 w 199136"/>
                  <a:gd name="connsiteY6" fmla="*/ 0 h 132757"/>
                  <a:gd name="connsiteX7" fmla="*/ 202226 w 199136"/>
                  <a:gd name="connsiteY7" fmla="*/ 6733 h 132757"/>
                  <a:gd name="connsiteX8" fmla="*/ 9443 w 199136"/>
                  <a:gd name="connsiteY8" fmla="*/ 13939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9443" y="139395"/>
                    </a:moveTo>
                    <a:cubicBezTo>
                      <a:pt x="4206" y="139374"/>
                      <a:pt x="-22" y="135110"/>
                      <a:pt x="0" y="129873"/>
                    </a:cubicBezTo>
                    <a:cubicBezTo>
                      <a:pt x="10" y="127405"/>
                      <a:pt x="983" y="125038"/>
                      <a:pt x="2711" y="123275"/>
                    </a:cubicBezTo>
                    <a:lnTo>
                      <a:pt x="34383" y="91603"/>
                    </a:lnTo>
                    <a:lnTo>
                      <a:pt x="47753" y="104973"/>
                    </a:lnTo>
                    <a:lnTo>
                      <a:pt x="33909" y="118818"/>
                    </a:lnTo>
                    <a:cubicBezTo>
                      <a:pt x="102041" y="109696"/>
                      <a:pt x="159774" y="64142"/>
                      <a:pt x="184493" y="0"/>
                    </a:cubicBezTo>
                    <a:lnTo>
                      <a:pt x="202226" y="6733"/>
                    </a:lnTo>
                    <a:cubicBezTo>
                      <a:pt x="171546" y="86536"/>
                      <a:pt x="94941" y="139251"/>
                      <a:pt x="9443" y="139395"/>
                    </a:cubicBezTo>
                    <a:close/>
                  </a:path>
                </a:pathLst>
              </a:custGeom>
              <a:grpFill/>
              <a:ln w="9398" cap="flat">
                <a:noFill/>
                <a:prstDash val="solid"/>
                <a:miter/>
              </a:ln>
            </p:spPr>
            <p:txBody>
              <a:bodyPr rtlCol="0" anchor="ctr"/>
              <a:lstStyle/>
              <a:p>
                <a:pPr defTabSz="485720">
                  <a:defRPr/>
                </a:pPr>
                <a:endPar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95" name="Freeform: Shape 194">
                <a:extLst>
                  <a:ext uri="{FF2B5EF4-FFF2-40B4-BE49-F238E27FC236}">
                    <a16:creationId xmlns:a16="http://schemas.microsoft.com/office/drawing/2014/main" id="{185B8CA1-048E-4A6E-A506-5FC0DBD0EF50}"/>
                  </a:ext>
                </a:extLst>
              </p:cNvPr>
              <p:cNvSpPr/>
              <p:nvPr/>
            </p:nvSpPr>
            <p:spPr>
              <a:xfrm>
                <a:off x="10489055" y="1726286"/>
                <a:ext cx="132757" cy="199136"/>
              </a:xfrm>
              <a:custGeom>
                <a:avLst/>
                <a:gdLst>
                  <a:gd name="connsiteX0" fmla="*/ 132758 w 132757"/>
                  <a:gd name="connsiteY0" fmla="*/ 201941 h 199136"/>
                  <a:gd name="connsiteX1" fmla="*/ 0 w 132757"/>
                  <a:gd name="connsiteY1" fmla="*/ 9538 h 199136"/>
                  <a:gd name="connsiteX2" fmla="*/ 9428 w 132757"/>
                  <a:gd name="connsiteY2" fmla="*/ 0 h 199136"/>
                  <a:gd name="connsiteX3" fmla="*/ 16216 w 132757"/>
                  <a:gd name="connsiteY3" fmla="*/ 2805 h 199136"/>
                  <a:gd name="connsiteX4" fmla="*/ 47888 w 132757"/>
                  <a:gd name="connsiteY4" fmla="*/ 34477 h 199136"/>
                  <a:gd name="connsiteX5" fmla="*/ 34422 w 132757"/>
                  <a:gd name="connsiteY5" fmla="*/ 47848 h 199136"/>
                  <a:gd name="connsiteX6" fmla="*/ 20483 w 132757"/>
                  <a:gd name="connsiteY6" fmla="*/ 34098 h 199136"/>
                  <a:gd name="connsiteX7" fmla="*/ 139490 w 132757"/>
                  <a:gd name="connsiteY7" fmla="*/ 184209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57" h="199136">
                    <a:moveTo>
                      <a:pt x="132758" y="201941"/>
                    </a:moveTo>
                    <a:cubicBezTo>
                      <a:pt x="53028" y="171363"/>
                      <a:pt x="289" y="94929"/>
                      <a:pt x="0" y="9538"/>
                    </a:cubicBezTo>
                    <a:cubicBezTo>
                      <a:pt x="-30" y="4301"/>
                      <a:pt x="4190" y="31"/>
                      <a:pt x="9428" y="0"/>
                    </a:cubicBezTo>
                    <a:cubicBezTo>
                      <a:pt x="11975" y="-15"/>
                      <a:pt x="14422" y="996"/>
                      <a:pt x="16216" y="2805"/>
                    </a:cubicBezTo>
                    <a:lnTo>
                      <a:pt x="47888" y="34477"/>
                    </a:lnTo>
                    <a:lnTo>
                      <a:pt x="34422" y="47848"/>
                    </a:lnTo>
                    <a:lnTo>
                      <a:pt x="20483" y="34098"/>
                    </a:lnTo>
                    <a:cubicBezTo>
                      <a:pt x="29762" y="102113"/>
                      <a:pt x="75385" y="159659"/>
                      <a:pt x="139490" y="184209"/>
                    </a:cubicBezTo>
                    <a:close/>
                  </a:path>
                </a:pathLst>
              </a:custGeom>
              <a:grpFill/>
              <a:ln w="9398" cap="flat">
                <a:noFill/>
                <a:prstDash val="solid"/>
                <a:miter/>
              </a:ln>
            </p:spPr>
            <p:txBody>
              <a:bodyPr rtlCol="0" anchor="ctr"/>
              <a:lstStyle/>
              <a:p>
                <a:pPr defTabSz="485720">
                  <a:defRPr/>
                </a:pPr>
                <a:endPar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96" name="Freeform: Shape 195">
                <a:extLst>
                  <a:ext uri="{FF2B5EF4-FFF2-40B4-BE49-F238E27FC236}">
                    <a16:creationId xmlns:a16="http://schemas.microsoft.com/office/drawing/2014/main" id="{FBFEAACD-CD38-4030-A953-44CD6531CE5D}"/>
                  </a:ext>
                </a:extLst>
              </p:cNvPr>
              <p:cNvSpPr/>
              <p:nvPr/>
            </p:nvSpPr>
            <p:spPr>
              <a:xfrm>
                <a:off x="10466041" y="1731766"/>
                <a:ext cx="37931" cy="47413"/>
              </a:xfrm>
              <a:custGeom>
                <a:avLst/>
                <a:gdLst>
                  <a:gd name="connsiteX0" fmla="*/ 0 w 37930"/>
                  <a:gd name="connsiteY0" fmla="*/ 38708 h 47413"/>
                  <a:gd name="connsiteX1" fmla="*/ 23767 w 37930"/>
                  <a:gd name="connsiteY1" fmla="*/ 0 h 47413"/>
                  <a:gd name="connsiteX2" fmla="*/ 39929 w 37930"/>
                  <a:gd name="connsiteY2" fmla="*/ 9923 h 47413"/>
                  <a:gd name="connsiteX3" fmla="*/ 16162 w 37930"/>
                  <a:gd name="connsiteY3" fmla="*/ 48631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8"/>
                    </a:moveTo>
                    <a:lnTo>
                      <a:pt x="23767" y="0"/>
                    </a:lnTo>
                    <a:lnTo>
                      <a:pt x="39929" y="9923"/>
                    </a:lnTo>
                    <a:lnTo>
                      <a:pt x="16162" y="48631"/>
                    </a:lnTo>
                    <a:close/>
                  </a:path>
                </a:pathLst>
              </a:custGeom>
              <a:grpFill/>
              <a:ln w="9398" cap="flat">
                <a:noFill/>
                <a:prstDash val="solid"/>
                <a:miter/>
              </a:ln>
            </p:spPr>
            <p:txBody>
              <a:bodyPr rtlCol="0" anchor="ctr"/>
              <a:lstStyle/>
              <a:p>
                <a:pPr defTabSz="485720">
                  <a:defRPr/>
                </a:pPr>
                <a:endPar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97" name="Freeform: Shape 196">
                <a:extLst>
                  <a:ext uri="{FF2B5EF4-FFF2-40B4-BE49-F238E27FC236}">
                    <a16:creationId xmlns:a16="http://schemas.microsoft.com/office/drawing/2014/main" id="{4341B35E-778E-450D-A155-9AF341BDE564}"/>
                  </a:ext>
                </a:extLst>
              </p:cNvPr>
              <p:cNvSpPr/>
              <p:nvPr/>
            </p:nvSpPr>
            <p:spPr>
              <a:xfrm>
                <a:off x="10882950" y="1692938"/>
                <a:ext cx="37931" cy="47413"/>
              </a:xfrm>
              <a:custGeom>
                <a:avLst/>
                <a:gdLst>
                  <a:gd name="connsiteX0" fmla="*/ 0 w 37930"/>
                  <a:gd name="connsiteY0" fmla="*/ 38704 h 47413"/>
                  <a:gd name="connsiteX1" fmla="*/ 23773 w 37930"/>
                  <a:gd name="connsiteY1" fmla="*/ 0 h 47413"/>
                  <a:gd name="connsiteX2" fmla="*/ 39934 w 37930"/>
                  <a:gd name="connsiteY2" fmla="*/ 9926 h 47413"/>
                  <a:gd name="connsiteX3" fmla="*/ 16160 w 37930"/>
                  <a:gd name="connsiteY3" fmla="*/ 48630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4"/>
                    </a:moveTo>
                    <a:lnTo>
                      <a:pt x="23773" y="0"/>
                    </a:lnTo>
                    <a:lnTo>
                      <a:pt x="39934" y="9926"/>
                    </a:lnTo>
                    <a:lnTo>
                      <a:pt x="16160" y="48630"/>
                    </a:lnTo>
                    <a:close/>
                  </a:path>
                </a:pathLst>
              </a:custGeom>
              <a:grpFill/>
              <a:ln w="9398" cap="flat">
                <a:noFill/>
                <a:prstDash val="solid"/>
                <a:miter/>
              </a:ln>
            </p:spPr>
            <p:txBody>
              <a:bodyPr rtlCol="0" anchor="ctr"/>
              <a:lstStyle/>
              <a:p>
                <a:pPr defTabSz="485720">
                  <a:defRPr/>
                </a:pPr>
                <a:endPar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98" name="Freeform: Shape 197">
                <a:extLst>
                  <a:ext uri="{FF2B5EF4-FFF2-40B4-BE49-F238E27FC236}">
                    <a16:creationId xmlns:a16="http://schemas.microsoft.com/office/drawing/2014/main" id="{42C3DC46-A963-4E79-8594-914ED86AD0B6}"/>
                  </a:ext>
                </a:extLst>
              </p:cNvPr>
              <p:cNvSpPr/>
              <p:nvPr/>
            </p:nvSpPr>
            <p:spPr>
              <a:xfrm>
                <a:off x="10655089" y="1499939"/>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485720">
                  <a:defRPr/>
                </a:pPr>
                <a:endPar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99" name="Freeform: Shape 198">
                <a:extLst>
                  <a:ext uri="{FF2B5EF4-FFF2-40B4-BE49-F238E27FC236}">
                    <a16:creationId xmlns:a16="http://schemas.microsoft.com/office/drawing/2014/main" id="{B666CB32-E5FB-435B-AC3D-0B5CCFDEC208}"/>
                  </a:ext>
                </a:extLst>
              </p:cNvPr>
              <p:cNvSpPr/>
              <p:nvPr/>
            </p:nvSpPr>
            <p:spPr>
              <a:xfrm>
                <a:off x="10688259" y="1925171"/>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485720">
                  <a:defRPr/>
                </a:pPr>
                <a:endPar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0" name="Freeform: Shape 199">
                <a:extLst>
                  <a:ext uri="{FF2B5EF4-FFF2-40B4-BE49-F238E27FC236}">
                    <a16:creationId xmlns:a16="http://schemas.microsoft.com/office/drawing/2014/main" id="{A7FBC7BF-6553-4264-84CF-2AC8A178654D}"/>
                  </a:ext>
                </a:extLst>
              </p:cNvPr>
              <p:cNvSpPr/>
              <p:nvPr/>
            </p:nvSpPr>
            <p:spPr>
              <a:xfrm>
                <a:off x="10648269" y="1643937"/>
                <a:ext cx="85344" cy="85344"/>
              </a:xfrm>
              <a:custGeom>
                <a:avLst/>
                <a:gdLst>
                  <a:gd name="connsiteX0" fmla="*/ 45706 w 85344"/>
                  <a:gd name="connsiteY0" fmla="*/ 91223 h 85344"/>
                  <a:gd name="connsiteX1" fmla="*/ 0 w 85344"/>
                  <a:gd name="connsiteY1" fmla="*/ 45706 h 85344"/>
                  <a:gd name="connsiteX2" fmla="*/ 45517 w 85344"/>
                  <a:gd name="connsiteY2" fmla="*/ 0 h 85344"/>
                  <a:gd name="connsiteX3" fmla="*/ 91223 w 85344"/>
                  <a:gd name="connsiteY3" fmla="*/ 45517 h 85344"/>
                  <a:gd name="connsiteX4" fmla="*/ 91223 w 85344"/>
                  <a:gd name="connsiteY4" fmla="*/ 45612 h 85344"/>
                  <a:gd name="connsiteX5" fmla="*/ 45706 w 85344"/>
                  <a:gd name="connsiteY5" fmla="*/ 91223 h 85344"/>
                  <a:gd name="connsiteX6" fmla="*/ 45706 w 85344"/>
                  <a:gd name="connsiteY6" fmla="*/ 19060 h 85344"/>
                  <a:gd name="connsiteX7" fmla="*/ 18966 w 85344"/>
                  <a:gd name="connsiteY7" fmla="*/ 45612 h 85344"/>
                  <a:gd name="connsiteX8" fmla="*/ 45517 w 85344"/>
                  <a:gd name="connsiteY8" fmla="*/ 72352 h 85344"/>
                  <a:gd name="connsiteX9" fmla="*/ 72258 w 85344"/>
                  <a:gd name="connsiteY9" fmla="*/ 45801 h 85344"/>
                  <a:gd name="connsiteX10" fmla="*/ 72258 w 85344"/>
                  <a:gd name="connsiteY10" fmla="*/ 45612 h 85344"/>
                  <a:gd name="connsiteX11" fmla="*/ 45706 w 85344"/>
                  <a:gd name="connsiteY11" fmla="*/ 19060 h 8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344" h="85344">
                    <a:moveTo>
                      <a:pt x="45706" y="91223"/>
                    </a:moveTo>
                    <a:cubicBezTo>
                      <a:pt x="20516" y="91276"/>
                      <a:pt x="52" y="70897"/>
                      <a:pt x="0" y="45706"/>
                    </a:cubicBezTo>
                    <a:cubicBezTo>
                      <a:pt x="-52" y="20516"/>
                      <a:pt x="20326" y="52"/>
                      <a:pt x="45517" y="0"/>
                    </a:cubicBezTo>
                    <a:cubicBezTo>
                      <a:pt x="70707" y="-52"/>
                      <a:pt x="91171" y="20326"/>
                      <a:pt x="91223" y="45517"/>
                    </a:cubicBezTo>
                    <a:cubicBezTo>
                      <a:pt x="91223" y="45548"/>
                      <a:pt x="91223" y="45580"/>
                      <a:pt x="91223" y="45612"/>
                    </a:cubicBezTo>
                    <a:cubicBezTo>
                      <a:pt x="91171" y="70744"/>
                      <a:pt x="70838" y="91119"/>
                      <a:pt x="45706" y="91223"/>
                    </a:cubicBezTo>
                    <a:close/>
                    <a:moveTo>
                      <a:pt x="45706" y="19060"/>
                    </a:moveTo>
                    <a:cubicBezTo>
                      <a:pt x="30990" y="19008"/>
                      <a:pt x="19018" y="30895"/>
                      <a:pt x="18966" y="45612"/>
                    </a:cubicBezTo>
                    <a:cubicBezTo>
                      <a:pt x="18913" y="60328"/>
                      <a:pt x="30801" y="72300"/>
                      <a:pt x="45517" y="72352"/>
                    </a:cubicBezTo>
                    <a:cubicBezTo>
                      <a:pt x="60233" y="72405"/>
                      <a:pt x="72206" y="60517"/>
                      <a:pt x="72258" y="45801"/>
                    </a:cubicBezTo>
                    <a:cubicBezTo>
                      <a:pt x="72258" y="45738"/>
                      <a:pt x="72258" y="45675"/>
                      <a:pt x="72258" y="45612"/>
                    </a:cubicBezTo>
                    <a:cubicBezTo>
                      <a:pt x="72206" y="30969"/>
                      <a:pt x="60349" y="19112"/>
                      <a:pt x="45706" y="19060"/>
                    </a:cubicBezTo>
                    <a:close/>
                  </a:path>
                </a:pathLst>
              </a:custGeom>
              <a:grpFill/>
              <a:ln w="9398" cap="flat">
                <a:noFill/>
                <a:prstDash val="solid"/>
                <a:miter/>
              </a:ln>
            </p:spPr>
            <p:txBody>
              <a:bodyPr rtlCol="0" anchor="ctr"/>
              <a:lstStyle/>
              <a:p>
                <a:pPr defTabSz="485720">
                  <a:defRPr/>
                </a:pPr>
                <a:endPar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1" name="Freeform: Shape 200">
                <a:extLst>
                  <a:ext uri="{FF2B5EF4-FFF2-40B4-BE49-F238E27FC236}">
                    <a16:creationId xmlns:a16="http://schemas.microsoft.com/office/drawing/2014/main" id="{8E9A2C40-73DC-4ADC-82E3-02529A0716A3}"/>
                  </a:ext>
                </a:extLst>
              </p:cNvPr>
              <p:cNvSpPr/>
              <p:nvPr/>
            </p:nvSpPr>
            <p:spPr>
              <a:xfrm>
                <a:off x="10621053" y="1718279"/>
                <a:ext cx="142240" cy="75861"/>
              </a:xfrm>
              <a:custGeom>
                <a:avLst/>
                <a:gdLst>
                  <a:gd name="connsiteX0" fmla="*/ 136362 w 142240"/>
                  <a:gd name="connsiteY0" fmla="*/ 84777 h 75861"/>
                  <a:gd name="connsiteX1" fmla="*/ 9484 w 142240"/>
                  <a:gd name="connsiteY1" fmla="*/ 84777 h 75861"/>
                  <a:gd name="connsiteX2" fmla="*/ 1 w 142240"/>
                  <a:gd name="connsiteY2" fmla="*/ 75294 h 75861"/>
                  <a:gd name="connsiteX3" fmla="*/ 35466 w 142240"/>
                  <a:gd name="connsiteY3" fmla="*/ 10717 h 75861"/>
                  <a:gd name="connsiteX4" fmla="*/ 73397 w 142240"/>
                  <a:gd name="connsiteY4" fmla="*/ 2 h 75861"/>
                  <a:gd name="connsiteX5" fmla="*/ 146318 w 142240"/>
                  <a:gd name="connsiteY5" fmla="*/ 75294 h 75861"/>
                  <a:gd name="connsiteX6" fmla="*/ 136848 w 142240"/>
                  <a:gd name="connsiteY6" fmla="*/ 84789 h 75861"/>
                  <a:gd name="connsiteX7" fmla="*/ 136362 w 142240"/>
                  <a:gd name="connsiteY7" fmla="*/ 84777 h 75861"/>
                  <a:gd name="connsiteX8" fmla="*/ 19725 w 142240"/>
                  <a:gd name="connsiteY8" fmla="*/ 65811 h 75861"/>
                  <a:gd name="connsiteX9" fmla="*/ 126120 w 142240"/>
                  <a:gd name="connsiteY9" fmla="*/ 65811 h 75861"/>
                  <a:gd name="connsiteX10" fmla="*/ 72923 w 142240"/>
                  <a:gd name="connsiteY10" fmla="*/ 18967 h 75861"/>
                  <a:gd name="connsiteX11" fmla="*/ 45423 w 142240"/>
                  <a:gd name="connsiteY11" fmla="*/ 26838 h 75861"/>
                  <a:gd name="connsiteX12" fmla="*/ 19725 w 142240"/>
                  <a:gd name="connsiteY12" fmla="*/ 65812 h 7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240" h="75861">
                    <a:moveTo>
                      <a:pt x="136362" y="84777"/>
                    </a:moveTo>
                    <a:lnTo>
                      <a:pt x="9484" y="84777"/>
                    </a:lnTo>
                    <a:cubicBezTo>
                      <a:pt x="4246" y="84777"/>
                      <a:pt x="1" y="80531"/>
                      <a:pt x="1" y="75294"/>
                    </a:cubicBezTo>
                    <a:cubicBezTo>
                      <a:pt x="-125" y="49088"/>
                      <a:pt x="13284" y="24672"/>
                      <a:pt x="35466" y="10717"/>
                    </a:cubicBezTo>
                    <a:cubicBezTo>
                      <a:pt x="46839" y="3624"/>
                      <a:pt x="59993" y="-92"/>
                      <a:pt x="73397" y="2"/>
                    </a:cubicBezTo>
                    <a:cubicBezTo>
                      <a:pt x="114293" y="729"/>
                      <a:pt x="146900" y="34395"/>
                      <a:pt x="146318" y="75294"/>
                    </a:cubicBezTo>
                    <a:cubicBezTo>
                      <a:pt x="146325" y="80531"/>
                      <a:pt x="142085" y="84782"/>
                      <a:pt x="136848" y="84789"/>
                    </a:cubicBezTo>
                    <a:cubicBezTo>
                      <a:pt x="136686" y="84789"/>
                      <a:pt x="136524" y="84785"/>
                      <a:pt x="136362" y="84777"/>
                    </a:cubicBezTo>
                    <a:close/>
                    <a:moveTo>
                      <a:pt x="19725" y="65811"/>
                    </a:moveTo>
                    <a:lnTo>
                      <a:pt x="126120" y="65811"/>
                    </a:lnTo>
                    <a:cubicBezTo>
                      <a:pt x="122229" y="39289"/>
                      <a:pt x="99725" y="19472"/>
                      <a:pt x="72923" y="18967"/>
                    </a:cubicBezTo>
                    <a:cubicBezTo>
                      <a:pt x="63203" y="18987"/>
                      <a:pt x="53681" y="21712"/>
                      <a:pt x="45423" y="26838"/>
                    </a:cubicBezTo>
                    <a:cubicBezTo>
                      <a:pt x="31676" y="35555"/>
                      <a:pt x="22321" y="49742"/>
                      <a:pt x="19725" y="65812"/>
                    </a:cubicBezTo>
                    <a:close/>
                  </a:path>
                </a:pathLst>
              </a:custGeom>
              <a:grpFill/>
              <a:ln w="9398" cap="flat">
                <a:noFill/>
                <a:prstDash val="solid"/>
                <a:miter/>
              </a:ln>
            </p:spPr>
            <p:txBody>
              <a:bodyPr rtlCol="0" anchor="ctr"/>
              <a:lstStyle/>
              <a:p>
                <a:pPr defTabSz="485720">
                  <a:defRPr/>
                </a:pPr>
                <a:endPar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190" name="TextBox 189">
              <a:extLst>
                <a:ext uri="{FF2B5EF4-FFF2-40B4-BE49-F238E27FC236}">
                  <a16:creationId xmlns:a16="http://schemas.microsoft.com/office/drawing/2014/main" id="{2A5010E6-1478-4060-8E19-762143ED1315}"/>
                </a:ext>
              </a:extLst>
            </p:cNvPr>
            <p:cNvSpPr txBox="1"/>
            <p:nvPr/>
          </p:nvSpPr>
          <p:spPr>
            <a:xfrm>
              <a:off x="5148964" y="1854317"/>
              <a:ext cx="414777" cy="173028"/>
            </a:xfrm>
            <a:prstGeom prst="rect">
              <a:avLst/>
            </a:prstGeom>
          </p:spPr>
          <p:txBody>
            <a:bodyPr wrap="none" lIns="0" tIns="0" rIns="0" bIns="0" rtlCol="0">
              <a:spAutoFit/>
            </a:bodyPr>
            <a:lstStyle/>
            <a:p>
              <a:pPr algn="ctr" defTabSz="914238">
                <a:lnSpc>
                  <a:spcPct val="90000"/>
                </a:lnSpc>
                <a:spcAft>
                  <a:spcPts val="1500"/>
                </a:spcAft>
                <a:defRPr/>
              </a:pPr>
              <a: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Amazon</a:t>
              </a:r>
              <a:b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Personalize</a:t>
              </a:r>
            </a:p>
          </p:txBody>
        </p:sp>
      </p:grpSp>
      <p:grpSp>
        <p:nvGrpSpPr>
          <p:cNvPr id="202" name="Group 201">
            <a:extLst>
              <a:ext uri="{FF2B5EF4-FFF2-40B4-BE49-F238E27FC236}">
                <a16:creationId xmlns:a16="http://schemas.microsoft.com/office/drawing/2014/main" id="{1546E0AF-BCB7-4495-8160-4B4995E0D408}"/>
              </a:ext>
            </a:extLst>
          </p:cNvPr>
          <p:cNvGrpSpPr/>
          <p:nvPr/>
        </p:nvGrpSpPr>
        <p:grpSpPr>
          <a:xfrm>
            <a:off x="8696743" y="2555660"/>
            <a:ext cx="408766" cy="612263"/>
            <a:chOff x="6008453" y="1568148"/>
            <a:chExt cx="306572" cy="459197"/>
          </a:xfrm>
        </p:grpSpPr>
        <p:grpSp>
          <p:nvGrpSpPr>
            <p:cNvPr id="203" name="Graphic 108">
              <a:extLst>
                <a:ext uri="{FF2B5EF4-FFF2-40B4-BE49-F238E27FC236}">
                  <a16:creationId xmlns:a16="http://schemas.microsoft.com/office/drawing/2014/main" id="{5B1A7CAA-732A-4D41-9D40-622E7EC89A1A}"/>
                </a:ext>
              </a:extLst>
            </p:cNvPr>
            <p:cNvGrpSpPr/>
            <p:nvPr/>
          </p:nvGrpSpPr>
          <p:grpSpPr>
            <a:xfrm>
              <a:off x="6079576" y="1568148"/>
              <a:ext cx="164324" cy="153836"/>
              <a:chOff x="9432622" y="1721240"/>
              <a:chExt cx="445685" cy="417237"/>
            </a:xfrm>
            <a:solidFill>
              <a:schemeClr val="tx1"/>
            </a:solidFill>
          </p:grpSpPr>
          <p:sp>
            <p:nvSpPr>
              <p:cNvPr id="205" name="Freeform: Shape 204">
                <a:extLst>
                  <a:ext uri="{FF2B5EF4-FFF2-40B4-BE49-F238E27FC236}">
                    <a16:creationId xmlns:a16="http://schemas.microsoft.com/office/drawing/2014/main" id="{9B5D94F0-2BA2-4519-8A38-5D10D4C3A3BC}"/>
                  </a:ext>
                </a:extLst>
              </p:cNvPr>
              <p:cNvSpPr/>
              <p:nvPr/>
            </p:nvSpPr>
            <p:spPr>
              <a:xfrm>
                <a:off x="9787653" y="1821566"/>
                <a:ext cx="56896" cy="312928"/>
              </a:xfrm>
              <a:custGeom>
                <a:avLst/>
                <a:gdLst>
                  <a:gd name="connsiteX0" fmla="*/ 65715 w 56896"/>
                  <a:gd name="connsiteY0" fmla="*/ 317480 h 312928"/>
                  <a:gd name="connsiteX1" fmla="*/ 0 w 56896"/>
                  <a:gd name="connsiteY1" fmla="*/ 317480 h 312928"/>
                  <a:gd name="connsiteX2" fmla="*/ 0 w 56896"/>
                  <a:gd name="connsiteY2" fmla="*/ 298514 h 312928"/>
                  <a:gd name="connsiteX3" fmla="*/ 46750 w 56896"/>
                  <a:gd name="connsiteY3" fmla="*/ 298514 h 312928"/>
                  <a:gd name="connsiteX4" fmla="*/ 46750 w 56896"/>
                  <a:gd name="connsiteY4" fmla="*/ 0 h 312928"/>
                  <a:gd name="connsiteX5" fmla="*/ 65715 w 56896"/>
                  <a:gd name="connsiteY5" fmla="*/ 0 h 312928"/>
                  <a:gd name="connsiteX6" fmla="*/ 65715 w 56896"/>
                  <a:gd name="connsiteY6" fmla="*/ 317480 h 31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96" h="312928">
                    <a:moveTo>
                      <a:pt x="65715" y="317480"/>
                    </a:moveTo>
                    <a:lnTo>
                      <a:pt x="0" y="317480"/>
                    </a:lnTo>
                    <a:lnTo>
                      <a:pt x="0" y="298514"/>
                    </a:lnTo>
                    <a:lnTo>
                      <a:pt x="46750" y="298514"/>
                    </a:lnTo>
                    <a:lnTo>
                      <a:pt x="46750" y="0"/>
                    </a:lnTo>
                    <a:lnTo>
                      <a:pt x="65715" y="0"/>
                    </a:lnTo>
                    <a:lnTo>
                      <a:pt x="65715" y="317480"/>
                    </a:lnTo>
                    <a:close/>
                  </a:path>
                </a:pathLst>
              </a:custGeom>
              <a:grpFill/>
              <a:ln w="6350" cap="flat">
                <a:noFill/>
                <a:prstDash val="solid"/>
                <a:miter/>
              </a:ln>
            </p:spPr>
            <p:txBody>
              <a:bodyPr rtlCol="0" anchor="ctr"/>
              <a:lstStyle/>
              <a:p>
                <a:pPr defTabSz="485720">
                  <a:defRPr/>
                </a:pPr>
                <a:endPar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6" name="Freeform: Shape 205">
                <a:extLst>
                  <a:ext uri="{FF2B5EF4-FFF2-40B4-BE49-F238E27FC236}">
                    <a16:creationId xmlns:a16="http://schemas.microsoft.com/office/drawing/2014/main" id="{E8F25D92-0C21-484F-A487-1570CD1798CF}"/>
                  </a:ext>
                </a:extLst>
              </p:cNvPr>
              <p:cNvSpPr/>
              <p:nvPr/>
            </p:nvSpPr>
            <p:spPr>
              <a:xfrm>
                <a:off x="9432622" y="1739731"/>
                <a:ext cx="350859" cy="398272"/>
              </a:xfrm>
              <a:custGeom>
                <a:avLst/>
                <a:gdLst>
                  <a:gd name="connsiteX0" fmla="*/ 355031 w 350858"/>
                  <a:gd name="connsiteY0" fmla="*/ 399315 h 398272"/>
                  <a:gd name="connsiteX1" fmla="*/ 0 w 350858"/>
                  <a:gd name="connsiteY1" fmla="*/ 399315 h 398272"/>
                  <a:gd name="connsiteX2" fmla="*/ 0 w 350858"/>
                  <a:gd name="connsiteY2" fmla="*/ 0 h 398272"/>
                  <a:gd name="connsiteX3" fmla="*/ 341186 w 350858"/>
                  <a:gd name="connsiteY3" fmla="*/ 0 h 398272"/>
                  <a:gd name="connsiteX4" fmla="*/ 341186 w 350858"/>
                  <a:gd name="connsiteY4" fmla="*/ 18965 h 398272"/>
                  <a:gd name="connsiteX5" fmla="*/ 18965 w 350858"/>
                  <a:gd name="connsiteY5" fmla="*/ 18965 h 398272"/>
                  <a:gd name="connsiteX6" fmla="*/ 18965 w 350858"/>
                  <a:gd name="connsiteY6" fmla="*/ 380350 h 398272"/>
                  <a:gd name="connsiteX7" fmla="*/ 355031 w 350858"/>
                  <a:gd name="connsiteY7" fmla="*/ 380350 h 398272"/>
                  <a:gd name="connsiteX8" fmla="*/ 355031 w 350858"/>
                  <a:gd name="connsiteY8" fmla="*/ 399315 h 398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858" h="398272">
                    <a:moveTo>
                      <a:pt x="355031" y="399315"/>
                    </a:moveTo>
                    <a:lnTo>
                      <a:pt x="0" y="399315"/>
                    </a:lnTo>
                    <a:lnTo>
                      <a:pt x="0" y="0"/>
                    </a:lnTo>
                    <a:lnTo>
                      <a:pt x="341186" y="0"/>
                    </a:lnTo>
                    <a:lnTo>
                      <a:pt x="341186" y="18965"/>
                    </a:lnTo>
                    <a:lnTo>
                      <a:pt x="18965" y="18965"/>
                    </a:lnTo>
                    <a:lnTo>
                      <a:pt x="18965" y="380350"/>
                    </a:lnTo>
                    <a:lnTo>
                      <a:pt x="355031" y="380350"/>
                    </a:lnTo>
                    <a:lnTo>
                      <a:pt x="355031" y="399315"/>
                    </a:lnTo>
                    <a:close/>
                  </a:path>
                </a:pathLst>
              </a:custGeom>
              <a:grpFill/>
              <a:ln w="6350" cap="flat">
                <a:noFill/>
                <a:prstDash val="solid"/>
                <a:miter/>
              </a:ln>
            </p:spPr>
            <p:txBody>
              <a:bodyPr rtlCol="0" anchor="ctr"/>
              <a:lstStyle/>
              <a:p>
                <a:pPr defTabSz="485720">
                  <a:defRPr/>
                </a:pPr>
                <a:endPar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7" name="Freeform: Shape 206">
                <a:extLst>
                  <a:ext uri="{FF2B5EF4-FFF2-40B4-BE49-F238E27FC236}">
                    <a16:creationId xmlns:a16="http://schemas.microsoft.com/office/drawing/2014/main" id="{A7952CF1-52CB-4EF9-8AB0-07C7B8D4D9C0}"/>
                  </a:ext>
                </a:extLst>
              </p:cNvPr>
              <p:cNvSpPr/>
              <p:nvPr/>
            </p:nvSpPr>
            <p:spPr>
              <a:xfrm>
                <a:off x="9478993" y="1733662"/>
                <a:ext cx="388789" cy="199136"/>
              </a:xfrm>
              <a:custGeom>
                <a:avLst/>
                <a:gdLst>
                  <a:gd name="connsiteX0" fmla="*/ 82404 w 388789"/>
                  <a:gd name="connsiteY0" fmla="*/ 204826 h 199136"/>
                  <a:gd name="connsiteX1" fmla="*/ 0 w 388789"/>
                  <a:gd name="connsiteY1" fmla="*/ 204826 h 199136"/>
                  <a:gd name="connsiteX2" fmla="*/ 0 w 388789"/>
                  <a:gd name="connsiteY2" fmla="*/ 185860 h 199136"/>
                  <a:gd name="connsiteX3" fmla="*/ 75861 w 388789"/>
                  <a:gd name="connsiteY3" fmla="*/ 185860 h 199136"/>
                  <a:gd name="connsiteX4" fmla="*/ 101370 w 388789"/>
                  <a:gd name="connsiteY4" fmla="*/ 118628 h 199136"/>
                  <a:gd name="connsiteX5" fmla="*/ 110283 w 388789"/>
                  <a:gd name="connsiteY5" fmla="*/ 112559 h 199136"/>
                  <a:gd name="connsiteX6" fmla="*/ 195627 w 388789"/>
                  <a:gd name="connsiteY6" fmla="*/ 112559 h 199136"/>
                  <a:gd name="connsiteX7" fmla="*/ 227300 w 388789"/>
                  <a:gd name="connsiteY7" fmla="*/ 55663 h 199136"/>
                  <a:gd name="connsiteX8" fmla="*/ 235549 w 388789"/>
                  <a:gd name="connsiteY8" fmla="*/ 50827 h 199136"/>
                  <a:gd name="connsiteX9" fmla="*/ 322221 w 388789"/>
                  <a:gd name="connsiteY9" fmla="*/ 50827 h 199136"/>
                  <a:gd name="connsiteX10" fmla="*/ 383100 w 388789"/>
                  <a:gd name="connsiteY10" fmla="*/ 0 h 199136"/>
                  <a:gd name="connsiteX11" fmla="*/ 395238 w 388789"/>
                  <a:gd name="connsiteY11" fmla="*/ 14603 h 199136"/>
                  <a:gd name="connsiteX12" fmla="*/ 331799 w 388789"/>
                  <a:gd name="connsiteY12" fmla="*/ 67611 h 199136"/>
                  <a:gd name="connsiteX13" fmla="*/ 325730 w 388789"/>
                  <a:gd name="connsiteY13" fmla="*/ 69792 h 199136"/>
                  <a:gd name="connsiteX14" fmla="*/ 240860 w 388789"/>
                  <a:gd name="connsiteY14" fmla="*/ 69792 h 199136"/>
                  <a:gd name="connsiteX15" fmla="*/ 209188 w 388789"/>
                  <a:gd name="connsiteY15" fmla="*/ 126688 h 199136"/>
                  <a:gd name="connsiteX16" fmla="*/ 200938 w 388789"/>
                  <a:gd name="connsiteY16" fmla="*/ 131619 h 199136"/>
                  <a:gd name="connsiteX17" fmla="*/ 116826 w 388789"/>
                  <a:gd name="connsiteY17" fmla="*/ 131619 h 199136"/>
                  <a:gd name="connsiteX18" fmla="*/ 91223 w 388789"/>
                  <a:gd name="connsiteY18" fmla="*/ 198852 h 199136"/>
                  <a:gd name="connsiteX19" fmla="*/ 82404 w 388789"/>
                  <a:gd name="connsiteY19" fmla="*/ 20482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8789" h="199136">
                    <a:moveTo>
                      <a:pt x="82404" y="204826"/>
                    </a:moveTo>
                    <a:lnTo>
                      <a:pt x="0" y="204826"/>
                    </a:lnTo>
                    <a:lnTo>
                      <a:pt x="0" y="185860"/>
                    </a:lnTo>
                    <a:lnTo>
                      <a:pt x="75861" y="185860"/>
                    </a:lnTo>
                    <a:lnTo>
                      <a:pt x="101370" y="118628"/>
                    </a:lnTo>
                    <a:cubicBezTo>
                      <a:pt x="102790" y="114948"/>
                      <a:pt x="106339" y="112532"/>
                      <a:pt x="110283" y="112559"/>
                    </a:cubicBezTo>
                    <a:lnTo>
                      <a:pt x="195627" y="112559"/>
                    </a:lnTo>
                    <a:lnTo>
                      <a:pt x="227300" y="55663"/>
                    </a:lnTo>
                    <a:cubicBezTo>
                      <a:pt x="228976" y="52681"/>
                      <a:pt x="232128" y="50833"/>
                      <a:pt x="235549" y="50827"/>
                    </a:cubicBezTo>
                    <a:lnTo>
                      <a:pt x="322221" y="50827"/>
                    </a:lnTo>
                    <a:lnTo>
                      <a:pt x="383100" y="0"/>
                    </a:lnTo>
                    <a:lnTo>
                      <a:pt x="395238" y="14603"/>
                    </a:lnTo>
                    <a:lnTo>
                      <a:pt x="331799" y="67611"/>
                    </a:lnTo>
                    <a:cubicBezTo>
                      <a:pt x="330092" y="69025"/>
                      <a:pt x="327945" y="69797"/>
                      <a:pt x="325730" y="69792"/>
                    </a:cubicBezTo>
                    <a:lnTo>
                      <a:pt x="240860" y="69792"/>
                    </a:lnTo>
                    <a:lnTo>
                      <a:pt x="209188" y="126688"/>
                    </a:lnTo>
                    <a:cubicBezTo>
                      <a:pt x="207536" y="129707"/>
                      <a:pt x="204379" y="131594"/>
                      <a:pt x="200938" y="131619"/>
                    </a:cubicBezTo>
                    <a:lnTo>
                      <a:pt x="116826" y="131619"/>
                    </a:lnTo>
                    <a:lnTo>
                      <a:pt x="91223" y="198852"/>
                    </a:lnTo>
                    <a:cubicBezTo>
                      <a:pt x="89785" y="202462"/>
                      <a:pt x="86290" y="204829"/>
                      <a:pt x="82404" y="204826"/>
                    </a:cubicBezTo>
                    <a:close/>
                  </a:path>
                </a:pathLst>
              </a:custGeom>
              <a:grpFill/>
              <a:ln w="6350" cap="flat">
                <a:noFill/>
                <a:prstDash val="solid"/>
                <a:miter/>
              </a:ln>
            </p:spPr>
            <p:txBody>
              <a:bodyPr rtlCol="0" anchor="ctr"/>
              <a:lstStyle/>
              <a:p>
                <a:pPr defTabSz="485720">
                  <a:defRPr/>
                </a:pPr>
                <a:endPar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8" name="Freeform: Shape 207">
                <a:extLst>
                  <a:ext uri="{FF2B5EF4-FFF2-40B4-BE49-F238E27FC236}">
                    <a16:creationId xmlns:a16="http://schemas.microsoft.com/office/drawing/2014/main" id="{60649C19-178A-4313-AD48-562D35FF3440}"/>
                  </a:ext>
                </a:extLst>
              </p:cNvPr>
              <p:cNvSpPr/>
              <p:nvPr/>
            </p:nvSpPr>
            <p:spPr>
              <a:xfrm>
                <a:off x="9834593" y="1721240"/>
                <a:ext cx="47413" cy="47413"/>
              </a:xfrm>
              <a:custGeom>
                <a:avLst/>
                <a:gdLst>
                  <a:gd name="connsiteX0" fmla="*/ 51491 w 47413"/>
                  <a:gd name="connsiteY0" fmla="*/ 51586 h 47413"/>
                  <a:gd name="connsiteX1" fmla="*/ 32526 w 47413"/>
                  <a:gd name="connsiteY1" fmla="*/ 51586 h 47413"/>
                  <a:gd name="connsiteX2" fmla="*/ 32526 w 47413"/>
                  <a:gd name="connsiteY2" fmla="*/ 18965 h 47413"/>
                  <a:gd name="connsiteX3" fmla="*/ 0 w 47413"/>
                  <a:gd name="connsiteY3" fmla="*/ 18965 h 47413"/>
                  <a:gd name="connsiteX4" fmla="*/ 0 w 47413"/>
                  <a:gd name="connsiteY4" fmla="*/ 0 h 47413"/>
                  <a:gd name="connsiteX5" fmla="*/ 51491 w 47413"/>
                  <a:gd name="connsiteY5" fmla="*/ 0 h 47413"/>
                  <a:gd name="connsiteX6" fmla="*/ 51491 w 47413"/>
                  <a:gd name="connsiteY6" fmla="*/ 5158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13" h="47413">
                    <a:moveTo>
                      <a:pt x="51491" y="51586"/>
                    </a:moveTo>
                    <a:lnTo>
                      <a:pt x="32526" y="51586"/>
                    </a:lnTo>
                    <a:lnTo>
                      <a:pt x="32526" y="18965"/>
                    </a:lnTo>
                    <a:lnTo>
                      <a:pt x="0" y="18965"/>
                    </a:lnTo>
                    <a:lnTo>
                      <a:pt x="0" y="0"/>
                    </a:lnTo>
                    <a:lnTo>
                      <a:pt x="51491" y="0"/>
                    </a:lnTo>
                    <a:lnTo>
                      <a:pt x="51491" y="51586"/>
                    </a:lnTo>
                    <a:close/>
                  </a:path>
                </a:pathLst>
              </a:custGeom>
              <a:grpFill/>
              <a:ln w="6350" cap="flat">
                <a:noFill/>
                <a:prstDash val="solid"/>
                <a:miter/>
              </a:ln>
            </p:spPr>
            <p:txBody>
              <a:bodyPr rtlCol="0" anchor="ctr"/>
              <a:lstStyle/>
              <a:p>
                <a:pPr defTabSz="485720">
                  <a:defRPr/>
                </a:pPr>
                <a:endPar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9" name="Freeform: Shape 208">
                <a:extLst>
                  <a:ext uri="{FF2B5EF4-FFF2-40B4-BE49-F238E27FC236}">
                    <a16:creationId xmlns:a16="http://schemas.microsoft.com/office/drawing/2014/main" id="{BFA29C56-D564-4B67-A04C-ED58D069161D}"/>
                  </a:ext>
                </a:extLst>
              </p:cNvPr>
              <p:cNvSpPr/>
              <p:nvPr/>
            </p:nvSpPr>
            <p:spPr>
              <a:xfrm>
                <a:off x="9481079" y="1960013"/>
                <a:ext cx="75861" cy="132757"/>
              </a:xfrm>
              <a:custGeom>
                <a:avLst/>
                <a:gdLst>
                  <a:gd name="connsiteX0" fmla="*/ 83542 w 75861"/>
                  <a:gd name="connsiteY0" fmla="*/ 138257 h 132757"/>
                  <a:gd name="connsiteX1" fmla="*/ 0 w 75861"/>
                  <a:gd name="connsiteY1" fmla="*/ 138257 h 132757"/>
                  <a:gd name="connsiteX2" fmla="*/ 0 w 75861"/>
                  <a:gd name="connsiteY2" fmla="*/ 0 h 132757"/>
                  <a:gd name="connsiteX3" fmla="*/ 83542 w 75861"/>
                  <a:gd name="connsiteY3" fmla="*/ 0 h 132757"/>
                  <a:gd name="connsiteX4" fmla="*/ 18965 w 75861"/>
                  <a:gd name="connsiteY4" fmla="*/ 119292 h 132757"/>
                  <a:gd name="connsiteX5" fmla="*/ 64577 w 75861"/>
                  <a:gd name="connsiteY5" fmla="*/ 119292 h 132757"/>
                  <a:gd name="connsiteX6" fmla="*/ 64577 w 75861"/>
                  <a:gd name="connsiteY6" fmla="*/ 18965 h 132757"/>
                  <a:gd name="connsiteX7" fmla="*/ 18965 w 75861"/>
                  <a:gd name="connsiteY7" fmla="*/ 1896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132757">
                    <a:moveTo>
                      <a:pt x="83542" y="138257"/>
                    </a:moveTo>
                    <a:lnTo>
                      <a:pt x="0" y="138257"/>
                    </a:lnTo>
                    <a:lnTo>
                      <a:pt x="0" y="0"/>
                    </a:lnTo>
                    <a:lnTo>
                      <a:pt x="83542" y="0"/>
                    </a:lnTo>
                    <a:close/>
                    <a:moveTo>
                      <a:pt x="18965" y="119292"/>
                    </a:moveTo>
                    <a:lnTo>
                      <a:pt x="64577" y="119292"/>
                    </a:lnTo>
                    <a:lnTo>
                      <a:pt x="64577" y="18965"/>
                    </a:lnTo>
                    <a:lnTo>
                      <a:pt x="18965" y="18965"/>
                    </a:lnTo>
                    <a:close/>
                  </a:path>
                </a:pathLst>
              </a:custGeom>
              <a:grpFill/>
              <a:ln w="6350" cap="flat">
                <a:noFill/>
                <a:prstDash val="solid"/>
                <a:miter/>
              </a:ln>
            </p:spPr>
            <p:txBody>
              <a:bodyPr rtlCol="0" anchor="ctr"/>
              <a:lstStyle/>
              <a:p>
                <a:pPr defTabSz="485720">
                  <a:defRPr/>
                </a:pPr>
                <a:endPar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10" name="Freeform: Shape 209">
                <a:extLst>
                  <a:ext uri="{FF2B5EF4-FFF2-40B4-BE49-F238E27FC236}">
                    <a16:creationId xmlns:a16="http://schemas.microsoft.com/office/drawing/2014/main" id="{0FFD031A-4941-44EB-A381-C9EE2143F451}"/>
                  </a:ext>
                </a:extLst>
              </p:cNvPr>
              <p:cNvSpPr/>
              <p:nvPr/>
            </p:nvSpPr>
            <p:spPr>
              <a:xfrm>
                <a:off x="9599423" y="1886523"/>
                <a:ext cx="75861" cy="208619"/>
              </a:xfrm>
              <a:custGeom>
                <a:avLst/>
                <a:gdLst>
                  <a:gd name="connsiteX0" fmla="*/ 83637 w 75861"/>
                  <a:gd name="connsiteY0" fmla="*/ 211748 h 208618"/>
                  <a:gd name="connsiteX1" fmla="*/ 0 w 75861"/>
                  <a:gd name="connsiteY1" fmla="*/ 211748 h 208618"/>
                  <a:gd name="connsiteX2" fmla="*/ 0 w 75861"/>
                  <a:gd name="connsiteY2" fmla="*/ 0 h 208618"/>
                  <a:gd name="connsiteX3" fmla="*/ 83637 w 75861"/>
                  <a:gd name="connsiteY3" fmla="*/ 0 h 208618"/>
                  <a:gd name="connsiteX4" fmla="*/ 19060 w 75861"/>
                  <a:gd name="connsiteY4" fmla="*/ 192783 h 208618"/>
                  <a:gd name="connsiteX5" fmla="*/ 64672 w 75861"/>
                  <a:gd name="connsiteY5" fmla="*/ 192783 h 208618"/>
                  <a:gd name="connsiteX6" fmla="*/ 64672 w 75861"/>
                  <a:gd name="connsiteY6" fmla="*/ 18965 h 208618"/>
                  <a:gd name="connsiteX7" fmla="*/ 18965 w 75861"/>
                  <a:gd name="connsiteY7" fmla="*/ 18965 h 20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08618">
                    <a:moveTo>
                      <a:pt x="83637" y="211748"/>
                    </a:moveTo>
                    <a:lnTo>
                      <a:pt x="0" y="211748"/>
                    </a:lnTo>
                    <a:lnTo>
                      <a:pt x="0" y="0"/>
                    </a:lnTo>
                    <a:lnTo>
                      <a:pt x="83637" y="0"/>
                    </a:lnTo>
                    <a:close/>
                    <a:moveTo>
                      <a:pt x="19060" y="192783"/>
                    </a:moveTo>
                    <a:lnTo>
                      <a:pt x="64672" y="192783"/>
                    </a:lnTo>
                    <a:lnTo>
                      <a:pt x="64672" y="18965"/>
                    </a:lnTo>
                    <a:lnTo>
                      <a:pt x="18965" y="18965"/>
                    </a:lnTo>
                    <a:close/>
                  </a:path>
                </a:pathLst>
              </a:custGeom>
              <a:grpFill/>
              <a:ln w="6350" cap="flat">
                <a:noFill/>
                <a:prstDash val="solid"/>
                <a:miter/>
              </a:ln>
            </p:spPr>
            <p:txBody>
              <a:bodyPr rtlCol="0" anchor="ctr"/>
              <a:lstStyle/>
              <a:p>
                <a:pPr defTabSz="485720">
                  <a:defRPr/>
                </a:pPr>
                <a:endPar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11" name="Freeform: Shape 210">
                <a:extLst>
                  <a:ext uri="{FF2B5EF4-FFF2-40B4-BE49-F238E27FC236}">
                    <a16:creationId xmlns:a16="http://schemas.microsoft.com/office/drawing/2014/main" id="{1B12389D-D915-4F6D-8A3C-71A88045D548}"/>
                  </a:ext>
                </a:extLst>
              </p:cNvPr>
              <p:cNvSpPr/>
              <p:nvPr/>
            </p:nvSpPr>
            <p:spPr>
              <a:xfrm>
                <a:off x="9718904" y="1825644"/>
                <a:ext cx="75861" cy="265515"/>
              </a:xfrm>
              <a:custGeom>
                <a:avLst/>
                <a:gdLst>
                  <a:gd name="connsiteX0" fmla="*/ 83542 w 75861"/>
                  <a:gd name="connsiteY0" fmla="*/ 272627 h 265514"/>
                  <a:gd name="connsiteX1" fmla="*/ 0 w 75861"/>
                  <a:gd name="connsiteY1" fmla="*/ 272627 h 265514"/>
                  <a:gd name="connsiteX2" fmla="*/ 0 w 75861"/>
                  <a:gd name="connsiteY2" fmla="*/ 0 h 265514"/>
                  <a:gd name="connsiteX3" fmla="*/ 83542 w 75861"/>
                  <a:gd name="connsiteY3" fmla="*/ 0 h 265514"/>
                  <a:gd name="connsiteX4" fmla="*/ 18965 w 75861"/>
                  <a:gd name="connsiteY4" fmla="*/ 253661 h 265514"/>
                  <a:gd name="connsiteX5" fmla="*/ 64577 w 75861"/>
                  <a:gd name="connsiteY5" fmla="*/ 253661 h 265514"/>
                  <a:gd name="connsiteX6" fmla="*/ 64577 w 75861"/>
                  <a:gd name="connsiteY6" fmla="*/ 18965 h 265514"/>
                  <a:gd name="connsiteX7" fmla="*/ 18965 w 75861"/>
                  <a:gd name="connsiteY7"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65514">
                    <a:moveTo>
                      <a:pt x="83542" y="272627"/>
                    </a:moveTo>
                    <a:lnTo>
                      <a:pt x="0" y="272627"/>
                    </a:lnTo>
                    <a:lnTo>
                      <a:pt x="0" y="0"/>
                    </a:lnTo>
                    <a:lnTo>
                      <a:pt x="83542" y="0"/>
                    </a:lnTo>
                    <a:close/>
                    <a:moveTo>
                      <a:pt x="18965" y="253661"/>
                    </a:moveTo>
                    <a:lnTo>
                      <a:pt x="64577" y="253661"/>
                    </a:lnTo>
                    <a:lnTo>
                      <a:pt x="64577" y="18965"/>
                    </a:lnTo>
                    <a:lnTo>
                      <a:pt x="18965" y="18965"/>
                    </a:lnTo>
                    <a:close/>
                  </a:path>
                </a:pathLst>
              </a:custGeom>
              <a:grpFill/>
              <a:ln w="6350" cap="flat">
                <a:noFill/>
                <a:prstDash val="solid"/>
                <a:miter/>
              </a:ln>
            </p:spPr>
            <p:txBody>
              <a:bodyPr rtlCol="0" anchor="ctr"/>
              <a:lstStyle/>
              <a:p>
                <a:pPr defTabSz="485720">
                  <a:defRPr/>
                </a:pPr>
                <a:endPar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204" name="TextBox 203">
              <a:extLst>
                <a:ext uri="{FF2B5EF4-FFF2-40B4-BE49-F238E27FC236}">
                  <a16:creationId xmlns:a16="http://schemas.microsoft.com/office/drawing/2014/main" id="{7B17EF5B-6C31-4F56-A5DA-6D8CE8219863}"/>
                </a:ext>
              </a:extLst>
            </p:cNvPr>
            <p:cNvSpPr txBox="1"/>
            <p:nvPr/>
          </p:nvSpPr>
          <p:spPr>
            <a:xfrm>
              <a:off x="6008453" y="1854317"/>
              <a:ext cx="306572" cy="173028"/>
            </a:xfrm>
            <a:prstGeom prst="rect">
              <a:avLst/>
            </a:prstGeom>
          </p:spPr>
          <p:txBody>
            <a:bodyPr wrap="none" lIns="0" tIns="0" rIns="0" bIns="0" rtlCol="0">
              <a:spAutoFit/>
            </a:bodyPr>
            <a:lstStyle/>
            <a:p>
              <a:pPr algn="ctr" defTabSz="914238">
                <a:lnSpc>
                  <a:spcPct val="90000"/>
                </a:lnSpc>
                <a:spcAft>
                  <a:spcPts val="1500"/>
                </a:spcAft>
                <a:defRPr/>
              </a:pPr>
              <a: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Amazon</a:t>
              </a:r>
              <a:b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Forecast</a:t>
              </a:r>
            </a:p>
          </p:txBody>
        </p:sp>
      </p:grpSp>
      <p:grpSp>
        <p:nvGrpSpPr>
          <p:cNvPr id="212" name="Group 211">
            <a:extLst>
              <a:ext uri="{FF2B5EF4-FFF2-40B4-BE49-F238E27FC236}">
                <a16:creationId xmlns:a16="http://schemas.microsoft.com/office/drawing/2014/main" id="{72FE7678-DBA1-42B4-ADD2-B4F274E54B26}"/>
              </a:ext>
            </a:extLst>
          </p:cNvPr>
          <p:cNvGrpSpPr/>
          <p:nvPr/>
        </p:nvGrpSpPr>
        <p:grpSpPr>
          <a:xfrm>
            <a:off x="3235555" y="2524743"/>
            <a:ext cx="625171" cy="776551"/>
            <a:chOff x="2037519" y="1544961"/>
            <a:chExt cx="468878" cy="582413"/>
          </a:xfrm>
        </p:grpSpPr>
        <p:sp>
          <p:nvSpPr>
            <p:cNvPr id="213" name="TextBox 212">
              <a:extLst>
                <a:ext uri="{FF2B5EF4-FFF2-40B4-BE49-F238E27FC236}">
                  <a16:creationId xmlns:a16="http://schemas.microsoft.com/office/drawing/2014/main" id="{1942E18C-304C-4722-8CCC-BD73DFB44A37}"/>
                </a:ext>
              </a:extLst>
            </p:cNvPr>
            <p:cNvSpPr txBox="1"/>
            <p:nvPr/>
          </p:nvSpPr>
          <p:spPr>
            <a:xfrm>
              <a:off x="2037519" y="1854318"/>
              <a:ext cx="468878" cy="273056"/>
            </a:xfrm>
            <a:prstGeom prst="rect">
              <a:avLst/>
            </a:prstGeom>
          </p:spPr>
          <p:txBody>
            <a:bodyPr wrap="none" lIns="0" tIns="0" rIns="0" bIns="0" rtlCol="0">
              <a:spAutoFit/>
            </a:bodyPr>
            <a:lstStyle/>
            <a:p>
              <a:pPr algn="ctr" defTabSz="914238">
                <a:lnSpc>
                  <a:spcPct val="90000"/>
                </a:lnSpc>
                <a:spcAft>
                  <a:spcPts val="500"/>
                </a:spcAft>
                <a:defRPr/>
              </a:pPr>
              <a: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Amazon</a:t>
              </a:r>
              <a:b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Comprehend</a:t>
              </a:r>
            </a:p>
            <a:p>
              <a:pPr algn="ctr" defTabSz="914238">
                <a:lnSpc>
                  <a:spcPct val="90000"/>
                </a:lnSpc>
                <a:spcAft>
                  <a:spcPts val="1500"/>
                </a:spcAft>
                <a:defRPr/>
              </a:pPr>
              <a:r>
                <a:rPr lang="en-US" sz="500" i="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+Medical</a:t>
              </a:r>
              <a:endParaRPr lang="en-US" sz="833" i="1"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14" name="Graphic 48">
              <a:extLst>
                <a:ext uri="{FF2B5EF4-FFF2-40B4-BE49-F238E27FC236}">
                  <a16:creationId xmlns:a16="http://schemas.microsoft.com/office/drawing/2014/main" id="{490CD09D-6BBE-44B9-BA1F-7E8C93117529}"/>
                </a:ext>
              </a:extLst>
            </p:cNvPr>
            <p:cNvSpPr/>
            <p:nvPr/>
          </p:nvSpPr>
          <p:spPr>
            <a:xfrm>
              <a:off x="2174862" y="1544961"/>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defTabSz="914238">
                <a:defRPr/>
              </a:pPr>
              <a:endParaRPr lang="en-US" sz="2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218" name="Group 217">
            <a:extLst>
              <a:ext uri="{FF2B5EF4-FFF2-40B4-BE49-F238E27FC236}">
                <a16:creationId xmlns:a16="http://schemas.microsoft.com/office/drawing/2014/main" id="{65E67A4E-DC67-4780-BD4D-DED223B3DE6C}"/>
              </a:ext>
            </a:extLst>
          </p:cNvPr>
          <p:cNvGrpSpPr/>
          <p:nvPr/>
        </p:nvGrpSpPr>
        <p:grpSpPr>
          <a:xfrm>
            <a:off x="4640684" y="2534310"/>
            <a:ext cx="397545" cy="628092"/>
            <a:chOff x="3141574" y="1552139"/>
            <a:chExt cx="298159" cy="471069"/>
          </a:xfrm>
        </p:grpSpPr>
        <p:grpSp>
          <p:nvGrpSpPr>
            <p:cNvPr id="219" name="Graphic 110">
              <a:extLst>
                <a:ext uri="{FF2B5EF4-FFF2-40B4-BE49-F238E27FC236}">
                  <a16:creationId xmlns:a16="http://schemas.microsoft.com/office/drawing/2014/main" id="{ACB3087F-81CF-4CEA-B27C-77C69C34DEDE}"/>
                </a:ext>
              </a:extLst>
            </p:cNvPr>
            <p:cNvGrpSpPr/>
            <p:nvPr/>
          </p:nvGrpSpPr>
          <p:grpSpPr>
            <a:xfrm>
              <a:off x="3182239" y="1552139"/>
              <a:ext cx="216830" cy="185855"/>
              <a:chOff x="3071685" y="1642846"/>
              <a:chExt cx="464651" cy="398272"/>
            </a:xfrm>
            <a:solidFill>
              <a:schemeClr val="tx1"/>
            </a:solidFill>
          </p:grpSpPr>
          <p:sp>
            <p:nvSpPr>
              <p:cNvPr id="221" name="Freeform: Shape 220">
                <a:extLst>
                  <a:ext uri="{FF2B5EF4-FFF2-40B4-BE49-F238E27FC236}">
                    <a16:creationId xmlns:a16="http://schemas.microsoft.com/office/drawing/2014/main" id="{42B19263-825F-4AAE-8E91-2735E41C7FA9}"/>
                  </a:ext>
                </a:extLst>
              </p:cNvPr>
              <p:cNvSpPr/>
              <p:nvPr/>
            </p:nvSpPr>
            <p:spPr>
              <a:xfrm>
                <a:off x="3255879" y="1642846"/>
                <a:ext cx="274997" cy="379307"/>
              </a:xfrm>
              <a:custGeom>
                <a:avLst/>
                <a:gdLst>
                  <a:gd name="connsiteX0" fmla="*/ 277274 w 274997"/>
                  <a:gd name="connsiteY0" fmla="*/ 383385 h 379306"/>
                  <a:gd name="connsiteX1" fmla="*/ 258308 w 274997"/>
                  <a:gd name="connsiteY1" fmla="*/ 383385 h 379306"/>
                  <a:gd name="connsiteX2" fmla="*/ 258308 w 274997"/>
                  <a:gd name="connsiteY2" fmla="*/ 369161 h 379306"/>
                  <a:gd name="connsiteX3" fmla="*/ 270351 w 274997"/>
                  <a:gd name="connsiteY3" fmla="*/ 369161 h 379306"/>
                  <a:gd name="connsiteX4" fmla="*/ 270351 w 274997"/>
                  <a:gd name="connsiteY4" fmla="*/ 70078 h 379306"/>
                  <a:gd name="connsiteX5" fmla="*/ 206154 w 274997"/>
                  <a:gd name="connsiteY5" fmla="*/ 14225 h 379306"/>
                  <a:gd name="connsiteX6" fmla="*/ 14225 w 274997"/>
                  <a:gd name="connsiteY6" fmla="*/ 14225 h 379306"/>
                  <a:gd name="connsiteX7" fmla="*/ 14225 w 274997"/>
                  <a:gd name="connsiteY7" fmla="*/ 25130 h 379306"/>
                  <a:gd name="connsiteX8" fmla="*/ 1 w 274997"/>
                  <a:gd name="connsiteY8" fmla="*/ 25130 h 379306"/>
                  <a:gd name="connsiteX9" fmla="*/ 1 w 274997"/>
                  <a:gd name="connsiteY9" fmla="*/ 7113 h 379306"/>
                  <a:gd name="connsiteX10" fmla="*/ 6922 w 274997"/>
                  <a:gd name="connsiteY10" fmla="*/ 1 h 379306"/>
                  <a:gd name="connsiteX11" fmla="*/ 7113 w 274997"/>
                  <a:gd name="connsiteY11" fmla="*/ 1 h 379306"/>
                  <a:gd name="connsiteX12" fmla="*/ 208619 w 274997"/>
                  <a:gd name="connsiteY12" fmla="*/ 1 h 379306"/>
                  <a:gd name="connsiteX13" fmla="*/ 213266 w 274997"/>
                  <a:gd name="connsiteY13" fmla="*/ 1708 h 379306"/>
                  <a:gd name="connsiteX14" fmla="*/ 282015 w 274997"/>
                  <a:gd name="connsiteY14" fmla="*/ 61449 h 379306"/>
                  <a:gd name="connsiteX15" fmla="*/ 284386 w 274997"/>
                  <a:gd name="connsiteY15" fmla="*/ 66759 h 379306"/>
                  <a:gd name="connsiteX16" fmla="*/ 284386 w 274997"/>
                  <a:gd name="connsiteY16" fmla="*/ 376273 h 379306"/>
                  <a:gd name="connsiteX17" fmla="*/ 277274 w 274997"/>
                  <a:gd name="connsiteY17" fmla="*/ 383385 h 37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4997" h="379306">
                    <a:moveTo>
                      <a:pt x="277274" y="383385"/>
                    </a:moveTo>
                    <a:lnTo>
                      <a:pt x="258308" y="383385"/>
                    </a:lnTo>
                    <a:lnTo>
                      <a:pt x="258308" y="369161"/>
                    </a:lnTo>
                    <a:lnTo>
                      <a:pt x="270351" y="369161"/>
                    </a:lnTo>
                    <a:lnTo>
                      <a:pt x="270351" y="70078"/>
                    </a:lnTo>
                    <a:lnTo>
                      <a:pt x="206154" y="14225"/>
                    </a:lnTo>
                    <a:lnTo>
                      <a:pt x="14225" y="14225"/>
                    </a:lnTo>
                    <a:lnTo>
                      <a:pt x="14225" y="25130"/>
                    </a:lnTo>
                    <a:lnTo>
                      <a:pt x="1" y="25130"/>
                    </a:lnTo>
                    <a:lnTo>
                      <a:pt x="1" y="7113"/>
                    </a:lnTo>
                    <a:cubicBezTo>
                      <a:pt x="-52" y="3238"/>
                      <a:pt x="3047" y="54"/>
                      <a:pt x="6922" y="1"/>
                    </a:cubicBezTo>
                    <a:cubicBezTo>
                      <a:pt x="6985" y="0"/>
                      <a:pt x="7049" y="0"/>
                      <a:pt x="7113" y="1"/>
                    </a:cubicBezTo>
                    <a:lnTo>
                      <a:pt x="208619" y="1"/>
                    </a:lnTo>
                    <a:cubicBezTo>
                      <a:pt x="210327" y="-31"/>
                      <a:pt x="211985" y="578"/>
                      <a:pt x="213266" y="1708"/>
                    </a:cubicBezTo>
                    <a:lnTo>
                      <a:pt x="282015" y="61449"/>
                    </a:lnTo>
                    <a:cubicBezTo>
                      <a:pt x="283526" y="62800"/>
                      <a:pt x="284388" y="64732"/>
                      <a:pt x="284386" y="66759"/>
                    </a:cubicBezTo>
                    <a:lnTo>
                      <a:pt x="284386" y="376273"/>
                    </a:lnTo>
                    <a:cubicBezTo>
                      <a:pt x="284386" y="380201"/>
                      <a:pt x="281202" y="383385"/>
                      <a:pt x="277274" y="383385"/>
                    </a:cubicBezTo>
                    <a:close/>
                  </a:path>
                </a:pathLst>
              </a:custGeom>
              <a:grpFill/>
              <a:ln w="9398" cap="flat">
                <a:noFill/>
                <a:prstDash val="solid"/>
                <a:miter/>
              </a:ln>
            </p:spPr>
            <p:txBody>
              <a:bodyPr rtlCol="0" anchor="ctr"/>
              <a:lstStyle/>
              <a:p>
                <a:pPr defTabSz="485720">
                  <a:defRPr/>
                </a:pPr>
                <a:endPar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22" name="Freeform: Shape 221">
                <a:extLst>
                  <a:ext uri="{FF2B5EF4-FFF2-40B4-BE49-F238E27FC236}">
                    <a16:creationId xmlns:a16="http://schemas.microsoft.com/office/drawing/2014/main" id="{41A1AA86-9260-405B-9E52-74592992057A}"/>
                  </a:ext>
                </a:extLst>
              </p:cNvPr>
              <p:cNvSpPr/>
              <p:nvPr/>
            </p:nvSpPr>
            <p:spPr>
              <a:xfrm>
                <a:off x="3234639" y="1672908"/>
                <a:ext cx="274997" cy="369824"/>
              </a:xfrm>
              <a:custGeom>
                <a:avLst/>
                <a:gdLst>
                  <a:gd name="connsiteX0" fmla="*/ 268454 w 274997"/>
                  <a:gd name="connsiteY0" fmla="*/ 374471 h 369824"/>
                  <a:gd name="connsiteX1" fmla="*/ 7112 w 274997"/>
                  <a:gd name="connsiteY1" fmla="*/ 374471 h 369824"/>
                  <a:gd name="connsiteX2" fmla="*/ 0 w 274997"/>
                  <a:gd name="connsiteY2" fmla="*/ 367359 h 369824"/>
                  <a:gd name="connsiteX3" fmla="*/ 0 w 274997"/>
                  <a:gd name="connsiteY3" fmla="*/ 314919 h 369824"/>
                  <a:gd name="connsiteX4" fmla="*/ 14224 w 274997"/>
                  <a:gd name="connsiteY4" fmla="*/ 314919 h 369824"/>
                  <a:gd name="connsiteX5" fmla="*/ 14224 w 274997"/>
                  <a:gd name="connsiteY5" fmla="*/ 360247 h 369824"/>
                  <a:gd name="connsiteX6" fmla="*/ 261342 w 274997"/>
                  <a:gd name="connsiteY6" fmla="*/ 360247 h 369824"/>
                  <a:gd name="connsiteX7" fmla="*/ 261342 w 274997"/>
                  <a:gd name="connsiteY7" fmla="*/ 69792 h 369824"/>
                  <a:gd name="connsiteX8" fmla="*/ 205774 w 274997"/>
                  <a:gd name="connsiteY8" fmla="*/ 14224 h 369824"/>
                  <a:gd name="connsiteX9" fmla="*/ 14224 w 274997"/>
                  <a:gd name="connsiteY9" fmla="*/ 14224 h 369824"/>
                  <a:gd name="connsiteX10" fmla="*/ 14224 w 274997"/>
                  <a:gd name="connsiteY10" fmla="*/ 70077 h 369824"/>
                  <a:gd name="connsiteX11" fmla="*/ 379 w 274997"/>
                  <a:gd name="connsiteY11" fmla="*/ 70077 h 369824"/>
                  <a:gd name="connsiteX12" fmla="*/ 379 w 274997"/>
                  <a:gd name="connsiteY12" fmla="*/ 7112 h 369824"/>
                  <a:gd name="connsiteX13" fmla="*/ 7491 w 274997"/>
                  <a:gd name="connsiteY13" fmla="*/ 0 h 369824"/>
                  <a:gd name="connsiteX14" fmla="*/ 208998 w 274997"/>
                  <a:gd name="connsiteY14" fmla="*/ 0 h 369824"/>
                  <a:gd name="connsiteX15" fmla="*/ 214024 w 274997"/>
                  <a:gd name="connsiteY15" fmla="*/ 2086 h 369824"/>
                  <a:gd name="connsiteX16" fmla="*/ 273765 w 274997"/>
                  <a:gd name="connsiteY16" fmla="*/ 61827 h 369824"/>
                  <a:gd name="connsiteX17" fmla="*/ 275851 w 274997"/>
                  <a:gd name="connsiteY17" fmla="*/ 66853 h 369824"/>
                  <a:gd name="connsiteX18" fmla="*/ 275851 w 274997"/>
                  <a:gd name="connsiteY18" fmla="*/ 367359 h 369824"/>
                  <a:gd name="connsiteX19" fmla="*/ 268744 w 274997"/>
                  <a:gd name="connsiteY19" fmla="*/ 374476 h 369824"/>
                  <a:gd name="connsiteX20" fmla="*/ 268454 w 274997"/>
                  <a:gd name="connsiteY20" fmla="*/ 374471 h 36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4997" h="369824">
                    <a:moveTo>
                      <a:pt x="268454" y="374471"/>
                    </a:moveTo>
                    <a:lnTo>
                      <a:pt x="7112" y="374471"/>
                    </a:lnTo>
                    <a:cubicBezTo>
                      <a:pt x="3184" y="374471"/>
                      <a:pt x="0" y="371286"/>
                      <a:pt x="0" y="367359"/>
                    </a:cubicBezTo>
                    <a:lnTo>
                      <a:pt x="0" y="314919"/>
                    </a:lnTo>
                    <a:lnTo>
                      <a:pt x="14224" y="314919"/>
                    </a:lnTo>
                    <a:lnTo>
                      <a:pt x="14224" y="360247"/>
                    </a:lnTo>
                    <a:lnTo>
                      <a:pt x="261342" y="360247"/>
                    </a:lnTo>
                    <a:lnTo>
                      <a:pt x="261342" y="69792"/>
                    </a:lnTo>
                    <a:lnTo>
                      <a:pt x="205774" y="14224"/>
                    </a:lnTo>
                    <a:lnTo>
                      <a:pt x="14224" y="14224"/>
                    </a:lnTo>
                    <a:lnTo>
                      <a:pt x="14224" y="70077"/>
                    </a:lnTo>
                    <a:lnTo>
                      <a:pt x="379" y="70077"/>
                    </a:lnTo>
                    <a:lnTo>
                      <a:pt x="379" y="7112"/>
                    </a:lnTo>
                    <a:cubicBezTo>
                      <a:pt x="430" y="3205"/>
                      <a:pt x="3585" y="51"/>
                      <a:pt x="7491" y="0"/>
                    </a:cubicBezTo>
                    <a:lnTo>
                      <a:pt x="208998" y="0"/>
                    </a:lnTo>
                    <a:cubicBezTo>
                      <a:pt x="210884" y="2"/>
                      <a:pt x="212691" y="752"/>
                      <a:pt x="214024" y="2086"/>
                    </a:cubicBezTo>
                    <a:lnTo>
                      <a:pt x="273765" y="61827"/>
                    </a:lnTo>
                    <a:cubicBezTo>
                      <a:pt x="275099" y="63159"/>
                      <a:pt x="275849" y="64967"/>
                      <a:pt x="275851" y="66853"/>
                    </a:cubicBezTo>
                    <a:lnTo>
                      <a:pt x="275851" y="367359"/>
                    </a:lnTo>
                    <a:cubicBezTo>
                      <a:pt x="275854" y="371286"/>
                      <a:pt x="272672" y="374473"/>
                      <a:pt x="268744" y="374476"/>
                    </a:cubicBezTo>
                    <a:cubicBezTo>
                      <a:pt x="268648" y="374476"/>
                      <a:pt x="268551" y="374474"/>
                      <a:pt x="268454" y="374471"/>
                    </a:cubicBezTo>
                    <a:close/>
                  </a:path>
                </a:pathLst>
              </a:custGeom>
              <a:grpFill/>
              <a:ln w="9398" cap="flat">
                <a:noFill/>
                <a:prstDash val="solid"/>
                <a:miter/>
              </a:ln>
            </p:spPr>
            <p:txBody>
              <a:bodyPr rtlCol="0" anchor="ctr"/>
              <a:lstStyle/>
              <a:p>
                <a:pPr defTabSz="485720">
                  <a:defRPr/>
                </a:pPr>
                <a:endPar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23" name="Freeform: Shape 222">
                <a:extLst>
                  <a:ext uri="{FF2B5EF4-FFF2-40B4-BE49-F238E27FC236}">
                    <a16:creationId xmlns:a16="http://schemas.microsoft.com/office/drawing/2014/main" id="{42EC988C-D6A9-48F6-A0D8-AF05D5373C18}"/>
                  </a:ext>
                </a:extLst>
              </p:cNvPr>
              <p:cNvSpPr/>
              <p:nvPr/>
            </p:nvSpPr>
            <p:spPr>
              <a:xfrm>
                <a:off x="3436525" y="1680020"/>
                <a:ext cx="66379" cy="66379"/>
              </a:xfrm>
              <a:custGeom>
                <a:avLst/>
                <a:gdLst>
                  <a:gd name="connsiteX0" fmla="*/ 66568 w 66378"/>
                  <a:gd name="connsiteY0" fmla="*/ 66853 h 66378"/>
                  <a:gd name="connsiteX1" fmla="*/ 7112 w 66378"/>
                  <a:gd name="connsiteY1" fmla="*/ 66853 h 66378"/>
                  <a:gd name="connsiteX2" fmla="*/ 0 w 66378"/>
                  <a:gd name="connsiteY2" fmla="*/ 59741 h 66378"/>
                  <a:gd name="connsiteX3" fmla="*/ 0 w 66378"/>
                  <a:gd name="connsiteY3" fmla="*/ 0 h 66378"/>
                  <a:gd name="connsiteX4" fmla="*/ 14224 w 66378"/>
                  <a:gd name="connsiteY4" fmla="*/ 0 h 66378"/>
                  <a:gd name="connsiteX5" fmla="*/ 14224 w 66378"/>
                  <a:gd name="connsiteY5" fmla="*/ 52629 h 66378"/>
                  <a:gd name="connsiteX6" fmla="*/ 66853 w 66378"/>
                  <a:gd name="connsiteY6" fmla="*/ 52629 h 6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78" h="66378">
                    <a:moveTo>
                      <a:pt x="66568" y="66853"/>
                    </a:moveTo>
                    <a:lnTo>
                      <a:pt x="7112" y="66853"/>
                    </a:lnTo>
                    <a:cubicBezTo>
                      <a:pt x="3206" y="66802"/>
                      <a:pt x="51" y="63647"/>
                      <a:pt x="0" y="59741"/>
                    </a:cubicBezTo>
                    <a:lnTo>
                      <a:pt x="0" y="0"/>
                    </a:lnTo>
                    <a:lnTo>
                      <a:pt x="14224" y="0"/>
                    </a:lnTo>
                    <a:lnTo>
                      <a:pt x="14224" y="52629"/>
                    </a:lnTo>
                    <a:lnTo>
                      <a:pt x="66853" y="52629"/>
                    </a:lnTo>
                    <a:close/>
                  </a:path>
                </a:pathLst>
              </a:custGeom>
              <a:grpFill/>
              <a:ln w="9398" cap="flat">
                <a:noFill/>
                <a:prstDash val="solid"/>
                <a:miter/>
              </a:ln>
            </p:spPr>
            <p:txBody>
              <a:bodyPr rtlCol="0" anchor="ctr"/>
              <a:lstStyle/>
              <a:p>
                <a:pPr defTabSz="485720">
                  <a:defRPr/>
                </a:pPr>
                <a:endPar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24" name="Freeform: Shape 223">
                <a:extLst>
                  <a:ext uri="{FF2B5EF4-FFF2-40B4-BE49-F238E27FC236}">
                    <a16:creationId xmlns:a16="http://schemas.microsoft.com/office/drawing/2014/main" id="{FD79613B-D7B8-4381-A423-52E5251D49F1}"/>
                  </a:ext>
                </a:extLst>
              </p:cNvPr>
              <p:cNvSpPr/>
              <p:nvPr/>
            </p:nvSpPr>
            <p:spPr>
              <a:xfrm>
                <a:off x="3262328" y="1866354"/>
                <a:ext cx="66379" cy="9483"/>
              </a:xfrm>
              <a:custGeom>
                <a:avLst/>
                <a:gdLst>
                  <a:gd name="connsiteX0" fmla="*/ 0 w 66378"/>
                  <a:gd name="connsiteY0" fmla="*/ 0 h 9482"/>
                  <a:gd name="connsiteX1" fmla="*/ 68844 w 66378"/>
                  <a:gd name="connsiteY1" fmla="*/ 0 h 9482"/>
                  <a:gd name="connsiteX2" fmla="*/ 68844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68844" y="0"/>
                    </a:lnTo>
                    <a:lnTo>
                      <a:pt x="68844" y="14224"/>
                    </a:lnTo>
                    <a:lnTo>
                      <a:pt x="0" y="14224"/>
                    </a:lnTo>
                    <a:close/>
                  </a:path>
                </a:pathLst>
              </a:custGeom>
              <a:grpFill/>
              <a:ln w="9398" cap="flat">
                <a:noFill/>
                <a:prstDash val="solid"/>
                <a:miter/>
              </a:ln>
            </p:spPr>
            <p:txBody>
              <a:bodyPr rtlCol="0" anchor="ctr"/>
              <a:lstStyle/>
              <a:p>
                <a:pPr defTabSz="485720">
                  <a:defRPr/>
                </a:pPr>
                <a:endPar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25" name="Freeform: Shape 224">
                <a:extLst>
                  <a:ext uri="{FF2B5EF4-FFF2-40B4-BE49-F238E27FC236}">
                    <a16:creationId xmlns:a16="http://schemas.microsoft.com/office/drawing/2014/main" id="{B74A4A2F-D333-4145-B2D9-BF9765C27D27}"/>
                  </a:ext>
                </a:extLst>
              </p:cNvPr>
              <p:cNvSpPr/>
              <p:nvPr/>
            </p:nvSpPr>
            <p:spPr>
              <a:xfrm>
                <a:off x="3242130" y="1902293"/>
                <a:ext cx="75861" cy="9483"/>
              </a:xfrm>
              <a:custGeom>
                <a:avLst/>
                <a:gdLst>
                  <a:gd name="connsiteX0" fmla="*/ 0 w 75861"/>
                  <a:gd name="connsiteY0" fmla="*/ 0 h 9482"/>
                  <a:gd name="connsiteX1" fmla="*/ 76335 w 75861"/>
                  <a:gd name="connsiteY1" fmla="*/ 0 h 9482"/>
                  <a:gd name="connsiteX2" fmla="*/ 76335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76335" y="0"/>
                    </a:lnTo>
                    <a:lnTo>
                      <a:pt x="76335" y="14224"/>
                    </a:lnTo>
                    <a:lnTo>
                      <a:pt x="0" y="14224"/>
                    </a:lnTo>
                    <a:close/>
                  </a:path>
                </a:pathLst>
              </a:custGeom>
              <a:grpFill/>
              <a:ln w="9398" cap="flat">
                <a:noFill/>
                <a:prstDash val="solid"/>
                <a:miter/>
              </a:ln>
            </p:spPr>
            <p:txBody>
              <a:bodyPr rtlCol="0" anchor="ctr"/>
              <a:lstStyle/>
              <a:p>
                <a:pPr defTabSz="485720">
                  <a:defRPr/>
                </a:pPr>
                <a:endPar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26" name="Freeform: Shape 225">
                <a:extLst>
                  <a:ext uri="{FF2B5EF4-FFF2-40B4-BE49-F238E27FC236}">
                    <a16:creationId xmlns:a16="http://schemas.microsoft.com/office/drawing/2014/main" id="{A3721870-DF71-4BAF-8F5D-BC833129E770}"/>
                  </a:ext>
                </a:extLst>
              </p:cNvPr>
              <p:cNvSpPr/>
              <p:nvPr/>
            </p:nvSpPr>
            <p:spPr>
              <a:xfrm>
                <a:off x="3357155" y="1866544"/>
                <a:ext cx="104309" cy="9483"/>
              </a:xfrm>
              <a:custGeom>
                <a:avLst/>
                <a:gdLst>
                  <a:gd name="connsiteX0" fmla="*/ 0 w 104309"/>
                  <a:gd name="connsiteY0" fmla="*/ 0 h 9482"/>
                  <a:gd name="connsiteX1" fmla="*/ 111421 w 104309"/>
                  <a:gd name="connsiteY1" fmla="*/ 0 h 9482"/>
                  <a:gd name="connsiteX2" fmla="*/ 111421 w 104309"/>
                  <a:gd name="connsiteY2" fmla="*/ 14224 h 9482"/>
                  <a:gd name="connsiteX3" fmla="*/ 0 w 104309"/>
                  <a:gd name="connsiteY3" fmla="*/ 14224 h 9482"/>
                </a:gdLst>
                <a:ahLst/>
                <a:cxnLst>
                  <a:cxn ang="0">
                    <a:pos x="connsiteX0" y="connsiteY0"/>
                  </a:cxn>
                  <a:cxn ang="0">
                    <a:pos x="connsiteX1" y="connsiteY1"/>
                  </a:cxn>
                  <a:cxn ang="0">
                    <a:pos x="connsiteX2" y="connsiteY2"/>
                  </a:cxn>
                  <a:cxn ang="0">
                    <a:pos x="connsiteX3" y="connsiteY3"/>
                  </a:cxn>
                </a:cxnLst>
                <a:rect l="l" t="t" r="r" b="b"/>
                <a:pathLst>
                  <a:path w="104309" h="9482">
                    <a:moveTo>
                      <a:pt x="0" y="0"/>
                    </a:moveTo>
                    <a:lnTo>
                      <a:pt x="111421" y="0"/>
                    </a:lnTo>
                    <a:lnTo>
                      <a:pt x="111421" y="14224"/>
                    </a:lnTo>
                    <a:lnTo>
                      <a:pt x="0" y="14224"/>
                    </a:lnTo>
                    <a:close/>
                  </a:path>
                </a:pathLst>
              </a:custGeom>
              <a:grpFill/>
              <a:ln w="9398" cap="flat">
                <a:noFill/>
                <a:prstDash val="solid"/>
                <a:miter/>
              </a:ln>
            </p:spPr>
            <p:txBody>
              <a:bodyPr rtlCol="0" anchor="ctr"/>
              <a:lstStyle/>
              <a:p>
                <a:pPr defTabSz="485720">
                  <a:defRPr/>
                </a:pPr>
                <a:endPar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27" name="Freeform: Shape 226">
                <a:extLst>
                  <a:ext uri="{FF2B5EF4-FFF2-40B4-BE49-F238E27FC236}">
                    <a16:creationId xmlns:a16="http://schemas.microsoft.com/office/drawing/2014/main" id="{57F5DB49-9742-4816-A408-CF62206009E5}"/>
                  </a:ext>
                </a:extLst>
              </p:cNvPr>
              <p:cNvSpPr/>
              <p:nvPr/>
            </p:nvSpPr>
            <p:spPr>
              <a:xfrm>
                <a:off x="3385413" y="1909974"/>
                <a:ext cx="75861" cy="9483"/>
              </a:xfrm>
              <a:custGeom>
                <a:avLst/>
                <a:gdLst>
                  <a:gd name="connsiteX0" fmla="*/ 0 w 75861"/>
                  <a:gd name="connsiteY0" fmla="*/ 0 h 9482"/>
                  <a:gd name="connsiteX1" fmla="*/ 81551 w 75861"/>
                  <a:gd name="connsiteY1" fmla="*/ 0 h 9482"/>
                  <a:gd name="connsiteX2" fmla="*/ 81551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1551" y="0"/>
                    </a:lnTo>
                    <a:lnTo>
                      <a:pt x="81551" y="14224"/>
                    </a:lnTo>
                    <a:lnTo>
                      <a:pt x="0" y="14224"/>
                    </a:lnTo>
                    <a:close/>
                  </a:path>
                </a:pathLst>
              </a:custGeom>
              <a:grpFill/>
              <a:ln w="9398" cap="flat">
                <a:noFill/>
                <a:prstDash val="solid"/>
                <a:miter/>
              </a:ln>
            </p:spPr>
            <p:txBody>
              <a:bodyPr rtlCol="0" anchor="ctr"/>
              <a:lstStyle/>
              <a:p>
                <a:pPr defTabSz="485720">
                  <a:defRPr/>
                </a:pPr>
                <a:endPar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28" name="Freeform: Shape 227">
                <a:extLst>
                  <a:ext uri="{FF2B5EF4-FFF2-40B4-BE49-F238E27FC236}">
                    <a16:creationId xmlns:a16="http://schemas.microsoft.com/office/drawing/2014/main" id="{D0E3043E-6F24-4A62-A68F-66ADAD97F735}"/>
                  </a:ext>
                </a:extLst>
              </p:cNvPr>
              <p:cNvSpPr/>
              <p:nvPr/>
            </p:nvSpPr>
            <p:spPr>
              <a:xfrm>
                <a:off x="3329939" y="1783381"/>
                <a:ext cx="132757" cy="9483"/>
              </a:xfrm>
              <a:custGeom>
                <a:avLst/>
                <a:gdLst>
                  <a:gd name="connsiteX0" fmla="*/ 0 w 132757"/>
                  <a:gd name="connsiteY0" fmla="*/ 0 h 9482"/>
                  <a:gd name="connsiteX1" fmla="*/ 137025 w 132757"/>
                  <a:gd name="connsiteY1" fmla="*/ 0 h 9482"/>
                  <a:gd name="connsiteX2" fmla="*/ 137025 w 132757"/>
                  <a:gd name="connsiteY2" fmla="*/ 14224 h 9482"/>
                  <a:gd name="connsiteX3" fmla="*/ 0 w 132757"/>
                  <a:gd name="connsiteY3" fmla="*/ 14224 h 9482"/>
                </a:gdLst>
                <a:ahLst/>
                <a:cxnLst>
                  <a:cxn ang="0">
                    <a:pos x="connsiteX0" y="connsiteY0"/>
                  </a:cxn>
                  <a:cxn ang="0">
                    <a:pos x="connsiteX1" y="connsiteY1"/>
                  </a:cxn>
                  <a:cxn ang="0">
                    <a:pos x="connsiteX2" y="connsiteY2"/>
                  </a:cxn>
                  <a:cxn ang="0">
                    <a:pos x="connsiteX3" y="connsiteY3"/>
                  </a:cxn>
                </a:cxnLst>
                <a:rect l="l" t="t" r="r" b="b"/>
                <a:pathLst>
                  <a:path w="132757" h="9482">
                    <a:moveTo>
                      <a:pt x="0" y="0"/>
                    </a:moveTo>
                    <a:lnTo>
                      <a:pt x="137025" y="0"/>
                    </a:lnTo>
                    <a:lnTo>
                      <a:pt x="137025" y="14224"/>
                    </a:lnTo>
                    <a:lnTo>
                      <a:pt x="0" y="14224"/>
                    </a:lnTo>
                    <a:close/>
                  </a:path>
                </a:pathLst>
              </a:custGeom>
              <a:grpFill/>
              <a:ln w="9398" cap="flat">
                <a:noFill/>
                <a:prstDash val="solid"/>
                <a:miter/>
              </a:ln>
            </p:spPr>
            <p:txBody>
              <a:bodyPr rtlCol="0" anchor="ctr"/>
              <a:lstStyle/>
              <a:p>
                <a:pPr defTabSz="485720">
                  <a:defRPr/>
                </a:pPr>
                <a:endPar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29" name="Freeform: Shape 228">
                <a:extLst>
                  <a:ext uri="{FF2B5EF4-FFF2-40B4-BE49-F238E27FC236}">
                    <a16:creationId xmlns:a16="http://schemas.microsoft.com/office/drawing/2014/main" id="{A36CA4EA-37BC-46A4-8968-012E6822ACEB}"/>
                  </a:ext>
                </a:extLst>
              </p:cNvPr>
              <p:cNvSpPr/>
              <p:nvPr/>
            </p:nvSpPr>
            <p:spPr>
              <a:xfrm>
                <a:off x="3386077" y="1821217"/>
                <a:ext cx="75861" cy="9483"/>
              </a:xfrm>
              <a:custGeom>
                <a:avLst/>
                <a:gdLst>
                  <a:gd name="connsiteX0" fmla="*/ 0 w 75861"/>
                  <a:gd name="connsiteY0" fmla="*/ 0 h 9482"/>
                  <a:gd name="connsiteX1" fmla="*/ 80887 w 75861"/>
                  <a:gd name="connsiteY1" fmla="*/ 0 h 9482"/>
                  <a:gd name="connsiteX2" fmla="*/ 80887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0887" y="0"/>
                    </a:lnTo>
                    <a:lnTo>
                      <a:pt x="80887" y="14224"/>
                    </a:lnTo>
                    <a:lnTo>
                      <a:pt x="0" y="14224"/>
                    </a:lnTo>
                    <a:close/>
                  </a:path>
                </a:pathLst>
              </a:custGeom>
              <a:grpFill/>
              <a:ln w="9398" cap="flat">
                <a:noFill/>
                <a:prstDash val="solid"/>
                <a:miter/>
              </a:ln>
            </p:spPr>
            <p:txBody>
              <a:bodyPr rtlCol="0" anchor="ctr"/>
              <a:lstStyle/>
              <a:p>
                <a:pPr defTabSz="485720">
                  <a:defRPr/>
                </a:pPr>
                <a:endPar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0" name="Freeform: Shape 229">
                <a:extLst>
                  <a:ext uri="{FF2B5EF4-FFF2-40B4-BE49-F238E27FC236}">
                    <a16:creationId xmlns:a16="http://schemas.microsoft.com/office/drawing/2014/main" id="{57666844-6800-4A71-8E93-D6357CABB112}"/>
                  </a:ext>
                </a:extLst>
              </p:cNvPr>
              <p:cNvSpPr/>
              <p:nvPr/>
            </p:nvSpPr>
            <p:spPr>
              <a:xfrm>
                <a:off x="3171484" y="1864458"/>
                <a:ext cx="37931" cy="9483"/>
              </a:xfrm>
              <a:custGeom>
                <a:avLst/>
                <a:gdLst>
                  <a:gd name="connsiteX0" fmla="*/ 0 w 37930"/>
                  <a:gd name="connsiteY0" fmla="*/ 0 h 9482"/>
                  <a:gd name="connsiteX1" fmla="*/ 39069 w 37930"/>
                  <a:gd name="connsiteY1" fmla="*/ 0 h 9482"/>
                  <a:gd name="connsiteX2" fmla="*/ 39069 w 37930"/>
                  <a:gd name="connsiteY2" fmla="*/ 14224 h 9482"/>
                  <a:gd name="connsiteX3" fmla="*/ 0 w 37930"/>
                  <a:gd name="connsiteY3" fmla="*/ 14224 h 9482"/>
                </a:gdLst>
                <a:ahLst/>
                <a:cxnLst>
                  <a:cxn ang="0">
                    <a:pos x="connsiteX0" y="connsiteY0"/>
                  </a:cxn>
                  <a:cxn ang="0">
                    <a:pos x="connsiteX1" y="connsiteY1"/>
                  </a:cxn>
                  <a:cxn ang="0">
                    <a:pos x="connsiteX2" y="connsiteY2"/>
                  </a:cxn>
                  <a:cxn ang="0">
                    <a:pos x="connsiteX3" y="connsiteY3"/>
                  </a:cxn>
                </a:cxnLst>
                <a:rect l="l" t="t" r="r" b="b"/>
                <a:pathLst>
                  <a:path w="37930" h="9482">
                    <a:moveTo>
                      <a:pt x="0" y="0"/>
                    </a:moveTo>
                    <a:lnTo>
                      <a:pt x="39069" y="0"/>
                    </a:lnTo>
                    <a:lnTo>
                      <a:pt x="39069" y="14224"/>
                    </a:lnTo>
                    <a:lnTo>
                      <a:pt x="0" y="14224"/>
                    </a:lnTo>
                    <a:close/>
                  </a:path>
                </a:pathLst>
              </a:custGeom>
              <a:grpFill/>
              <a:ln w="9398" cap="flat">
                <a:noFill/>
                <a:prstDash val="solid"/>
                <a:miter/>
              </a:ln>
            </p:spPr>
            <p:txBody>
              <a:bodyPr rtlCol="0" anchor="ctr"/>
              <a:lstStyle/>
              <a:p>
                <a:pPr defTabSz="485720">
                  <a:defRPr/>
                </a:pPr>
                <a:endPar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1" name="Freeform: Shape 230">
                <a:extLst>
                  <a:ext uri="{FF2B5EF4-FFF2-40B4-BE49-F238E27FC236}">
                    <a16:creationId xmlns:a16="http://schemas.microsoft.com/office/drawing/2014/main" id="{FB2D8DA0-71EF-4BD6-A759-FAE03097B5B8}"/>
                  </a:ext>
                </a:extLst>
              </p:cNvPr>
              <p:cNvSpPr/>
              <p:nvPr/>
            </p:nvSpPr>
            <p:spPr>
              <a:xfrm>
                <a:off x="3083390" y="1864458"/>
                <a:ext cx="47413" cy="9483"/>
              </a:xfrm>
              <a:custGeom>
                <a:avLst/>
                <a:gdLst>
                  <a:gd name="connsiteX0" fmla="*/ 0 w 47413"/>
                  <a:gd name="connsiteY0" fmla="*/ 0 h 9482"/>
                  <a:gd name="connsiteX1" fmla="*/ 53387 w 47413"/>
                  <a:gd name="connsiteY1" fmla="*/ 0 h 9482"/>
                  <a:gd name="connsiteX2" fmla="*/ 5338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3387" y="0"/>
                    </a:lnTo>
                    <a:lnTo>
                      <a:pt x="53387" y="14224"/>
                    </a:lnTo>
                    <a:lnTo>
                      <a:pt x="0" y="14224"/>
                    </a:lnTo>
                    <a:close/>
                  </a:path>
                </a:pathLst>
              </a:custGeom>
              <a:grpFill/>
              <a:ln w="9398" cap="flat">
                <a:noFill/>
                <a:prstDash val="solid"/>
                <a:miter/>
              </a:ln>
            </p:spPr>
            <p:txBody>
              <a:bodyPr rtlCol="0" anchor="ctr"/>
              <a:lstStyle/>
              <a:p>
                <a:pPr defTabSz="485720">
                  <a:defRPr/>
                </a:pPr>
                <a:endPar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2" name="Freeform: Shape 231">
                <a:extLst>
                  <a:ext uri="{FF2B5EF4-FFF2-40B4-BE49-F238E27FC236}">
                    <a16:creationId xmlns:a16="http://schemas.microsoft.com/office/drawing/2014/main" id="{7C0F42C1-86A6-4011-A8D6-1EB9158A61F9}"/>
                  </a:ext>
                </a:extLst>
              </p:cNvPr>
              <p:cNvSpPr/>
              <p:nvPr/>
            </p:nvSpPr>
            <p:spPr>
              <a:xfrm>
                <a:off x="3119424" y="1834682"/>
                <a:ext cx="47413" cy="9483"/>
              </a:xfrm>
              <a:custGeom>
                <a:avLst/>
                <a:gdLst>
                  <a:gd name="connsiteX0" fmla="*/ 0 w 47413"/>
                  <a:gd name="connsiteY0" fmla="*/ 0 h 9482"/>
                  <a:gd name="connsiteX1" fmla="*/ 50637 w 47413"/>
                  <a:gd name="connsiteY1" fmla="*/ 0 h 9482"/>
                  <a:gd name="connsiteX2" fmla="*/ 5063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0637" y="0"/>
                    </a:lnTo>
                    <a:lnTo>
                      <a:pt x="50637" y="14224"/>
                    </a:lnTo>
                    <a:lnTo>
                      <a:pt x="0" y="14224"/>
                    </a:lnTo>
                    <a:close/>
                  </a:path>
                </a:pathLst>
              </a:custGeom>
              <a:grpFill/>
              <a:ln w="9398" cap="flat">
                <a:noFill/>
                <a:prstDash val="solid"/>
                <a:miter/>
              </a:ln>
            </p:spPr>
            <p:txBody>
              <a:bodyPr rtlCol="0" anchor="ctr"/>
              <a:lstStyle/>
              <a:p>
                <a:pPr defTabSz="485720">
                  <a:defRPr/>
                </a:pPr>
                <a:endPar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3" name="Freeform: Shape 232">
                <a:extLst>
                  <a:ext uri="{FF2B5EF4-FFF2-40B4-BE49-F238E27FC236}">
                    <a16:creationId xmlns:a16="http://schemas.microsoft.com/office/drawing/2014/main" id="{1B0771F6-4D8F-483F-907E-5306EAEA4305}"/>
                  </a:ext>
                </a:extLst>
              </p:cNvPr>
              <p:cNvSpPr/>
              <p:nvPr/>
            </p:nvSpPr>
            <p:spPr>
              <a:xfrm>
                <a:off x="3108709" y="1894992"/>
                <a:ext cx="66379" cy="9483"/>
              </a:xfrm>
              <a:custGeom>
                <a:avLst/>
                <a:gdLst>
                  <a:gd name="connsiteX0" fmla="*/ 0 w 66378"/>
                  <a:gd name="connsiteY0" fmla="*/ 0 h 9482"/>
                  <a:gd name="connsiteX1" fmla="*/ 70361 w 66378"/>
                  <a:gd name="connsiteY1" fmla="*/ 0 h 9482"/>
                  <a:gd name="connsiteX2" fmla="*/ 70361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70361" y="0"/>
                    </a:lnTo>
                    <a:lnTo>
                      <a:pt x="70361" y="14224"/>
                    </a:lnTo>
                    <a:lnTo>
                      <a:pt x="0" y="14224"/>
                    </a:lnTo>
                    <a:close/>
                  </a:path>
                </a:pathLst>
              </a:custGeom>
              <a:grpFill/>
              <a:ln w="9398" cap="flat">
                <a:noFill/>
                <a:prstDash val="solid"/>
                <a:miter/>
              </a:ln>
            </p:spPr>
            <p:txBody>
              <a:bodyPr rtlCol="0" anchor="ctr"/>
              <a:lstStyle/>
              <a:p>
                <a:pPr defTabSz="485720">
                  <a:defRPr/>
                </a:pPr>
                <a:endPar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4" name="Freeform: Shape 233">
                <a:extLst>
                  <a:ext uri="{FF2B5EF4-FFF2-40B4-BE49-F238E27FC236}">
                    <a16:creationId xmlns:a16="http://schemas.microsoft.com/office/drawing/2014/main" id="{0ABCC849-D970-4FD7-A18D-0435FFE203ED}"/>
                  </a:ext>
                </a:extLst>
              </p:cNvPr>
              <p:cNvSpPr/>
              <p:nvPr/>
            </p:nvSpPr>
            <p:spPr>
              <a:xfrm>
                <a:off x="3161907" y="1778165"/>
                <a:ext cx="170688" cy="170688"/>
              </a:xfrm>
              <a:custGeom>
                <a:avLst/>
                <a:gdLst>
                  <a:gd name="connsiteX0" fmla="*/ 87620 w 170688"/>
                  <a:gd name="connsiteY0" fmla="*/ 175240 h 170688"/>
                  <a:gd name="connsiteX1" fmla="*/ 0 w 170688"/>
                  <a:gd name="connsiteY1" fmla="*/ 87620 h 170688"/>
                  <a:gd name="connsiteX2" fmla="*/ 87620 w 170688"/>
                  <a:gd name="connsiteY2" fmla="*/ 0 h 170688"/>
                  <a:gd name="connsiteX3" fmla="*/ 175240 w 170688"/>
                  <a:gd name="connsiteY3" fmla="*/ 87620 h 170688"/>
                  <a:gd name="connsiteX4" fmla="*/ 87620 w 170688"/>
                  <a:gd name="connsiteY4" fmla="*/ 175240 h 170688"/>
                  <a:gd name="connsiteX5" fmla="*/ 87620 w 170688"/>
                  <a:gd name="connsiteY5" fmla="*/ 14034 h 170688"/>
                  <a:gd name="connsiteX6" fmla="*/ 14224 w 170688"/>
                  <a:gd name="connsiteY6" fmla="*/ 87430 h 170688"/>
                  <a:gd name="connsiteX7" fmla="*/ 87620 w 170688"/>
                  <a:gd name="connsiteY7" fmla="*/ 160826 h 170688"/>
                  <a:gd name="connsiteX8" fmla="*/ 161016 w 170688"/>
                  <a:gd name="connsiteY8" fmla="*/ 87430 h 170688"/>
                  <a:gd name="connsiteX9" fmla="*/ 87620 w 170688"/>
                  <a:gd name="connsiteY9" fmla="*/ 14224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688" h="170688">
                    <a:moveTo>
                      <a:pt x="87620" y="175240"/>
                    </a:moveTo>
                    <a:cubicBezTo>
                      <a:pt x="39229" y="175240"/>
                      <a:pt x="0" y="136011"/>
                      <a:pt x="0" y="87620"/>
                    </a:cubicBezTo>
                    <a:cubicBezTo>
                      <a:pt x="0" y="39229"/>
                      <a:pt x="39229" y="0"/>
                      <a:pt x="87620" y="0"/>
                    </a:cubicBezTo>
                    <a:cubicBezTo>
                      <a:pt x="136011" y="0"/>
                      <a:pt x="175240" y="39229"/>
                      <a:pt x="175240" y="87620"/>
                    </a:cubicBezTo>
                    <a:cubicBezTo>
                      <a:pt x="175240" y="136011"/>
                      <a:pt x="136011" y="175240"/>
                      <a:pt x="87620" y="175240"/>
                    </a:cubicBezTo>
                    <a:close/>
                    <a:moveTo>
                      <a:pt x="87620" y="14034"/>
                    </a:moveTo>
                    <a:cubicBezTo>
                      <a:pt x="47084" y="14034"/>
                      <a:pt x="14224" y="46895"/>
                      <a:pt x="14224" y="87430"/>
                    </a:cubicBezTo>
                    <a:cubicBezTo>
                      <a:pt x="14224" y="127966"/>
                      <a:pt x="47084" y="160826"/>
                      <a:pt x="87620" y="160826"/>
                    </a:cubicBezTo>
                    <a:cubicBezTo>
                      <a:pt x="128155" y="160826"/>
                      <a:pt x="161016" y="127966"/>
                      <a:pt x="161016" y="87430"/>
                    </a:cubicBezTo>
                    <a:cubicBezTo>
                      <a:pt x="160859" y="46991"/>
                      <a:pt x="128060" y="14276"/>
                      <a:pt x="87620" y="14224"/>
                    </a:cubicBezTo>
                    <a:close/>
                  </a:path>
                </a:pathLst>
              </a:custGeom>
              <a:grpFill/>
              <a:ln w="9398" cap="flat">
                <a:noFill/>
                <a:prstDash val="solid"/>
                <a:miter/>
              </a:ln>
            </p:spPr>
            <p:txBody>
              <a:bodyPr rtlCol="0" anchor="ctr"/>
              <a:lstStyle/>
              <a:p>
                <a:pPr defTabSz="485720">
                  <a:defRPr/>
                </a:pPr>
                <a:endPar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5" name="Freeform: Shape 234">
                <a:extLst>
                  <a:ext uri="{FF2B5EF4-FFF2-40B4-BE49-F238E27FC236}">
                    <a16:creationId xmlns:a16="http://schemas.microsoft.com/office/drawing/2014/main" id="{9B1B931B-E4A7-4BD1-BA68-BEF65F95E7FE}"/>
                  </a:ext>
                </a:extLst>
              </p:cNvPr>
              <p:cNvSpPr/>
              <p:nvPr/>
            </p:nvSpPr>
            <p:spPr>
              <a:xfrm>
                <a:off x="3133933" y="1750192"/>
                <a:ext cx="227584" cy="227584"/>
              </a:xfrm>
              <a:custGeom>
                <a:avLst/>
                <a:gdLst>
                  <a:gd name="connsiteX0" fmla="*/ 115594 w 227584"/>
                  <a:gd name="connsiteY0" fmla="*/ 231187 h 227584"/>
                  <a:gd name="connsiteX1" fmla="*/ 0 w 227584"/>
                  <a:gd name="connsiteY1" fmla="*/ 115594 h 227584"/>
                  <a:gd name="connsiteX2" fmla="*/ 115594 w 227584"/>
                  <a:gd name="connsiteY2" fmla="*/ 0 h 227584"/>
                  <a:gd name="connsiteX3" fmla="*/ 231187 w 227584"/>
                  <a:gd name="connsiteY3" fmla="*/ 115594 h 227584"/>
                  <a:gd name="connsiteX4" fmla="*/ 115594 w 227584"/>
                  <a:gd name="connsiteY4" fmla="*/ 231187 h 227584"/>
                  <a:gd name="connsiteX5" fmla="*/ 115594 w 227584"/>
                  <a:gd name="connsiteY5" fmla="*/ 14224 h 227584"/>
                  <a:gd name="connsiteX6" fmla="*/ 14224 w 227584"/>
                  <a:gd name="connsiteY6" fmla="*/ 115594 h 227584"/>
                  <a:gd name="connsiteX7" fmla="*/ 115594 w 227584"/>
                  <a:gd name="connsiteY7" fmla="*/ 216963 h 227584"/>
                  <a:gd name="connsiteX8" fmla="*/ 216963 w 227584"/>
                  <a:gd name="connsiteY8" fmla="*/ 115594 h 227584"/>
                  <a:gd name="connsiteX9" fmla="*/ 115594 w 227584"/>
                  <a:gd name="connsiteY9" fmla="*/ 14319 h 22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584" h="227584">
                    <a:moveTo>
                      <a:pt x="115594" y="231187"/>
                    </a:moveTo>
                    <a:cubicBezTo>
                      <a:pt x="51753" y="231187"/>
                      <a:pt x="0" y="179434"/>
                      <a:pt x="0" y="115594"/>
                    </a:cubicBezTo>
                    <a:cubicBezTo>
                      <a:pt x="0" y="51753"/>
                      <a:pt x="51753" y="0"/>
                      <a:pt x="115594" y="0"/>
                    </a:cubicBezTo>
                    <a:cubicBezTo>
                      <a:pt x="179434" y="0"/>
                      <a:pt x="231187" y="51753"/>
                      <a:pt x="231187" y="115594"/>
                    </a:cubicBezTo>
                    <a:cubicBezTo>
                      <a:pt x="231083" y="179391"/>
                      <a:pt x="179391" y="231083"/>
                      <a:pt x="115594" y="231187"/>
                    </a:cubicBezTo>
                    <a:close/>
                    <a:moveTo>
                      <a:pt x="115594" y="14224"/>
                    </a:moveTo>
                    <a:cubicBezTo>
                      <a:pt x="59609" y="14224"/>
                      <a:pt x="14224" y="59609"/>
                      <a:pt x="14224" y="115594"/>
                    </a:cubicBezTo>
                    <a:cubicBezTo>
                      <a:pt x="14224" y="171579"/>
                      <a:pt x="59609" y="216963"/>
                      <a:pt x="115594" y="216963"/>
                    </a:cubicBezTo>
                    <a:cubicBezTo>
                      <a:pt x="171579" y="216963"/>
                      <a:pt x="216963" y="171579"/>
                      <a:pt x="216963" y="115594"/>
                    </a:cubicBezTo>
                    <a:cubicBezTo>
                      <a:pt x="216859" y="59667"/>
                      <a:pt x="171520" y="14371"/>
                      <a:pt x="115594" y="14319"/>
                    </a:cubicBezTo>
                    <a:close/>
                  </a:path>
                </a:pathLst>
              </a:custGeom>
              <a:grpFill/>
              <a:ln w="9398" cap="flat">
                <a:noFill/>
                <a:prstDash val="solid"/>
                <a:miter/>
              </a:ln>
            </p:spPr>
            <p:txBody>
              <a:bodyPr rtlCol="0" anchor="ctr"/>
              <a:lstStyle/>
              <a:p>
                <a:pPr defTabSz="485720">
                  <a:defRPr/>
                </a:pPr>
                <a:endPar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6" name="Freeform: Shape 235">
                <a:extLst>
                  <a:ext uri="{FF2B5EF4-FFF2-40B4-BE49-F238E27FC236}">
                    <a16:creationId xmlns:a16="http://schemas.microsoft.com/office/drawing/2014/main" id="{2F8ED39C-C00D-4820-A2C1-5DEAC148314F}"/>
                  </a:ext>
                </a:extLst>
              </p:cNvPr>
              <p:cNvSpPr/>
              <p:nvPr/>
            </p:nvSpPr>
            <p:spPr>
              <a:xfrm>
                <a:off x="3235018" y="1831837"/>
                <a:ext cx="9483" cy="37931"/>
              </a:xfrm>
              <a:custGeom>
                <a:avLst/>
                <a:gdLst>
                  <a:gd name="connsiteX0" fmla="*/ 0 w 9482"/>
                  <a:gd name="connsiteY0" fmla="*/ 0 h 37930"/>
                  <a:gd name="connsiteX1" fmla="*/ 14224 w 9482"/>
                  <a:gd name="connsiteY1" fmla="*/ 0 h 37930"/>
                  <a:gd name="connsiteX2" fmla="*/ 14224 w 9482"/>
                  <a:gd name="connsiteY2" fmla="*/ 39353 h 37930"/>
                  <a:gd name="connsiteX3" fmla="*/ 0 w 9482"/>
                  <a:gd name="connsiteY3" fmla="*/ 39353 h 37930"/>
                </a:gdLst>
                <a:ahLst/>
                <a:cxnLst>
                  <a:cxn ang="0">
                    <a:pos x="connsiteX0" y="connsiteY0"/>
                  </a:cxn>
                  <a:cxn ang="0">
                    <a:pos x="connsiteX1" y="connsiteY1"/>
                  </a:cxn>
                  <a:cxn ang="0">
                    <a:pos x="connsiteX2" y="connsiteY2"/>
                  </a:cxn>
                  <a:cxn ang="0">
                    <a:pos x="connsiteX3" y="connsiteY3"/>
                  </a:cxn>
                </a:cxnLst>
                <a:rect l="l" t="t" r="r" b="b"/>
                <a:pathLst>
                  <a:path w="9482" h="37930">
                    <a:moveTo>
                      <a:pt x="0" y="0"/>
                    </a:moveTo>
                    <a:lnTo>
                      <a:pt x="14224" y="0"/>
                    </a:lnTo>
                    <a:lnTo>
                      <a:pt x="14224" y="39353"/>
                    </a:lnTo>
                    <a:lnTo>
                      <a:pt x="0" y="39353"/>
                    </a:lnTo>
                    <a:close/>
                  </a:path>
                </a:pathLst>
              </a:custGeom>
              <a:grpFill/>
              <a:ln w="9398" cap="flat">
                <a:noFill/>
                <a:prstDash val="solid"/>
                <a:miter/>
              </a:ln>
            </p:spPr>
            <p:txBody>
              <a:bodyPr rtlCol="0" anchor="ctr"/>
              <a:lstStyle/>
              <a:p>
                <a:pPr defTabSz="485720">
                  <a:defRPr/>
                </a:pPr>
                <a:endPar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7" name="Freeform: Shape 236">
                <a:extLst>
                  <a:ext uri="{FF2B5EF4-FFF2-40B4-BE49-F238E27FC236}">
                    <a16:creationId xmlns:a16="http://schemas.microsoft.com/office/drawing/2014/main" id="{42E6F92D-7942-4540-ACE1-B4D6AAAEF998}"/>
                  </a:ext>
                </a:extLst>
              </p:cNvPr>
              <p:cNvSpPr/>
              <p:nvPr/>
            </p:nvSpPr>
            <p:spPr>
              <a:xfrm>
                <a:off x="3210648" y="1823777"/>
                <a:ext cx="56896" cy="9483"/>
              </a:xfrm>
              <a:custGeom>
                <a:avLst/>
                <a:gdLst>
                  <a:gd name="connsiteX0" fmla="*/ 62301 w 56896"/>
                  <a:gd name="connsiteY0" fmla="*/ 18017 h 9482"/>
                  <a:gd name="connsiteX1" fmla="*/ 48077 w 56896"/>
                  <a:gd name="connsiteY1" fmla="*/ 18017 h 9482"/>
                  <a:gd name="connsiteX2" fmla="*/ 48077 w 56896"/>
                  <a:gd name="connsiteY2" fmla="*/ 14224 h 9482"/>
                  <a:gd name="connsiteX3" fmla="*/ 14224 w 56896"/>
                  <a:gd name="connsiteY3" fmla="*/ 14224 h 9482"/>
                  <a:gd name="connsiteX4" fmla="*/ 14224 w 56896"/>
                  <a:gd name="connsiteY4" fmla="*/ 18017 h 9482"/>
                  <a:gd name="connsiteX5" fmla="*/ 0 w 56896"/>
                  <a:gd name="connsiteY5" fmla="*/ 18017 h 9482"/>
                  <a:gd name="connsiteX6" fmla="*/ 0 w 56896"/>
                  <a:gd name="connsiteY6" fmla="*/ 7112 h 9482"/>
                  <a:gd name="connsiteX7" fmla="*/ 7112 w 56896"/>
                  <a:gd name="connsiteY7" fmla="*/ 0 h 9482"/>
                  <a:gd name="connsiteX8" fmla="*/ 55284 w 56896"/>
                  <a:gd name="connsiteY8" fmla="*/ 0 h 9482"/>
                  <a:gd name="connsiteX9" fmla="*/ 62302 w 56896"/>
                  <a:gd name="connsiteY9" fmla="*/ 7017 h 9482"/>
                  <a:gd name="connsiteX10" fmla="*/ 62301 w 56896"/>
                  <a:gd name="connsiteY10" fmla="*/ 7112 h 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96" h="9482">
                    <a:moveTo>
                      <a:pt x="62301" y="18017"/>
                    </a:moveTo>
                    <a:lnTo>
                      <a:pt x="48077" y="18017"/>
                    </a:lnTo>
                    <a:lnTo>
                      <a:pt x="48077" y="14224"/>
                    </a:lnTo>
                    <a:lnTo>
                      <a:pt x="14224" y="14224"/>
                    </a:lnTo>
                    <a:lnTo>
                      <a:pt x="14224" y="18017"/>
                    </a:lnTo>
                    <a:lnTo>
                      <a:pt x="0" y="18017"/>
                    </a:lnTo>
                    <a:lnTo>
                      <a:pt x="0" y="7112"/>
                    </a:lnTo>
                    <a:cubicBezTo>
                      <a:pt x="0" y="3184"/>
                      <a:pt x="3184" y="0"/>
                      <a:pt x="7112" y="0"/>
                    </a:cubicBezTo>
                    <a:lnTo>
                      <a:pt x="55284" y="0"/>
                    </a:lnTo>
                    <a:cubicBezTo>
                      <a:pt x="59159" y="0"/>
                      <a:pt x="62301" y="3141"/>
                      <a:pt x="62302" y="7017"/>
                    </a:cubicBezTo>
                    <a:cubicBezTo>
                      <a:pt x="62302" y="7048"/>
                      <a:pt x="62302" y="7080"/>
                      <a:pt x="62301" y="7112"/>
                    </a:cubicBezTo>
                    <a:close/>
                  </a:path>
                </a:pathLst>
              </a:custGeom>
              <a:grpFill/>
              <a:ln w="9398" cap="flat">
                <a:noFill/>
                <a:prstDash val="solid"/>
                <a:miter/>
              </a:ln>
            </p:spPr>
            <p:txBody>
              <a:bodyPr rtlCol="0" anchor="ctr"/>
              <a:lstStyle/>
              <a:p>
                <a:pPr defTabSz="485720">
                  <a:defRPr/>
                </a:pPr>
                <a:endPar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8" name="Freeform: Shape 237">
                <a:extLst>
                  <a:ext uri="{FF2B5EF4-FFF2-40B4-BE49-F238E27FC236}">
                    <a16:creationId xmlns:a16="http://schemas.microsoft.com/office/drawing/2014/main" id="{3A4BEB22-1E7B-4F92-8E26-10AC87E548EB}"/>
                  </a:ext>
                </a:extLst>
              </p:cNvPr>
              <p:cNvSpPr/>
              <p:nvPr/>
            </p:nvSpPr>
            <p:spPr>
              <a:xfrm>
                <a:off x="3229708" y="1865690"/>
                <a:ext cx="18965" cy="9483"/>
              </a:xfrm>
              <a:custGeom>
                <a:avLst/>
                <a:gdLst>
                  <a:gd name="connsiteX0" fmla="*/ 0 w 18965"/>
                  <a:gd name="connsiteY0" fmla="*/ 0 h 9482"/>
                  <a:gd name="connsiteX1" fmla="*/ 23327 w 18965"/>
                  <a:gd name="connsiteY1" fmla="*/ 0 h 9482"/>
                  <a:gd name="connsiteX2" fmla="*/ 23327 w 18965"/>
                  <a:gd name="connsiteY2" fmla="*/ 14224 h 9482"/>
                  <a:gd name="connsiteX3" fmla="*/ 0 w 18965"/>
                  <a:gd name="connsiteY3" fmla="*/ 14224 h 9482"/>
                </a:gdLst>
                <a:ahLst/>
                <a:cxnLst>
                  <a:cxn ang="0">
                    <a:pos x="connsiteX0" y="connsiteY0"/>
                  </a:cxn>
                  <a:cxn ang="0">
                    <a:pos x="connsiteX1" y="connsiteY1"/>
                  </a:cxn>
                  <a:cxn ang="0">
                    <a:pos x="connsiteX2" y="connsiteY2"/>
                  </a:cxn>
                  <a:cxn ang="0">
                    <a:pos x="connsiteX3" y="connsiteY3"/>
                  </a:cxn>
                </a:cxnLst>
                <a:rect l="l" t="t" r="r" b="b"/>
                <a:pathLst>
                  <a:path w="18965" h="9482">
                    <a:moveTo>
                      <a:pt x="0" y="0"/>
                    </a:moveTo>
                    <a:lnTo>
                      <a:pt x="23327" y="0"/>
                    </a:lnTo>
                    <a:lnTo>
                      <a:pt x="23327" y="14224"/>
                    </a:lnTo>
                    <a:lnTo>
                      <a:pt x="0" y="14224"/>
                    </a:lnTo>
                    <a:close/>
                  </a:path>
                </a:pathLst>
              </a:custGeom>
              <a:grpFill/>
              <a:ln w="9398" cap="flat">
                <a:noFill/>
                <a:prstDash val="solid"/>
                <a:miter/>
              </a:ln>
            </p:spPr>
            <p:txBody>
              <a:bodyPr rtlCol="0" anchor="ctr"/>
              <a:lstStyle/>
              <a:p>
                <a:pPr defTabSz="485720">
                  <a:defRPr/>
                </a:pPr>
                <a:endPar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9" name="Freeform: Shape 238">
                <a:extLst>
                  <a:ext uri="{FF2B5EF4-FFF2-40B4-BE49-F238E27FC236}">
                    <a16:creationId xmlns:a16="http://schemas.microsoft.com/office/drawing/2014/main" id="{76ADD69F-6F1B-4F16-8B6C-0C41F547BA92}"/>
                  </a:ext>
                </a:extLst>
              </p:cNvPr>
              <p:cNvSpPr/>
              <p:nvPr/>
            </p:nvSpPr>
            <p:spPr>
              <a:xfrm>
                <a:off x="3071685" y="1847389"/>
                <a:ext cx="28448" cy="47413"/>
              </a:xfrm>
              <a:custGeom>
                <a:avLst/>
                <a:gdLst>
                  <a:gd name="connsiteX0" fmla="*/ 21093 w 28448"/>
                  <a:gd name="connsiteY0" fmla="*/ 48077 h 47413"/>
                  <a:gd name="connsiteX1" fmla="*/ 2128 w 28448"/>
                  <a:gd name="connsiteY1" fmla="*/ 29112 h 47413"/>
                  <a:gd name="connsiteX2" fmla="*/ 2039 w 28448"/>
                  <a:gd name="connsiteY2" fmla="*/ 19054 h 47413"/>
                  <a:gd name="connsiteX3" fmla="*/ 2128 w 28448"/>
                  <a:gd name="connsiteY3" fmla="*/ 18965 h 47413"/>
                  <a:gd name="connsiteX4" fmla="*/ 21093 w 28448"/>
                  <a:gd name="connsiteY4" fmla="*/ 0 h 47413"/>
                  <a:gd name="connsiteX5" fmla="*/ 31145 w 28448"/>
                  <a:gd name="connsiteY5" fmla="*/ 10052 h 47413"/>
                  <a:gd name="connsiteX6" fmla="*/ 17395 w 28448"/>
                  <a:gd name="connsiteY6" fmla="*/ 23801 h 47413"/>
                  <a:gd name="connsiteX7" fmla="*/ 31145 w 28448"/>
                  <a:gd name="connsiteY7" fmla="*/ 3764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48" h="47413">
                    <a:moveTo>
                      <a:pt x="21093" y="48077"/>
                    </a:moveTo>
                    <a:lnTo>
                      <a:pt x="2128" y="29112"/>
                    </a:lnTo>
                    <a:cubicBezTo>
                      <a:pt x="-674" y="26359"/>
                      <a:pt x="-714" y="21856"/>
                      <a:pt x="2039" y="19054"/>
                    </a:cubicBezTo>
                    <a:cubicBezTo>
                      <a:pt x="2068" y="19024"/>
                      <a:pt x="2098" y="18995"/>
                      <a:pt x="2128" y="18965"/>
                    </a:cubicBezTo>
                    <a:lnTo>
                      <a:pt x="21093" y="0"/>
                    </a:lnTo>
                    <a:lnTo>
                      <a:pt x="31145" y="10052"/>
                    </a:lnTo>
                    <a:lnTo>
                      <a:pt x="17395" y="23801"/>
                    </a:lnTo>
                    <a:lnTo>
                      <a:pt x="31145" y="37646"/>
                    </a:lnTo>
                    <a:close/>
                  </a:path>
                </a:pathLst>
              </a:custGeom>
              <a:grpFill/>
              <a:ln w="9398" cap="flat">
                <a:noFill/>
                <a:prstDash val="solid"/>
                <a:miter/>
              </a:ln>
            </p:spPr>
            <p:txBody>
              <a:bodyPr rtlCol="0" anchor="ctr"/>
              <a:lstStyle/>
              <a:p>
                <a:pPr defTabSz="485720">
                  <a:defRPr/>
                </a:pPr>
                <a:endPar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220" name="TextBox 219">
              <a:extLst>
                <a:ext uri="{FF2B5EF4-FFF2-40B4-BE49-F238E27FC236}">
                  <a16:creationId xmlns:a16="http://schemas.microsoft.com/office/drawing/2014/main" id="{0A587B76-B212-4314-8606-030D0F73CDBE}"/>
                </a:ext>
              </a:extLst>
            </p:cNvPr>
            <p:cNvSpPr txBox="1"/>
            <p:nvPr/>
          </p:nvSpPr>
          <p:spPr>
            <a:xfrm>
              <a:off x="3141574" y="1850180"/>
              <a:ext cx="298159" cy="173028"/>
            </a:xfrm>
            <a:prstGeom prst="rect">
              <a:avLst/>
            </a:prstGeom>
          </p:spPr>
          <p:txBody>
            <a:bodyPr wrap="none" lIns="0" tIns="0" rIns="0" bIns="0" rtlCol="0">
              <a:spAutoFit/>
            </a:bodyPr>
            <a:lstStyle>
              <a:defPPr>
                <a:defRPr lang="en-US"/>
              </a:defPPr>
              <a:lvl1pPr algn="ctr">
                <a:lnSpc>
                  <a:spcPct val="90000"/>
                </a:lnSpc>
                <a:spcAft>
                  <a:spcPts val="1800"/>
                </a:spcAft>
                <a:defRPr sz="1050"/>
              </a:lvl1pPr>
            </a:lstStyle>
            <a:p>
              <a:pPr defTabSz="914238">
                <a:defRPr/>
              </a:pPr>
              <a: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Amazon</a:t>
              </a:r>
              <a:b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Textract</a:t>
              </a:r>
            </a:p>
          </p:txBody>
        </p:sp>
      </p:grpSp>
      <p:grpSp>
        <p:nvGrpSpPr>
          <p:cNvPr id="240" name="Group 239">
            <a:extLst>
              <a:ext uri="{FF2B5EF4-FFF2-40B4-BE49-F238E27FC236}">
                <a16:creationId xmlns:a16="http://schemas.microsoft.com/office/drawing/2014/main" id="{069738F6-DEA4-4690-9911-3203DA8AAE38}"/>
              </a:ext>
            </a:extLst>
          </p:cNvPr>
          <p:cNvGrpSpPr/>
          <p:nvPr/>
        </p:nvGrpSpPr>
        <p:grpSpPr>
          <a:xfrm>
            <a:off x="5544433" y="2545231"/>
            <a:ext cx="397545" cy="622684"/>
            <a:chOff x="3764406" y="1560332"/>
            <a:chExt cx="298159" cy="467013"/>
          </a:xfrm>
        </p:grpSpPr>
        <p:sp>
          <p:nvSpPr>
            <p:cNvPr id="241" name="TextBox 240">
              <a:extLst>
                <a:ext uri="{FF2B5EF4-FFF2-40B4-BE49-F238E27FC236}">
                  <a16:creationId xmlns:a16="http://schemas.microsoft.com/office/drawing/2014/main" id="{831973B4-B855-4050-935D-6D5231804226}"/>
                </a:ext>
              </a:extLst>
            </p:cNvPr>
            <p:cNvSpPr txBox="1"/>
            <p:nvPr/>
          </p:nvSpPr>
          <p:spPr>
            <a:xfrm>
              <a:off x="3764406" y="1854317"/>
              <a:ext cx="298159" cy="173028"/>
            </a:xfrm>
            <a:prstGeom prst="rect">
              <a:avLst/>
            </a:prstGeom>
          </p:spPr>
          <p:txBody>
            <a:bodyPr wrap="none" lIns="0" tIns="0" rIns="0" bIns="0" rtlCol="0">
              <a:spAutoFit/>
            </a:bodyPr>
            <a:lstStyle/>
            <a:p>
              <a:pPr algn="ctr" defTabSz="914238">
                <a:lnSpc>
                  <a:spcPct val="90000"/>
                </a:lnSpc>
                <a:spcAft>
                  <a:spcPts val="1500"/>
                </a:spcAft>
                <a:defRPr/>
              </a:pPr>
              <a: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Amazon</a:t>
              </a:r>
              <a:b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Kendra</a:t>
              </a:r>
            </a:p>
          </p:txBody>
        </p:sp>
        <p:pic>
          <p:nvPicPr>
            <p:cNvPr id="242" name="Graphic 241">
              <a:extLst>
                <a:ext uri="{FF2B5EF4-FFF2-40B4-BE49-F238E27FC236}">
                  <a16:creationId xmlns:a16="http://schemas.microsoft.com/office/drawing/2014/main" id="{CD44897B-5A35-4425-92BA-EBF7044258D6}"/>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3828753" y="1560332"/>
              <a:ext cx="169469" cy="169469"/>
            </a:xfrm>
            <a:prstGeom prst="rect">
              <a:avLst/>
            </a:prstGeom>
          </p:spPr>
        </p:pic>
      </p:grpSp>
      <p:sp>
        <p:nvSpPr>
          <p:cNvPr id="251" name="TextBox 250">
            <a:extLst>
              <a:ext uri="{FF2B5EF4-FFF2-40B4-BE49-F238E27FC236}">
                <a16:creationId xmlns:a16="http://schemas.microsoft.com/office/drawing/2014/main" id="{639B7FF8-D2F4-4F2D-AD7E-6BE9BC8EAEE3}"/>
              </a:ext>
            </a:extLst>
          </p:cNvPr>
          <p:cNvSpPr txBox="1"/>
          <p:nvPr/>
        </p:nvSpPr>
        <p:spPr>
          <a:xfrm>
            <a:off x="10908391" y="1766614"/>
            <a:ext cx="480901" cy="230704"/>
          </a:xfrm>
          <a:prstGeom prst="rect">
            <a:avLst/>
          </a:prstGeom>
        </p:spPr>
        <p:txBody>
          <a:bodyPr wrap="none" lIns="0" tIns="0" rIns="0" bIns="0" rtlCol="0">
            <a:spAutoFit/>
          </a:bodyPr>
          <a:lstStyle/>
          <a:p>
            <a:pPr algn="ctr" defTabSz="914238">
              <a:lnSpc>
                <a:spcPct val="90000"/>
              </a:lnSpc>
              <a:spcAft>
                <a:spcPts val="500"/>
              </a:spcAft>
              <a:defRPr/>
            </a:pPr>
            <a: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Amazon</a:t>
            </a:r>
            <a:b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CodeGuru</a:t>
            </a:r>
          </a:p>
        </p:txBody>
      </p:sp>
      <p:grpSp>
        <p:nvGrpSpPr>
          <p:cNvPr id="252" name="Graphic 17">
            <a:extLst>
              <a:ext uri="{FF2B5EF4-FFF2-40B4-BE49-F238E27FC236}">
                <a16:creationId xmlns:a16="http://schemas.microsoft.com/office/drawing/2014/main" id="{47ACD70A-E467-41B3-A393-438C91FD583A}"/>
              </a:ext>
            </a:extLst>
          </p:cNvPr>
          <p:cNvGrpSpPr/>
          <p:nvPr/>
        </p:nvGrpSpPr>
        <p:grpSpPr>
          <a:xfrm>
            <a:off x="11025632" y="1235239"/>
            <a:ext cx="246416" cy="285323"/>
            <a:chOff x="12146542" y="2891788"/>
            <a:chExt cx="361950" cy="419100"/>
          </a:xfrm>
          <a:solidFill>
            <a:schemeClr val="tx1"/>
          </a:solidFill>
        </p:grpSpPr>
        <p:sp>
          <p:nvSpPr>
            <p:cNvPr id="253" name="Freeform: Shape 252">
              <a:extLst>
                <a:ext uri="{FF2B5EF4-FFF2-40B4-BE49-F238E27FC236}">
                  <a16:creationId xmlns:a16="http://schemas.microsoft.com/office/drawing/2014/main" id="{D2807205-15DF-4E16-8E52-D95F7C61100B}"/>
                </a:ext>
              </a:extLst>
            </p:cNvPr>
            <p:cNvSpPr/>
            <p:nvPr/>
          </p:nvSpPr>
          <p:spPr>
            <a:xfrm>
              <a:off x="12317992" y="2891788"/>
              <a:ext cx="19050" cy="38100"/>
            </a:xfrm>
            <a:custGeom>
              <a:avLst/>
              <a:gdLst>
                <a:gd name="connsiteX0" fmla="*/ 0 w 19050"/>
                <a:gd name="connsiteY0" fmla="*/ 0 h 38100"/>
                <a:gd name="connsiteX1" fmla="*/ 19050 w 19050"/>
                <a:gd name="connsiteY1" fmla="*/ 0 h 38100"/>
                <a:gd name="connsiteX2" fmla="*/ 19050 w 19050"/>
                <a:gd name="connsiteY2" fmla="*/ 38100 h 38100"/>
                <a:gd name="connsiteX3" fmla="*/ 0 w 190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 h="38100">
                  <a:moveTo>
                    <a:pt x="0" y="0"/>
                  </a:moveTo>
                  <a:lnTo>
                    <a:pt x="19050" y="0"/>
                  </a:lnTo>
                  <a:lnTo>
                    <a:pt x="19050" y="38100"/>
                  </a:lnTo>
                  <a:lnTo>
                    <a:pt x="0" y="38100"/>
                  </a:lnTo>
                  <a:close/>
                </a:path>
              </a:pathLst>
            </a:custGeom>
            <a:grpFill/>
            <a:ln w="9525" cap="flat">
              <a:noFill/>
              <a:prstDash val="solid"/>
              <a:miter/>
            </a:ln>
          </p:spPr>
          <p:txBody>
            <a:bodyPr rtlCol="0" anchor="ctr"/>
            <a:lstStyle/>
            <a:p>
              <a:pPr defTabSz="914238">
                <a:defRPr/>
              </a:pPr>
              <a:endParaRPr lang="en-US" sz="2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54" name="Freeform: Shape 253">
              <a:extLst>
                <a:ext uri="{FF2B5EF4-FFF2-40B4-BE49-F238E27FC236}">
                  <a16:creationId xmlns:a16="http://schemas.microsoft.com/office/drawing/2014/main" id="{0629D6CC-D17B-4325-9E12-E1B2816138CD}"/>
                </a:ext>
              </a:extLst>
            </p:cNvPr>
            <p:cNvSpPr/>
            <p:nvPr/>
          </p:nvSpPr>
          <p:spPr>
            <a:xfrm>
              <a:off x="1214654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914238">
                <a:defRPr/>
              </a:pPr>
              <a:endParaRPr lang="en-US" sz="2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55" name="Freeform: Shape 254">
              <a:extLst>
                <a:ext uri="{FF2B5EF4-FFF2-40B4-BE49-F238E27FC236}">
                  <a16:creationId xmlns:a16="http://schemas.microsoft.com/office/drawing/2014/main" id="{3A52E43B-3BBB-407C-9582-9367D14E75A2}"/>
                </a:ext>
              </a:extLst>
            </p:cNvPr>
            <p:cNvSpPr/>
            <p:nvPr/>
          </p:nvSpPr>
          <p:spPr>
            <a:xfrm>
              <a:off x="1247039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914238">
                <a:defRPr/>
              </a:pPr>
              <a:endParaRPr lang="en-US" sz="2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56" name="Freeform: Shape 255">
              <a:extLst>
                <a:ext uri="{FF2B5EF4-FFF2-40B4-BE49-F238E27FC236}">
                  <a16:creationId xmlns:a16="http://schemas.microsoft.com/office/drawing/2014/main" id="{85273F9D-86ED-45F5-BA5B-F8EA6BC7DEDB}"/>
                </a:ext>
              </a:extLst>
            </p:cNvPr>
            <p:cNvSpPr/>
            <p:nvPr/>
          </p:nvSpPr>
          <p:spPr>
            <a:xfrm>
              <a:off x="12203684" y="2948939"/>
              <a:ext cx="247650" cy="285750"/>
            </a:xfrm>
            <a:custGeom>
              <a:avLst/>
              <a:gdLst>
                <a:gd name="connsiteX0" fmla="*/ 190500 w 247650"/>
                <a:gd name="connsiteY0" fmla="*/ 285750 h 285750"/>
                <a:gd name="connsiteX1" fmla="*/ 57150 w 247650"/>
                <a:gd name="connsiteY1" fmla="*/ 285750 h 285750"/>
                <a:gd name="connsiteX2" fmla="*/ 47625 w 247650"/>
                <a:gd name="connsiteY2" fmla="*/ 276225 h 285750"/>
                <a:gd name="connsiteX3" fmla="*/ 47625 w 247650"/>
                <a:gd name="connsiteY3" fmla="*/ 220980 h 285750"/>
                <a:gd name="connsiteX4" fmla="*/ 0 w 247650"/>
                <a:gd name="connsiteY4" fmla="*/ 123825 h 285750"/>
                <a:gd name="connsiteX5" fmla="*/ 123825 w 247650"/>
                <a:gd name="connsiteY5" fmla="*/ 0 h 285750"/>
                <a:gd name="connsiteX6" fmla="*/ 247650 w 247650"/>
                <a:gd name="connsiteY6" fmla="*/ 123825 h 285750"/>
                <a:gd name="connsiteX7" fmla="*/ 200025 w 247650"/>
                <a:gd name="connsiteY7" fmla="*/ 220980 h 285750"/>
                <a:gd name="connsiteX8" fmla="*/ 200025 w 247650"/>
                <a:gd name="connsiteY8" fmla="*/ 276225 h 285750"/>
                <a:gd name="connsiteX9" fmla="*/ 190500 w 247650"/>
                <a:gd name="connsiteY9" fmla="*/ 285750 h 285750"/>
                <a:gd name="connsiteX10" fmla="*/ 66675 w 247650"/>
                <a:gd name="connsiteY10" fmla="*/ 266700 h 285750"/>
                <a:gd name="connsiteX11" fmla="*/ 180975 w 247650"/>
                <a:gd name="connsiteY11" fmla="*/ 266700 h 285750"/>
                <a:gd name="connsiteX12" fmla="*/ 180975 w 247650"/>
                <a:gd name="connsiteY12" fmla="*/ 216218 h 285750"/>
                <a:gd name="connsiteX13" fmla="*/ 184785 w 247650"/>
                <a:gd name="connsiteY13" fmla="*/ 208598 h 285750"/>
                <a:gd name="connsiteX14" fmla="*/ 228600 w 247650"/>
                <a:gd name="connsiteY14" fmla="*/ 123825 h 285750"/>
                <a:gd name="connsiteX15" fmla="*/ 123825 w 247650"/>
                <a:gd name="connsiteY15" fmla="*/ 19050 h 285750"/>
                <a:gd name="connsiteX16" fmla="*/ 19050 w 247650"/>
                <a:gd name="connsiteY16" fmla="*/ 123825 h 285750"/>
                <a:gd name="connsiteX17" fmla="*/ 62865 w 247650"/>
                <a:gd name="connsiteY17" fmla="*/ 208598 h 285750"/>
                <a:gd name="connsiteX18" fmla="*/ 66675 w 247650"/>
                <a:gd name="connsiteY18" fmla="*/ 216218 h 285750"/>
                <a:gd name="connsiteX19" fmla="*/ 66675 w 247650"/>
                <a:gd name="connsiteY19" fmla="*/ 26670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0" h="285750">
                  <a:moveTo>
                    <a:pt x="190500" y="285750"/>
                  </a:moveTo>
                  <a:lnTo>
                    <a:pt x="57150" y="285750"/>
                  </a:lnTo>
                  <a:cubicBezTo>
                    <a:pt x="51435" y="285750"/>
                    <a:pt x="47625" y="281940"/>
                    <a:pt x="47625" y="276225"/>
                  </a:cubicBezTo>
                  <a:lnTo>
                    <a:pt x="47625" y="220980"/>
                  </a:lnTo>
                  <a:cubicBezTo>
                    <a:pt x="18098" y="198120"/>
                    <a:pt x="0" y="161925"/>
                    <a:pt x="0" y="123825"/>
                  </a:cubicBezTo>
                  <a:cubicBezTo>
                    <a:pt x="0" y="55245"/>
                    <a:pt x="55245" y="0"/>
                    <a:pt x="123825" y="0"/>
                  </a:cubicBezTo>
                  <a:cubicBezTo>
                    <a:pt x="192405" y="0"/>
                    <a:pt x="247650" y="55245"/>
                    <a:pt x="247650" y="123825"/>
                  </a:cubicBezTo>
                  <a:cubicBezTo>
                    <a:pt x="247650" y="161925"/>
                    <a:pt x="229553" y="198120"/>
                    <a:pt x="200025" y="220980"/>
                  </a:cubicBezTo>
                  <a:lnTo>
                    <a:pt x="200025" y="276225"/>
                  </a:lnTo>
                  <a:cubicBezTo>
                    <a:pt x="200025" y="281940"/>
                    <a:pt x="196215" y="285750"/>
                    <a:pt x="190500" y="285750"/>
                  </a:cubicBezTo>
                  <a:close/>
                  <a:moveTo>
                    <a:pt x="66675" y="266700"/>
                  </a:moveTo>
                  <a:lnTo>
                    <a:pt x="180975" y="266700"/>
                  </a:lnTo>
                  <a:lnTo>
                    <a:pt x="180975" y="216218"/>
                  </a:lnTo>
                  <a:cubicBezTo>
                    <a:pt x="180975" y="213360"/>
                    <a:pt x="182880" y="210503"/>
                    <a:pt x="184785" y="208598"/>
                  </a:cubicBezTo>
                  <a:cubicBezTo>
                    <a:pt x="212408" y="188595"/>
                    <a:pt x="228600" y="157163"/>
                    <a:pt x="228600" y="123825"/>
                  </a:cubicBezTo>
                  <a:cubicBezTo>
                    <a:pt x="228600" y="65723"/>
                    <a:pt x="181928" y="19050"/>
                    <a:pt x="123825" y="19050"/>
                  </a:cubicBezTo>
                  <a:cubicBezTo>
                    <a:pt x="65723" y="19050"/>
                    <a:pt x="19050" y="65723"/>
                    <a:pt x="19050" y="123825"/>
                  </a:cubicBezTo>
                  <a:cubicBezTo>
                    <a:pt x="19050" y="157163"/>
                    <a:pt x="35243" y="189548"/>
                    <a:pt x="62865" y="208598"/>
                  </a:cubicBezTo>
                  <a:cubicBezTo>
                    <a:pt x="65723" y="210503"/>
                    <a:pt x="66675" y="213360"/>
                    <a:pt x="66675" y="216218"/>
                  </a:cubicBezTo>
                  <a:lnTo>
                    <a:pt x="66675" y="266700"/>
                  </a:lnTo>
                  <a:close/>
                </a:path>
              </a:pathLst>
            </a:custGeom>
            <a:grpFill/>
            <a:ln w="9525" cap="flat">
              <a:noFill/>
              <a:prstDash val="solid"/>
              <a:miter/>
            </a:ln>
          </p:spPr>
          <p:txBody>
            <a:bodyPr rtlCol="0" anchor="ctr"/>
            <a:lstStyle/>
            <a:p>
              <a:pPr defTabSz="914238">
                <a:defRPr/>
              </a:pPr>
              <a:endParaRPr lang="en-US" sz="2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57" name="Freeform: Shape 256">
              <a:extLst>
                <a:ext uri="{FF2B5EF4-FFF2-40B4-BE49-F238E27FC236}">
                  <a16:creationId xmlns:a16="http://schemas.microsoft.com/office/drawing/2014/main" id="{DD784D02-31FE-4786-B3A9-75381908DB0E}"/>
                </a:ext>
              </a:extLst>
            </p:cNvPr>
            <p:cNvSpPr/>
            <p:nvPr/>
          </p:nvSpPr>
          <p:spPr>
            <a:xfrm>
              <a:off x="12261318" y="3253738"/>
              <a:ext cx="134302" cy="57150"/>
            </a:xfrm>
            <a:custGeom>
              <a:avLst/>
              <a:gdLst>
                <a:gd name="connsiteX0" fmla="*/ 99536 w 134302"/>
                <a:gd name="connsiteY0" fmla="*/ 57150 h 57150"/>
                <a:gd name="connsiteX1" fmla="*/ 32861 w 134302"/>
                <a:gd name="connsiteY1" fmla="*/ 57150 h 57150"/>
                <a:gd name="connsiteX2" fmla="*/ 25241 w 134302"/>
                <a:gd name="connsiteY2" fmla="*/ 52388 h 57150"/>
                <a:gd name="connsiteX3" fmla="*/ 1429 w 134302"/>
                <a:gd name="connsiteY3" fmla="*/ 14288 h 57150"/>
                <a:gd name="connsiteX4" fmla="*/ 1429 w 134302"/>
                <a:gd name="connsiteY4" fmla="*/ 4763 h 57150"/>
                <a:gd name="connsiteX5" fmla="*/ 10001 w 134302"/>
                <a:gd name="connsiteY5" fmla="*/ 0 h 57150"/>
                <a:gd name="connsiteX6" fmla="*/ 124301 w 134302"/>
                <a:gd name="connsiteY6" fmla="*/ 0 h 57150"/>
                <a:gd name="connsiteX7" fmla="*/ 132874 w 134302"/>
                <a:gd name="connsiteY7" fmla="*/ 4763 h 57150"/>
                <a:gd name="connsiteX8" fmla="*/ 132874 w 134302"/>
                <a:gd name="connsiteY8" fmla="*/ 14288 h 57150"/>
                <a:gd name="connsiteX9" fmla="*/ 109061 w 134302"/>
                <a:gd name="connsiteY9" fmla="*/ 52388 h 57150"/>
                <a:gd name="connsiteX10" fmla="*/ 99536 w 134302"/>
                <a:gd name="connsiteY10" fmla="*/ 57150 h 57150"/>
                <a:gd name="connsiteX11" fmla="*/ 38576 w 134302"/>
                <a:gd name="connsiteY11" fmla="*/ 38100 h 57150"/>
                <a:gd name="connsiteX12" fmla="*/ 94774 w 134302"/>
                <a:gd name="connsiteY12" fmla="*/ 38100 h 57150"/>
                <a:gd name="connsiteX13" fmla="*/ 107156 w 134302"/>
                <a:gd name="connsiteY13" fmla="*/ 19050 h 57150"/>
                <a:gd name="connsiteX14" fmla="*/ 27146 w 134302"/>
                <a:gd name="connsiteY14" fmla="*/ 19050 h 57150"/>
                <a:gd name="connsiteX15" fmla="*/ 38576 w 134302"/>
                <a:gd name="connsiteY15" fmla="*/ 381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302" h="57150">
                  <a:moveTo>
                    <a:pt x="99536" y="57150"/>
                  </a:moveTo>
                  <a:lnTo>
                    <a:pt x="32861" y="57150"/>
                  </a:lnTo>
                  <a:cubicBezTo>
                    <a:pt x="30004" y="57150"/>
                    <a:pt x="26194" y="55245"/>
                    <a:pt x="25241" y="52388"/>
                  </a:cubicBezTo>
                  <a:lnTo>
                    <a:pt x="1429" y="14288"/>
                  </a:lnTo>
                  <a:cubicBezTo>
                    <a:pt x="-476" y="11430"/>
                    <a:pt x="-476" y="7620"/>
                    <a:pt x="1429" y="4763"/>
                  </a:cubicBezTo>
                  <a:cubicBezTo>
                    <a:pt x="3334" y="1905"/>
                    <a:pt x="6191" y="0"/>
                    <a:pt x="10001" y="0"/>
                  </a:cubicBezTo>
                  <a:lnTo>
                    <a:pt x="124301" y="0"/>
                  </a:lnTo>
                  <a:cubicBezTo>
                    <a:pt x="128111" y="0"/>
                    <a:pt x="130969" y="1905"/>
                    <a:pt x="132874" y="4763"/>
                  </a:cubicBezTo>
                  <a:cubicBezTo>
                    <a:pt x="134779" y="7620"/>
                    <a:pt x="134779" y="11430"/>
                    <a:pt x="132874" y="14288"/>
                  </a:cubicBezTo>
                  <a:lnTo>
                    <a:pt x="109061" y="52388"/>
                  </a:lnTo>
                  <a:cubicBezTo>
                    <a:pt x="106204" y="55245"/>
                    <a:pt x="102394" y="57150"/>
                    <a:pt x="99536" y="57150"/>
                  </a:cubicBezTo>
                  <a:close/>
                  <a:moveTo>
                    <a:pt x="38576" y="38100"/>
                  </a:moveTo>
                  <a:lnTo>
                    <a:pt x="94774" y="38100"/>
                  </a:lnTo>
                  <a:lnTo>
                    <a:pt x="107156" y="19050"/>
                  </a:lnTo>
                  <a:lnTo>
                    <a:pt x="27146" y="19050"/>
                  </a:lnTo>
                  <a:lnTo>
                    <a:pt x="38576" y="38100"/>
                  </a:lnTo>
                  <a:close/>
                </a:path>
              </a:pathLst>
            </a:custGeom>
            <a:grpFill/>
            <a:ln w="9525" cap="flat">
              <a:noFill/>
              <a:prstDash val="solid"/>
              <a:miter/>
            </a:ln>
          </p:spPr>
          <p:txBody>
            <a:bodyPr rtlCol="0" anchor="ctr"/>
            <a:lstStyle/>
            <a:p>
              <a:pPr defTabSz="914238">
                <a:defRPr/>
              </a:pPr>
              <a:endParaRPr lang="en-US" sz="2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58" name="Freeform: Shape 257">
              <a:extLst>
                <a:ext uri="{FF2B5EF4-FFF2-40B4-BE49-F238E27FC236}">
                  <a16:creationId xmlns:a16="http://schemas.microsoft.com/office/drawing/2014/main" id="{5E0B3A77-7C85-4F8D-B6E0-8537F4C8862A}"/>
                </a:ext>
              </a:extLst>
            </p:cNvPr>
            <p:cNvSpPr/>
            <p:nvPr/>
          </p:nvSpPr>
          <p:spPr>
            <a:xfrm>
              <a:off x="12251078" y="3028947"/>
              <a:ext cx="45958" cy="87630"/>
            </a:xfrm>
            <a:custGeom>
              <a:avLst/>
              <a:gdLst>
                <a:gd name="connsiteX0" fmla="*/ 30718 w 45958"/>
                <a:gd name="connsiteY0" fmla="*/ 87630 h 87630"/>
                <a:gd name="connsiteX1" fmla="*/ 2143 w 45958"/>
                <a:gd name="connsiteY1" fmla="*/ 49530 h 87630"/>
                <a:gd name="connsiteX2" fmla="*/ 2143 w 45958"/>
                <a:gd name="connsiteY2" fmla="*/ 38100 h 87630"/>
                <a:gd name="connsiteX3" fmla="*/ 30718 w 45958"/>
                <a:gd name="connsiteY3" fmla="*/ 0 h 87630"/>
                <a:gd name="connsiteX4" fmla="*/ 45958 w 45958"/>
                <a:gd name="connsiteY4" fmla="*/ 11430 h 87630"/>
                <a:gd name="connsiteX5" fmla="*/ 22146 w 45958"/>
                <a:gd name="connsiteY5" fmla="*/ 43815 h 87630"/>
                <a:gd name="connsiteX6" fmla="*/ 45958 w 45958"/>
                <a:gd name="connsiteY6" fmla="*/ 76200 h 87630"/>
                <a:gd name="connsiteX7" fmla="*/ 30718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30718" y="87630"/>
                  </a:moveTo>
                  <a:lnTo>
                    <a:pt x="2143" y="49530"/>
                  </a:lnTo>
                  <a:cubicBezTo>
                    <a:pt x="-714" y="45720"/>
                    <a:pt x="-714" y="41910"/>
                    <a:pt x="2143" y="38100"/>
                  </a:cubicBezTo>
                  <a:lnTo>
                    <a:pt x="30718" y="0"/>
                  </a:lnTo>
                  <a:lnTo>
                    <a:pt x="45958" y="11430"/>
                  </a:lnTo>
                  <a:lnTo>
                    <a:pt x="22146" y="43815"/>
                  </a:lnTo>
                  <a:lnTo>
                    <a:pt x="45958" y="76200"/>
                  </a:lnTo>
                  <a:lnTo>
                    <a:pt x="30718" y="87630"/>
                  </a:lnTo>
                  <a:close/>
                </a:path>
              </a:pathLst>
            </a:custGeom>
            <a:grpFill/>
            <a:ln w="9525" cap="flat">
              <a:noFill/>
              <a:prstDash val="solid"/>
              <a:miter/>
            </a:ln>
          </p:spPr>
          <p:txBody>
            <a:bodyPr rtlCol="0" anchor="ctr"/>
            <a:lstStyle/>
            <a:p>
              <a:pPr defTabSz="914238">
                <a:defRPr/>
              </a:pPr>
              <a:endParaRPr lang="en-US" sz="2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59" name="Freeform: Shape 258">
              <a:extLst>
                <a:ext uri="{FF2B5EF4-FFF2-40B4-BE49-F238E27FC236}">
                  <a16:creationId xmlns:a16="http://schemas.microsoft.com/office/drawing/2014/main" id="{10EC9012-B88C-4FEB-BB9E-98A362A2646F}"/>
                </a:ext>
              </a:extLst>
            </p:cNvPr>
            <p:cNvSpPr/>
            <p:nvPr/>
          </p:nvSpPr>
          <p:spPr>
            <a:xfrm>
              <a:off x="12357997" y="3028947"/>
              <a:ext cx="45958" cy="87630"/>
            </a:xfrm>
            <a:custGeom>
              <a:avLst/>
              <a:gdLst>
                <a:gd name="connsiteX0" fmla="*/ 15240 w 45958"/>
                <a:gd name="connsiteY0" fmla="*/ 87630 h 87630"/>
                <a:gd name="connsiteX1" fmla="*/ 0 w 45958"/>
                <a:gd name="connsiteY1" fmla="*/ 76200 h 87630"/>
                <a:gd name="connsiteX2" fmla="*/ 23813 w 45958"/>
                <a:gd name="connsiteY2" fmla="*/ 43815 h 87630"/>
                <a:gd name="connsiteX3" fmla="*/ 0 w 45958"/>
                <a:gd name="connsiteY3" fmla="*/ 11430 h 87630"/>
                <a:gd name="connsiteX4" fmla="*/ 15240 w 45958"/>
                <a:gd name="connsiteY4" fmla="*/ 0 h 87630"/>
                <a:gd name="connsiteX5" fmla="*/ 43815 w 45958"/>
                <a:gd name="connsiteY5" fmla="*/ 38100 h 87630"/>
                <a:gd name="connsiteX6" fmla="*/ 43815 w 45958"/>
                <a:gd name="connsiteY6" fmla="*/ 49530 h 87630"/>
                <a:gd name="connsiteX7" fmla="*/ 15240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15240" y="87630"/>
                  </a:moveTo>
                  <a:lnTo>
                    <a:pt x="0" y="76200"/>
                  </a:lnTo>
                  <a:lnTo>
                    <a:pt x="23813" y="43815"/>
                  </a:lnTo>
                  <a:lnTo>
                    <a:pt x="0" y="11430"/>
                  </a:lnTo>
                  <a:lnTo>
                    <a:pt x="15240" y="0"/>
                  </a:lnTo>
                  <a:lnTo>
                    <a:pt x="43815" y="38100"/>
                  </a:lnTo>
                  <a:cubicBezTo>
                    <a:pt x="46672" y="41910"/>
                    <a:pt x="46672" y="45720"/>
                    <a:pt x="43815" y="49530"/>
                  </a:cubicBezTo>
                  <a:lnTo>
                    <a:pt x="15240" y="87630"/>
                  </a:lnTo>
                  <a:close/>
                </a:path>
              </a:pathLst>
            </a:custGeom>
            <a:grpFill/>
            <a:ln w="9525" cap="flat">
              <a:noFill/>
              <a:prstDash val="solid"/>
              <a:miter/>
            </a:ln>
          </p:spPr>
          <p:txBody>
            <a:bodyPr rtlCol="0" anchor="ctr"/>
            <a:lstStyle/>
            <a:p>
              <a:pPr defTabSz="914238">
                <a:defRPr/>
              </a:pPr>
              <a:endParaRPr lang="en-US" sz="2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62" name="Freeform: Shape 261">
              <a:extLst>
                <a:ext uri="{FF2B5EF4-FFF2-40B4-BE49-F238E27FC236}">
                  <a16:creationId xmlns:a16="http://schemas.microsoft.com/office/drawing/2014/main" id="{BBCBA8B1-A527-4ACE-AEE2-6E4EB5F9CE81}"/>
                </a:ext>
              </a:extLst>
            </p:cNvPr>
            <p:cNvSpPr/>
            <p:nvPr/>
          </p:nvSpPr>
          <p:spPr>
            <a:xfrm rot="-4911562">
              <a:off x="12260288" y="3063709"/>
              <a:ext cx="134299" cy="19049"/>
            </a:xfrm>
            <a:custGeom>
              <a:avLst/>
              <a:gdLst>
                <a:gd name="connsiteX0" fmla="*/ 0 w 134299"/>
                <a:gd name="connsiteY0" fmla="*/ 0 h 19049"/>
                <a:gd name="connsiteX1" fmla="*/ 134299 w 134299"/>
                <a:gd name="connsiteY1" fmla="*/ 0 h 19049"/>
                <a:gd name="connsiteX2" fmla="*/ 134299 w 134299"/>
                <a:gd name="connsiteY2" fmla="*/ 19050 h 19049"/>
                <a:gd name="connsiteX3" fmla="*/ 0 w 134299"/>
                <a:gd name="connsiteY3" fmla="*/ 19050 h 19049"/>
              </a:gdLst>
              <a:ahLst/>
              <a:cxnLst>
                <a:cxn ang="0">
                  <a:pos x="connsiteX0" y="connsiteY0"/>
                </a:cxn>
                <a:cxn ang="0">
                  <a:pos x="connsiteX1" y="connsiteY1"/>
                </a:cxn>
                <a:cxn ang="0">
                  <a:pos x="connsiteX2" y="connsiteY2"/>
                </a:cxn>
                <a:cxn ang="0">
                  <a:pos x="connsiteX3" y="connsiteY3"/>
                </a:cxn>
              </a:cxnLst>
              <a:rect l="l" t="t" r="r" b="b"/>
              <a:pathLst>
                <a:path w="134299" h="19049">
                  <a:moveTo>
                    <a:pt x="0" y="0"/>
                  </a:moveTo>
                  <a:lnTo>
                    <a:pt x="134299" y="0"/>
                  </a:lnTo>
                  <a:lnTo>
                    <a:pt x="134299" y="19050"/>
                  </a:lnTo>
                  <a:lnTo>
                    <a:pt x="0" y="19050"/>
                  </a:lnTo>
                  <a:close/>
                </a:path>
              </a:pathLst>
            </a:custGeom>
            <a:grpFill/>
            <a:ln w="9525" cap="flat">
              <a:noFill/>
              <a:prstDash val="solid"/>
              <a:miter/>
            </a:ln>
          </p:spPr>
          <p:txBody>
            <a:bodyPr rtlCol="0" anchor="ctr"/>
            <a:lstStyle/>
            <a:p>
              <a:pPr defTabSz="914238">
                <a:defRPr/>
              </a:pPr>
              <a:endParaRPr lang="en-US" sz="2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64" name="Freeform: Shape 263">
              <a:extLst>
                <a:ext uri="{FF2B5EF4-FFF2-40B4-BE49-F238E27FC236}">
                  <a16:creationId xmlns:a16="http://schemas.microsoft.com/office/drawing/2014/main" id="{48120AC5-6D12-4C87-B058-977027595C1B}"/>
                </a:ext>
              </a:extLst>
            </p:cNvPr>
            <p:cNvSpPr/>
            <p:nvPr/>
          </p:nvSpPr>
          <p:spPr>
            <a:xfrm rot="-2700000">
              <a:off x="12426573" y="2944173"/>
              <a:ext cx="40004" cy="19049"/>
            </a:xfrm>
            <a:custGeom>
              <a:avLst/>
              <a:gdLst>
                <a:gd name="connsiteX0" fmla="*/ 0 w 40004"/>
                <a:gd name="connsiteY0" fmla="*/ 0 h 19049"/>
                <a:gd name="connsiteX1" fmla="*/ 40005 w 40004"/>
                <a:gd name="connsiteY1" fmla="*/ 0 h 19049"/>
                <a:gd name="connsiteX2" fmla="*/ 40005 w 40004"/>
                <a:gd name="connsiteY2" fmla="*/ 19050 h 19049"/>
                <a:gd name="connsiteX3" fmla="*/ 0 w 40004"/>
                <a:gd name="connsiteY3" fmla="*/ 19050 h 19049"/>
              </a:gdLst>
              <a:ahLst/>
              <a:cxnLst>
                <a:cxn ang="0">
                  <a:pos x="connsiteX0" y="connsiteY0"/>
                </a:cxn>
                <a:cxn ang="0">
                  <a:pos x="connsiteX1" y="connsiteY1"/>
                </a:cxn>
                <a:cxn ang="0">
                  <a:pos x="connsiteX2" y="connsiteY2"/>
                </a:cxn>
                <a:cxn ang="0">
                  <a:pos x="connsiteX3" y="connsiteY3"/>
                </a:cxn>
              </a:cxnLst>
              <a:rect l="l" t="t" r="r" b="b"/>
              <a:pathLst>
                <a:path w="40004" h="19049">
                  <a:moveTo>
                    <a:pt x="0" y="0"/>
                  </a:moveTo>
                  <a:lnTo>
                    <a:pt x="40005" y="0"/>
                  </a:lnTo>
                  <a:lnTo>
                    <a:pt x="40005" y="19050"/>
                  </a:lnTo>
                  <a:lnTo>
                    <a:pt x="0" y="19050"/>
                  </a:lnTo>
                  <a:close/>
                </a:path>
              </a:pathLst>
            </a:custGeom>
            <a:grpFill/>
            <a:ln w="9525" cap="flat">
              <a:noFill/>
              <a:prstDash val="solid"/>
              <a:miter/>
            </a:ln>
          </p:spPr>
          <p:txBody>
            <a:bodyPr rtlCol="0" anchor="ctr"/>
            <a:lstStyle/>
            <a:p>
              <a:pPr defTabSz="914238">
                <a:defRPr/>
              </a:pPr>
              <a:endParaRPr lang="en-US" sz="2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65" name="Freeform: Shape 264">
              <a:extLst>
                <a:ext uri="{FF2B5EF4-FFF2-40B4-BE49-F238E27FC236}">
                  <a16:creationId xmlns:a16="http://schemas.microsoft.com/office/drawing/2014/main" id="{47B2CCA7-A8CC-45F7-80A9-A79DF8A5874A}"/>
                </a:ext>
              </a:extLst>
            </p:cNvPr>
            <p:cNvSpPr/>
            <p:nvPr/>
          </p:nvSpPr>
          <p:spPr>
            <a:xfrm rot="-2700000">
              <a:off x="12198928" y="2933698"/>
              <a:ext cx="19049" cy="40004"/>
            </a:xfrm>
            <a:custGeom>
              <a:avLst/>
              <a:gdLst>
                <a:gd name="connsiteX0" fmla="*/ 0 w 19049"/>
                <a:gd name="connsiteY0" fmla="*/ 0 h 40004"/>
                <a:gd name="connsiteX1" fmla="*/ 19050 w 19049"/>
                <a:gd name="connsiteY1" fmla="*/ 0 h 40004"/>
                <a:gd name="connsiteX2" fmla="*/ 19050 w 19049"/>
                <a:gd name="connsiteY2" fmla="*/ 40005 h 40004"/>
                <a:gd name="connsiteX3" fmla="*/ 0 w 19049"/>
                <a:gd name="connsiteY3" fmla="*/ 40005 h 40004"/>
              </a:gdLst>
              <a:ahLst/>
              <a:cxnLst>
                <a:cxn ang="0">
                  <a:pos x="connsiteX0" y="connsiteY0"/>
                </a:cxn>
                <a:cxn ang="0">
                  <a:pos x="connsiteX1" y="connsiteY1"/>
                </a:cxn>
                <a:cxn ang="0">
                  <a:pos x="connsiteX2" y="connsiteY2"/>
                </a:cxn>
                <a:cxn ang="0">
                  <a:pos x="connsiteX3" y="connsiteY3"/>
                </a:cxn>
              </a:cxnLst>
              <a:rect l="l" t="t" r="r" b="b"/>
              <a:pathLst>
                <a:path w="19049" h="40004">
                  <a:moveTo>
                    <a:pt x="0" y="0"/>
                  </a:moveTo>
                  <a:lnTo>
                    <a:pt x="19050" y="0"/>
                  </a:lnTo>
                  <a:lnTo>
                    <a:pt x="19050" y="40005"/>
                  </a:lnTo>
                  <a:lnTo>
                    <a:pt x="0" y="40005"/>
                  </a:lnTo>
                  <a:close/>
                </a:path>
              </a:pathLst>
            </a:custGeom>
            <a:grpFill/>
            <a:ln w="9525" cap="flat">
              <a:noFill/>
              <a:prstDash val="solid"/>
              <a:miter/>
            </a:ln>
          </p:spPr>
          <p:txBody>
            <a:bodyPr rtlCol="0" anchor="ctr"/>
            <a:lstStyle/>
            <a:p>
              <a:pPr defTabSz="914238">
                <a:defRPr/>
              </a:pPr>
              <a:endParaRPr lang="en-US" sz="2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313" name="Group 312">
            <a:extLst>
              <a:ext uri="{FF2B5EF4-FFF2-40B4-BE49-F238E27FC236}">
                <a16:creationId xmlns:a16="http://schemas.microsoft.com/office/drawing/2014/main" id="{DD00ED4C-D171-4AAE-BE84-23BEC0DDCAF0}"/>
              </a:ext>
            </a:extLst>
          </p:cNvPr>
          <p:cNvGrpSpPr/>
          <p:nvPr/>
        </p:nvGrpSpPr>
        <p:grpSpPr>
          <a:xfrm>
            <a:off x="9538006" y="2532933"/>
            <a:ext cx="724557" cy="658732"/>
            <a:chOff x="6635356" y="1533296"/>
            <a:chExt cx="543418" cy="494049"/>
          </a:xfrm>
        </p:grpSpPr>
        <p:sp>
          <p:nvSpPr>
            <p:cNvPr id="314" name="TextBox 313">
              <a:extLst>
                <a:ext uri="{FF2B5EF4-FFF2-40B4-BE49-F238E27FC236}">
                  <a16:creationId xmlns:a16="http://schemas.microsoft.com/office/drawing/2014/main" id="{BD429AA7-EA6A-4CCA-83E8-59362774DB16}"/>
                </a:ext>
              </a:extLst>
            </p:cNvPr>
            <p:cNvSpPr txBox="1"/>
            <p:nvPr/>
          </p:nvSpPr>
          <p:spPr>
            <a:xfrm>
              <a:off x="6635356" y="1854317"/>
              <a:ext cx="543418" cy="173028"/>
            </a:xfrm>
            <a:prstGeom prst="rect">
              <a:avLst/>
            </a:prstGeom>
          </p:spPr>
          <p:txBody>
            <a:bodyPr wrap="none" lIns="0" tIns="0" rIns="0" bIns="0" rtlCol="0">
              <a:spAutoFit/>
            </a:bodyPr>
            <a:lstStyle/>
            <a:p>
              <a:pPr algn="ctr" defTabSz="914238">
                <a:lnSpc>
                  <a:spcPct val="90000"/>
                </a:lnSpc>
                <a:spcAft>
                  <a:spcPts val="500"/>
                </a:spcAft>
                <a:defRPr/>
              </a:pPr>
              <a: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Amazon</a:t>
              </a:r>
              <a:b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Fraud Detector</a:t>
              </a:r>
            </a:p>
          </p:txBody>
        </p:sp>
        <p:sp>
          <p:nvSpPr>
            <p:cNvPr id="315" name="Freeform 5">
              <a:extLst>
                <a:ext uri="{FF2B5EF4-FFF2-40B4-BE49-F238E27FC236}">
                  <a16:creationId xmlns:a16="http://schemas.microsoft.com/office/drawing/2014/main" id="{88399D40-98B9-4933-BECF-F54A38F1EB53}"/>
                </a:ext>
              </a:extLst>
            </p:cNvPr>
            <p:cNvSpPr>
              <a:spLocks noEditPoints="1"/>
            </p:cNvSpPr>
            <p:nvPr/>
          </p:nvSpPr>
          <p:spPr bwMode="auto">
            <a:xfrm>
              <a:off x="6793974" y="1533296"/>
              <a:ext cx="226178" cy="223540"/>
            </a:xfrm>
            <a:custGeom>
              <a:avLst/>
              <a:gdLst>
                <a:gd name="T0" fmla="*/ 694 w 757"/>
                <a:gd name="T1" fmla="*/ 427 h 747"/>
                <a:gd name="T2" fmla="*/ 360 w 757"/>
                <a:gd name="T3" fmla="*/ 200 h 747"/>
                <a:gd name="T4" fmla="*/ 134 w 757"/>
                <a:gd name="T5" fmla="*/ 67 h 747"/>
                <a:gd name="T6" fmla="*/ 73 w 757"/>
                <a:gd name="T7" fmla="*/ 133 h 747"/>
                <a:gd name="T8" fmla="*/ 0 w 757"/>
                <a:gd name="T9" fmla="*/ 373 h 747"/>
                <a:gd name="T10" fmla="*/ 83 w 757"/>
                <a:gd name="T11" fmla="*/ 615 h 747"/>
                <a:gd name="T12" fmla="*/ 134 w 757"/>
                <a:gd name="T13" fmla="*/ 680 h 747"/>
                <a:gd name="T14" fmla="*/ 360 w 757"/>
                <a:gd name="T15" fmla="*/ 547 h 747"/>
                <a:gd name="T16" fmla="*/ 604 w 757"/>
                <a:gd name="T17" fmla="*/ 570 h 747"/>
                <a:gd name="T18" fmla="*/ 742 w 757"/>
                <a:gd name="T19" fmla="*/ 587 h 747"/>
                <a:gd name="T20" fmla="*/ 334 w 757"/>
                <a:gd name="T21" fmla="*/ 200 h 747"/>
                <a:gd name="T22" fmla="*/ 294 w 757"/>
                <a:gd name="T23" fmla="*/ 160 h 747"/>
                <a:gd name="T24" fmla="*/ 216 w 757"/>
                <a:gd name="T25" fmla="*/ 345 h 747"/>
                <a:gd name="T26" fmla="*/ 27 w 757"/>
                <a:gd name="T27" fmla="*/ 67 h 747"/>
                <a:gd name="T28" fmla="*/ 67 w 757"/>
                <a:gd name="T29" fmla="*/ 107 h 747"/>
                <a:gd name="T30" fmla="*/ 99 w 757"/>
                <a:gd name="T31" fmla="*/ 125 h 747"/>
                <a:gd name="T32" fmla="*/ 235 w 757"/>
                <a:gd name="T33" fmla="*/ 230 h 747"/>
                <a:gd name="T34" fmla="*/ 67 w 757"/>
                <a:gd name="T35" fmla="*/ 413 h 747"/>
                <a:gd name="T36" fmla="*/ 107 w 757"/>
                <a:gd name="T37" fmla="*/ 373 h 747"/>
                <a:gd name="T38" fmla="*/ 122 w 757"/>
                <a:gd name="T39" fmla="*/ 411 h 747"/>
                <a:gd name="T40" fmla="*/ 202 w 757"/>
                <a:gd name="T41" fmla="*/ 374 h 747"/>
                <a:gd name="T42" fmla="*/ 248 w 757"/>
                <a:gd name="T43" fmla="*/ 499 h 747"/>
                <a:gd name="T44" fmla="*/ 263 w 757"/>
                <a:gd name="T45" fmla="*/ 488 h 747"/>
                <a:gd name="T46" fmla="*/ 67 w 757"/>
                <a:gd name="T47" fmla="*/ 720 h 747"/>
                <a:gd name="T48" fmla="*/ 67 w 757"/>
                <a:gd name="T49" fmla="*/ 720 h 747"/>
                <a:gd name="T50" fmla="*/ 107 w 757"/>
                <a:gd name="T51" fmla="*/ 627 h 747"/>
                <a:gd name="T52" fmla="*/ 232 w 757"/>
                <a:gd name="T53" fmla="*/ 570 h 747"/>
                <a:gd name="T54" fmla="*/ 294 w 757"/>
                <a:gd name="T55" fmla="*/ 587 h 747"/>
                <a:gd name="T56" fmla="*/ 294 w 757"/>
                <a:gd name="T57" fmla="*/ 587 h 747"/>
                <a:gd name="T58" fmla="*/ 294 w 757"/>
                <a:gd name="T59" fmla="*/ 480 h 747"/>
                <a:gd name="T60" fmla="*/ 294 w 757"/>
                <a:gd name="T61" fmla="*/ 267 h 747"/>
                <a:gd name="T62" fmla="*/ 386 w 757"/>
                <a:gd name="T63" fmla="*/ 486 h 747"/>
                <a:gd name="T64" fmla="*/ 400 w 757"/>
                <a:gd name="T65" fmla="*/ 427 h 747"/>
                <a:gd name="T66" fmla="*/ 400 w 757"/>
                <a:gd name="T67" fmla="*/ 427 h 747"/>
                <a:gd name="T68" fmla="*/ 700 w 757"/>
                <a:gd name="T69" fmla="*/ 629 h 747"/>
                <a:gd name="T70" fmla="*/ 719 w 757"/>
                <a:gd name="T71" fmla="*/ 625 h 747"/>
                <a:gd name="T72" fmla="*/ 601 w 757"/>
                <a:gd name="T73" fmla="*/ 170 h 747"/>
                <a:gd name="T74" fmla="*/ 588 w 757"/>
                <a:gd name="T75" fmla="*/ 223 h 747"/>
                <a:gd name="T76" fmla="*/ 491 w 757"/>
                <a:gd name="T77" fmla="*/ 170 h 747"/>
                <a:gd name="T78" fmla="*/ 670 w 757"/>
                <a:gd name="T79" fmla="*/ 271 h 747"/>
                <a:gd name="T80" fmla="*/ 693 w 757"/>
                <a:gd name="T81" fmla="*/ 285 h 747"/>
                <a:gd name="T82" fmla="*/ 520 w 757"/>
                <a:gd name="T83" fmla="*/ 440 h 747"/>
                <a:gd name="T84" fmla="*/ 520 w 757"/>
                <a:gd name="T85" fmla="*/ 440 h 747"/>
                <a:gd name="T86" fmla="*/ 520 w 757"/>
                <a:gd name="T87" fmla="*/ 467 h 747"/>
                <a:gd name="T88" fmla="*/ 534 w 757"/>
                <a:gd name="T89" fmla="*/ 320 h 747"/>
                <a:gd name="T90" fmla="*/ 640 w 757"/>
                <a:gd name="T91" fmla="*/ 427 h 747"/>
                <a:gd name="T92" fmla="*/ 534 w 757"/>
                <a:gd name="T93" fmla="*/ 507 h 747"/>
                <a:gd name="T94" fmla="*/ 534 w 757"/>
                <a:gd name="T95" fmla="*/ 507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7" h="747">
                  <a:moveTo>
                    <a:pt x="742" y="587"/>
                  </a:moveTo>
                  <a:lnTo>
                    <a:pt x="742" y="587"/>
                  </a:lnTo>
                  <a:lnTo>
                    <a:pt x="668" y="514"/>
                  </a:lnTo>
                  <a:cubicBezTo>
                    <a:pt x="684" y="489"/>
                    <a:pt x="694" y="459"/>
                    <a:pt x="694" y="427"/>
                  </a:cubicBezTo>
                  <a:cubicBezTo>
                    <a:pt x="694" y="338"/>
                    <a:pt x="622" y="267"/>
                    <a:pt x="534" y="267"/>
                  </a:cubicBezTo>
                  <a:cubicBezTo>
                    <a:pt x="501" y="267"/>
                    <a:pt x="470" y="276"/>
                    <a:pt x="445" y="294"/>
                  </a:cubicBezTo>
                  <a:lnTo>
                    <a:pt x="352" y="232"/>
                  </a:lnTo>
                  <a:cubicBezTo>
                    <a:pt x="357" y="222"/>
                    <a:pt x="360" y="212"/>
                    <a:pt x="360" y="200"/>
                  </a:cubicBezTo>
                  <a:cubicBezTo>
                    <a:pt x="360" y="163"/>
                    <a:pt x="331" y="133"/>
                    <a:pt x="294" y="133"/>
                  </a:cubicBezTo>
                  <a:cubicBezTo>
                    <a:pt x="273" y="133"/>
                    <a:pt x="254" y="143"/>
                    <a:pt x="242" y="159"/>
                  </a:cubicBezTo>
                  <a:lnTo>
                    <a:pt x="131" y="86"/>
                  </a:lnTo>
                  <a:cubicBezTo>
                    <a:pt x="133" y="80"/>
                    <a:pt x="134" y="73"/>
                    <a:pt x="134" y="67"/>
                  </a:cubicBezTo>
                  <a:cubicBezTo>
                    <a:pt x="134" y="30"/>
                    <a:pt x="104" y="0"/>
                    <a:pt x="67" y="0"/>
                  </a:cubicBezTo>
                  <a:cubicBezTo>
                    <a:pt x="30" y="0"/>
                    <a:pt x="0" y="30"/>
                    <a:pt x="0" y="67"/>
                  </a:cubicBezTo>
                  <a:cubicBezTo>
                    <a:pt x="0" y="103"/>
                    <a:pt x="30" y="133"/>
                    <a:pt x="67" y="133"/>
                  </a:cubicBezTo>
                  <a:cubicBezTo>
                    <a:pt x="69" y="133"/>
                    <a:pt x="71" y="133"/>
                    <a:pt x="73" y="133"/>
                  </a:cubicBezTo>
                  <a:lnTo>
                    <a:pt x="157" y="291"/>
                  </a:lnTo>
                  <a:lnTo>
                    <a:pt x="113" y="325"/>
                  </a:lnTo>
                  <a:cubicBezTo>
                    <a:pt x="101" y="314"/>
                    <a:pt x="85" y="307"/>
                    <a:pt x="67" y="307"/>
                  </a:cubicBezTo>
                  <a:cubicBezTo>
                    <a:pt x="30" y="307"/>
                    <a:pt x="0" y="336"/>
                    <a:pt x="0" y="373"/>
                  </a:cubicBezTo>
                  <a:cubicBezTo>
                    <a:pt x="0" y="410"/>
                    <a:pt x="30" y="440"/>
                    <a:pt x="67" y="440"/>
                  </a:cubicBezTo>
                  <a:cubicBezTo>
                    <a:pt x="80" y="440"/>
                    <a:pt x="92" y="436"/>
                    <a:pt x="102" y="430"/>
                  </a:cubicBezTo>
                  <a:lnTo>
                    <a:pt x="156" y="467"/>
                  </a:lnTo>
                  <a:lnTo>
                    <a:pt x="83" y="615"/>
                  </a:lnTo>
                  <a:cubicBezTo>
                    <a:pt x="78" y="614"/>
                    <a:pt x="72" y="613"/>
                    <a:pt x="67" y="613"/>
                  </a:cubicBezTo>
                  <a:cubicBezTo>
                    <a:pt x="30" y="613"/>
                    <a:pt x="0" y="643"/>
                    <a:pt x="0" y="680"/>
                  </a:cubicBezTo>
                  <a:cubicBezTo>
                    <a:pt x="0" y="717"/>
                    <a:pt x="30" y="747"/>
                    <a:pt x="67" y="747"/>
                  </a:cubicBezTo>
                  <a:cubicBezTo>
                    <a:pt x="104" y="747"/>
                    <a:pt x="134" y="717"/>
                    <a:pt x="134" y="680"/>
                  </a:cubicBezTo>
                  <a:cubicBezTo>
                    <a:pt x="134" y="672"/>
                    <a:pt x="132" y="664"/>
                    <a:pt x="129" y="656"/>
                  </a:cubicBezTo>
                  <a:lnTo>
                    <a:pt x="246" y="593"/>
                  </a:lnTo>
                  <a:cubicBezTo>
                    <a:pt x="258" y="605"/>
                    <a:pt x="275" y="613"/>
                    <a:pt x="294" y="613"/>
                  </a:cubicBezTo>
                  <a:cubicBezTo>
                    <a:pt x="331" y="613"/>
                    <a:pt x="360" y="583"/>
                    <a:pt x="360" y="547"/>
                  </a:cubicBezTo>
                  <a:cubicBezTo>
                    <a:pt x="360" y="541"/>
                    <a:pt x="360" y="537"/>
                    <a:pt x="359" y="532"/>
                  </a:cubicBezTo>
                  <a:lnTo>
                    <a:pt x="398" y="510"/>
                  </a:lnTo>
                  <a:cubicBezTo>
                    <a:pt x="426" y="556"/>
                    <a:pt x="476" y="587"/>
                    <a:pt x="534" y="587"/>
                  </a:cubicBezTo>
                  <a:cubicBezTo>
                    <a:pt x="559" y="587"/>
                    <a:pt x="583" y="580"/>
                    <a:pt x="604" y="570"/>
                  </a:cubicBezTo>
                  <a:lnTo>
                    <a:pt x="681" y="648"/>
                  </a:lnTo>
                  <a:cubicBezTo>
                    <a:pt x="688" y="655"/>
                    <a:pt x="696" y="658"/>
                    <a:pt x="706" y="658"/>
                  </a:cubicBezTo>
                  <a:cubicBezTo>
                    <a:pt x="717" y="658"/>
                    <a:pt x="728" y="653"/>
                    <a:pt x="738" y="644"/>
                  </a:cubicBezTo>
                  <a:cubicBezTo>
                    <a:pt x="755" y="626"/>
                    <a:pt x="757" y="602"/>
                    <a:pt x="742" y="587"/>
                  </a:cubicBezTo>
                  <a:lnTo>
                    <a:pt x="742" y="587"/>
                  </a:lnTo>
                  <a:close/>
                  <a:moveTo>
                    <a:pt x="294" y="160"/>
                  </a:moveTo>
                  <a:lnTo>
                    <a:pt x="294" y="160"/>
                  </a:lnTo>
                  <a:cubicBezTo>
                    <a:pt x="316" y="160"/>
                    <a:pt x="334" y="178"/>
                    <a:pt x="334" y="200"/>
                  </a:cubicBezTo>
                  <a:cubicBezTo>
                    <a:pt x="334" y="222"/>
                    <a:pt x="316" y="240"/>
                    <a:pt x="294" y="240"/>
                  </a:cubicBezTo>
                  <a:cubicBezTo>
                    <a:pt x="272" y="240"/>
                    <a:pt x="254" y="222"/>
                    <a:pt x="254" y="200"/>
                  </a:cubicBezTo>
                  <a:cubicBezTo>
                    <a:pt x="254" y="178"/>
                    <a:pt x="272" y="160"/>
                    <a:pt x="294" y="160"/>
                  </a:cubicBezTo>
                  <a:lnTo>
                    <a:pt x="294" y="160"/>
                  </a:lnTo>
                  <a:close/>
                  <a:moveTo>
                    <a:pt x="252" y="251"/>
                  </a:moveTo>
                  <a:lnTo>
                    <a:pt x="252" y="251"/>
                  </a:lnTo>
                  <a:cubicBezTo>
                    <a:pt x="254" y="253"/>
                    <a:pt x="257" y="255"/>
                    <a:pt x="260" y="257"/>
                  </a:cubicBezTo>
                  <a:lnTo>
                    <a:pt x="216" y="345"/>
                  </a:lnTo>
                  <a:lnTo>
                    <a:pt x="191" y="298"/>
                  </a:lnTo>
                  <a:lnTo>
                    <a:pt x="252" y="251"/>
                  </a:lnTo>
                  <a:lnTo>
                    <a:pt x="252" y="251"/>
                  </a:lnTo>
                  <a:close/>
                  <a:moveTo>
                    <a:pt x="27" y="67"/>
                  </a:moveTo>
                  <a:lnTo>
                    <a:pt x="27" y="67"/>
                  </a:lnTo>
                  <a:cubicBezTo>
                    <a:pt x="27" y="44"/>
                    <a:pt x="45" y="27"/>
                    <a:pt x="67" y="27"/>
                  </a:cubicBezTo>
                  <a:cubicBezTo>
                    <a:pt x="89" y="27"/>
                    <a:pt x="107" y="44"/>
                    <a:pt x="107" y="67"/>
                  </a:cubicBezTo>
                  <a:cubicBezTo>
                    <a:pt x="107" y="89"/>
                    <a:pt x="89" y="107"/>
                    <a:pt x="67" y="107"/>
                  </a:cubicBezTo>
                  <a:cubicBezTo>
                    <a:pt x="45" y="107"/>
                    <a:pt x="27" y="89"/>
                    <a:pt x="27" y="67"/>
                  </a:cubicBezTo>
                  <a:lnTo>
                    <a:pt x="27" y="67"/>
                  </a:lnTo>
                  <a:close/>
                  <a:moveTo>
                    <a:pt x="99" y="125"/>
                  </a:moveTo>
                  <a:lnTo>
                    <a:pt x="99" y="125"/>
                  </a:lnTo>
                  <a:cubicBezTo>
                    <a:pt x="106" y="121"/>
                    <a:pt x="113" y="116"/>
                    <a:pt x="118" y="109"/>
                  </a:cubicBezTo>
                  <a:lnTo>
                    <a:pt x="230" y="183"/>
                  </a:lnTo>
                  <a:cubicBezTo>
                    <a:pt x="228" y="188"/>
                    <a:pt x="227" y="194"/>
                    <a:pt x="227" y="200"/>
                  </a:cubicBezTo>
                  <a:cubicBezTo>
                    <a:pt x="227" y="211"/>
                    <a:pt x="230" y="221"/>
                    <a:pt x="235" y="230"/>
                  </a:cubicBezTo>
                  <a:lnTo>
                    <a:pt x="179" y="274"/>
                  </a:lnTo>
                  <a:lnTo>
                    <a:pt x="99" y="125"/>
                  </a:lnTo>
                  <a:lnTo>
                    <a:pt x="99" y="125"/>
                  </a:lnTo>
                  <a:close/>
                  <a:moveTo>
                    <a:pt x="67" y="413"/>
                  </a:moveTo>
                  <a:lnTo>
                    <a:pt x="67" y="413"/>
                  </a:lnTo>
                  <a:cubicBezTo>
                    <a:pt x="45" y="413"/>
                    <a:pt x="27" y="395"/>
                    <a:pt x="27" y="373"/>
                  </a:cubicBezTo>
                  <a:cubicBezTo>
                    <a:pt x="27" y="351"/>
                    <a:pt x="45" y="333"/>
                    <a:pt x="67" y="333"/>
                  </a:cubicBezTo>
                  <a:cubicBezTo>
                    <a:pt x="89" y="333"/>
                    <a:pt x="107" y="351"/>
                    <a:pt x="107" y="373"/>
                  </a:cubicBezTo>
                  <a:cubicBezTo>
                    <a:pt x="107" y="395"/>
                    <a:pt x="89" y="413"/>
                    <a:pt x="67" y="413"/>
                  </a:cubicBezTo>
                  <a:lnTo>
                    <a:pt x="67" y="413"/>
                  </a:lnTo>
                  <a:close/>
                  <a:moveTo>
                    <a:pt x="122" y="411"/>
                  </a:moveTo>
                  <a:lnTo>
                    <a:pt x="122" y="411"/>
                  </a:lnTo>
                  <a:cubicBezTo>
                    <a:pt x="129" y="400"/>
                    <a:pt x="134" y="387"/>
                    <a:pt x="134" y="373"/>
                  </a:cubicBezTo>
                  <a:cubicBezTo>
                    <a:pt x="134" y="364"/>
                    <a:pt x="132" y="355"/>
                    <a:pt x="128" y="347"/>
                  </a:cubicBezTo>
                  <a:lnTo>
                    <a:pt x="170" y="315"/>
                  </a:lnTo>
                  <a:lnTo>
                    <a:pt x="202" y="374"/>
                  </a:lnTo>
                  <a:lnTo>
                    <a:pt x="168" y="443"/>
                  </a:lnTo>
                  <a:lnTo>
                    <a:pt x="122" y="411"/>
                  </a:lnTo>
                  <a:lnTo>
                    <a:pt x="122" y="411"/>
                  </a:lnTo>
                  <a:close/>
                  <a:moveTo>
                    <a:pt x="248" y="499"/>
                  </a:moveTo>
                  <a:lnTo>
                    <a:pt x="248" y="499"/>
                  </a:lnTo>
                  <a:lnTo>
                    <a:pt x="190" y="458"/>
                  </a:lnTo>
                  <a:lnTo>
                    <a:pt x="217" y="403"/>
                  </a:lnTo>
                  <a:lnTo>
                    <a:pt x="263" y="488"/>
                  </a:lnTo>
                  <a:cubicBezTo>
                    <a:pt x="257" y="491"/>
                    <a:pt x="252" y="494"/>
                    <a:pt x="248" y="499"/>
                  </a:cubicBezTo>
                  <a:lnTo>
                    <a:pt x="248" y="499"/>
                  </a:lnTo>
                  <a:close/>
                  <a:moveTo>
                    <a:pt x="67" y="720"/>
                  </a:moveTo>
                  <a:lnTo>
                    <a:pt x="67" y="720"/>
                  </a:lnTo>
                  <a:cubicBezTo>
                    <a:pt x="45" y="720"/>
                    <a:pt x="27" y="702"/>
                    <a:pt x="27" y="680"/>
                  </a:cubicBezTo>
                  <a:cubicBezTo>
                    <a:pt x="27" y="658"/>
                    <a:pt x="45" y="640"/>
                    <a:pt x="67" y="640"/>
                  </a:cubicBezTo>
                  <a:cubicBezTo>
                    <a:pt x="89" y="640"/>
                    <a:pt x="107" y="658"/>
                    <a:pt x="107" y="680"/>
                  </a:cubicBezTo>
                  <a:cubicBezTo>
                    <a:pt x="107" y="702"/>
                    <a:pt x="89" y="720"/>
                    <a:pt x="67" y="720"/>
                  </a:cubicBezTo>
                  <a:lnTo>
                    <a:pt x="67" y="720"/>
                  </a:lnTo>
                  <a:close/>
                  <a:moveTo>
                    <a:pt x="115" y="634"/>
                  </a:moveTo>
                  <a:lnTo>
                    <a:pt x="115" y="634"/>
                  </a:lnTo>
                  <a:cubicBezTo>
                    <a:pt x="113" y="631"/>
                    <a:pt x="110" y="629"/>
                    <a:pt x="107" y="627"/>
                  </a:cubicBezTo>
                  <a:lnTo>
                    <a:pt x="178" y="483"/>
                  </a:lnTo>
                  <a:lnTo>
                    <a:pt x="232" y="521"/>
                  </a:lnTo>
                  <a:cubicBezTo>
                    <a:pt x="229" y="529"/>
                    <a:pt x="227" y="537"/>
                    <a:pt x="227" y="547"/>
                  </a:cubicBezTo>
                  <a:cubicBezTo>
                    <a:pt x="227" y="555"/>
                    <a:pt x="229" y="563"/>
                    <a:pt x="232" y="570"/>
                  </a:cubicBezTo>
                  <a:lnTo>
                    <a:pt x="115" y="634"/>
                  </a:lnTo>
                  <a:lnTo>
                    <a:pt x="115" y="634"/>
                  </a:lnTo>
                  <a:close/>
                  <a:moveTo>
                    <a:pt x="294" y="587"/>
                  </a:moveTo>
                  <a:lnTo>
                    <a:pt x="294" y="587"/>
                  </a:lnTo>
                  <a:cubicBezTo>
                    <a:pt x="272" y="587"/>
                    <a:pt x="254" y="569"/>
                    <a:pt x="254" y="547"/>
                  </a:cubicBezTo>
                  <a:cubicBezTo>
                    <a:pt x="254" y="524"/>
                    <a:pt x="272" y="507"/>
                    <a:pt x="294" y="507"/>
                  </a:cubicBezTo>
                  <a:cubicBezTo>
                    <a:pt x="316" y="507"/>
                    <a:pt x="334" y="524"/>
                    <a:pt x="334" y="547"/>
                  </a:cubicBezTo>
                  <a:cubicBezTo>
                    <a:pt x="334" y="569"/>
                    <a:pt x="316" y="587"/>
                    <a:pt x="294" y="587"/>
                  </a:cubicBezTo>
                  <a:lnTo>
                    <a:pt x="294" y="587"/>
                  </a:lnTo>
                  <a:close/>
                  <a:moveTo>
                    <a:pt x="348" y="508"/>
                  </a:moveTo>
                  <a:lnTo>
                    <a:pt x="348" y="508"/>
                  </a:lnTo>
                  <a:cubicBezTo>
                    <a:pt x="336" y="491"/>
                    <a:pt x="316" y="480"/>
                    <a:pt x="294" y="480"/>
                  </a:cubicBezTo>
                  <a:cubicBezTo>
                    <a:pt x="292" y="480"/>
                    <a:pt x="290" y="480"/>
                    <a:pt x="289" y="480"/>
                  </a:cubicBezTo>
                  <a:lnTo>
                    <a:pt x="232" y="374"/>
                  </a:lnTo>
                  <a:lnTo>
                    <a:pt x="285" y="266"/>
                  </a:lnTo>
                  <a:cubicBezTo>
                    <a:pt x="288" y="266"/>
                    <a:pt x="291" y="267"/>
                    <a:pt x="294" y="267"/>
                  </a:cubicBezTo>
                  <a:cubicBezTo>
                    <a:pt x="309" y="267"/>
                    <a:pt x="323" y="261"/>
                    <a:pt x="334" y="252"/>
                  </a:cubicBezTo>
                  <a:lnTo>
                    <a:pt x="423" y="311"/>
                  </a:lnTo>
                  <a:cubicBezTo>
                    <a:pt x="393" y="340"/>
                    <a:pt x="374" y="381"/>
                    <a:pt x="374" y="427"/>
                  </a:cubicBezTo>
                  <a:cubicBezTo>
                    <a:pt x="374" y="448"/>
                    <a:pt x="378" y="468"/>
                    <a:pt x="386" y="486"/>
                  </a:cubicBezTo>
                  <a:lnTo>
                    <a:pt x="348" y="508"/>
                  </a:lnTo>
                  <a:lnTo>
                    <a:pt x="348" y="508"/>
                  </a:lnTo>
                  <a:close/>
                  <a:moveTo>
                    <a:pt x="400" y="427"/>
                  </a:moveTo>
                  <a:lnTo>
                    <a:pt x="400" y="427"/>
                  </a:lnTo>
                  <a:cubicBezTo>
                    <a:pt x="400" y="353"/>
                    <a:pt x="460" y="293"/>
                    <a:pt x="534" y="293"/>
                  </a:cubicBezTo>
                  <a:cubicBezTo>
                    <a:pt x="607" y="293"/>
                    <a:pt x="667" y="353"/>
                    <a:pt x="667" y="427"/>
                  </a:cubicBezTo>
                  <a:cubicBezTo>
                    <a:pt x="667" y="500"/>
                    <a:pt x="607" y="560"/>
                    <a:pt x="534" y="560"/>
                  </a:cubicBezTo>
                  <a:cubicBezTo>
                    <a:pt x="460" y="560"/>
                    <a:pt x="400" y="500"/>
                    <a:pt x="400" y="427"/>
                  </a:cubicBezTo>
                  <a:lnTo>
                    <a:pt x="400" y="427"/>
                  </a:lnTo>
                  <a:close/>
                  <a:moveTo>
                    <a:pt x="719" y="625"/>
                  </a:moveTo>
                  <a:lnTo>
                    <a:pt x="719" y="625"/>
                  </a:lnTo>
                  <a:cubicBezTo>
                    <a:pt x="713" y="631"/>
                    <a:pt x="705" y="634"/>
                    <a:pt x="700" y="629"/>
                  </a:cubicBezTo>
                  <a:lnTo>
                    <a:pt x="628" y="556"/>
                  </a:lnTo>
                  <a:cubicBezTo>
                    <a:pt x="636" y="550"/>
                    <a:pt x="644" y="543"/>
                    <a:pt x="651" y="535"/>
                  </a:cubicBezTo>
                  <a:lnTo>
                    <a:pt x="723" y="606"/>
                  </a:lnTo>
                  <a:cubicBezTo>
                    <a:pt x="728" y="610"/>
                    <a:pt x="725" y="619"/>
                    <a:pt x="719" y="625"/>
                  </a:cubicBezTo>
                  <a:lnTo>
                    <a:pt x="719" y="625"/>
                  </a:lnTo>
                  <a:close/>
                  <a:moveTo>
                    <a:pt x="588" y="223"/>
                  </a:moveTo>
                  <a:lnTo>
                    <a:pt x="588" y="223"/>
                  </a:lnTo>
                  <a:lnTo>
                    <a:pt x="601" y="170"/>
                  </a:lnTo>
                  <a:lnTo>
                    <a:pt x="627" y="176"/>
                  </a:lnTo>
                  <a:lnTo>
                    <a:pt x="613" y="230"/>
                  </a:lnTo>
                  <a:lnTo>
                    <a:pt x="588" y="223"/>
                  </a:lnTo>
                  <a:lnTo>
                    <a:pt x="588" y="223"/>
                  </a:lnTo>
                  <a:close/>
                  <a:moveTo>
                    <a:pt x="483" y="230"/>
                  </a:moveTo>
                  <a:lnTo>
                    <a:pt x="483" y="230"/>
                  </a:lnTo>
                  <a:lnTo>
                    <a:pt x="466" y="178"/>
                  </a:lnTo>
                  <a:lnTo>
                    <a:pt x="491" y="170"/>
                  </a:lnTo>
                  <a:lnTo>
                    <a:pt x="509" y="222"/>
                  </a:lnTo>
                  <a:lnTo>
                    <a:pt x="483" y="230"/>
                  </a:lnTo>
                  <a:lnTo>
                    <a:pt x="483" y="230"/>
                  </a:lnTo>
                  <a:close/>
                  <a:moveTo>
                    <a:pt x="670" y="271"/>
                  </a:moveTo>
                  <a:lnTo>
                    <a:pt x="670" y="271"/>
                  </a:lnTo>
                  <a:lnTo>
                    <a:pt x="700" y="222"/>
                  </a:lnTo>
                  <a:lnTo>
                    <a:pt x="722" y="235"/>
                  </a:lnTo>
                  <a:lnTo>
                    <a:pt x="693" y="285"/>
                  </a:lnTo>
                  <a:lnTo>
                    <a:pt x="670" y="271"/>
                  </a:lnTo>
                  <a:lnTo>
                    <a:pt x="670" y="271"/>
                  </a:lnTo>
                  <a:close/>
                  <a:moveTo>
                    <a:pt x="520" y="440"/>
                  </a:moveTo>
                  <a:lnTo>
                    <a:pt x="520" y="440"/>
                  </a:lnTo>
                  <a:lnTo>
                    <a:pt x="547" y="440"/>
                  </a:lnTo>
                  <a:lnTo>
                    <a:pt x="547" y="373"/>
                  </a:lnTo>
                  <a:lnTo>
                    <a:pt x="520" y="373"/>
                  </a:lnTo>
                  <a:lnTo>
                    <a:pt x="520" y="440"/>
                  </a:lnTo>
                  <a:close/>
                  <a:moveTo>
                    <a:pt x="547" y="467"/>
                  </a:moveTo>
                  <a:lnTo>
                    <a:pt x="547" y="467"/>
                  </a:lnTo>
                  <a:cubicBezTo>
                    <a:pt x="547" y="474"/>
                    <a:pt x="541" y="480"/>
                    <a:pt x="534" y="480"/>
                  </a:cubicBezTo>
                  <a:cubicBezTo>
                    <a:pt x="526" y="480"/>
                    <a:pt x="520" y="474"/>
                    <a:pt x="520" y="467"/>
                  </a:cubicBezTo>
                  <a:cubicBezTo>
                    <a:pt x="520" y="459"/>
                    <a:pt x="526" y="453"/>
                    <a:pt x="534" y="453"/>
                  </a:cubicBezTo>
                  <a:cubicBezTo>
                    <a:pt x="541" y="453"/>
                    <a:pt x="547" y="459"/>
                    <a:pt x="547" y="467"/>
                  </a:cubicBezTo>
                  <a:lnTo>
                    <a:pt x="547" y="467"/>
                  </a:lnTo>
                  <a:close/>
                  <a:moveTo>
                    <a:pt x="534" y="320"/>
                  </a:moveTo>
                  <a:lnTo>
                    <a:pt x="534" y="320"/>
                  </a:lnTo>
                  <a:cubicBezTo>
                    <a:pt x="475" y="320"/>
                    <a:pt x="427" y="368"/>
                    <a:pt x="427" y="427"/>
                  </a:cubicBezTo>
                  <a:cubicBezTo>
                    <a:pt x="427" y="485"/>
                    <a:pt x="475" y="533"/>
                    <a:pt x="534" y="533"/>
                  </a:cubicBezTo>
                  <a:cubicBezTo>
                    <a:pt x="593" y="533"/>
                    <a:pt x="640" y="485"/>
                    <a:pt x="640" y="427"/>
                  </a:cubicBezTo>
                  <a:cubicBezTo>
                    <a:pt x="640" y="368"/>
                    <a:pt x="593" y="320"/>
                    <a:pt x="534" y="320"/>
                  </a:cubicBezTo>
                  <a:lnTo>
                    <a:pt x="534" y="320"/>
                  </a:lnTo>
                  <a:close/>
                  <a:moveTo>
                    <a:pt x="534" y="507"/>
                  </a:moveTo>
                  <a:lnTo>
                    <a:pt x="534" y="507"/>
                  </a:lnTo>
                  <a:cubicBezTo>
                    <a:pt x="490" y="507"/>
                    <a:pt x="454" y="471"/>
                    <a:pt x="454" y="427"/>
                  </a:cubicBezTo>
                  <a:cubicBezTo>
                    <a:pt x="454" y="382"/>
                    <a:pt x="490" y="347"/>
                    <a:pt x="534" y="347"/>
                  </a:cubicBezTo>
                  <a:cubicBezTo>
                    <a:pt x="578" y="347"/>
                    <a:pt x="614" y="382"/>
                    <a:pt x="614" y="427"/>
                  </a:cubicBezTo>
                  <a:cubicBezTo>
                    <a:pt x="614" y="471"/>
                    <a:pt x="578" y="507"/>
                    <a:pt x="534" y="507"/>
                  </a:cubicBez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609570">
                <a:defRPr/>
              </a:pPr>
              <a:endParaRPr lang="en-US" sz="26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316" name="Group 315">
            <a:extLst>
              <a:ext uri="{FF2B5EF4-FFF2-40B4-BE49-F238E27FC236}">
                <a16:creationId xmlns:a16="http://schemas.microsoft.com/office/drawing/2014/main" id="{66E88B2A-4214-4F27-8BC8-553716CF8D4D}"/>
              </a:ext>
            </a:extLst>
          </p:cNvPr>
          <p:cNvGrpSpPr/>
          <p:nvPr/>
        </p:nvGrpSpPr>
        <p:grpSpPr>
          <a:xfrm>
            <a:off x="3998959" y="2537130"/>
            <a:ext cx="450444" cy="630788"/>
            <a:chOff x="2788579" y="1554254"/>
            <a:chExt cx="337833" cy="473091"/>
          </a:xfrm>
        </p:grpSpPr>
        <p:sp>
          <p:nvSpPr>
            <p:cNvPr id="317" name="TextBox 316">
              <a:extLst>
                <a:ext uri="{FF2B5EF4-FFF2-40B4-BE49-F238E27FC236}">
                  <a16:creationId xmlns:a16="http://schemas.microsoft.com/office/drawing/2014/main" id="{C6FEE824-84C5-46C6-A887-7EE8CE5E9FAB}"/>
                </a:ext>
              </a:extLst>
            </p:cNvPr>
            <p:cNvSpPr txBox="1"/>
            <p:nvPr/>
          </p:nvSpPr>
          <p:spPr>
            <a:xfrm>
              <a:off x="2788579" y="1854317"/>
              <a:ext cx="337833" cy="173028"/>
            </a:xfrm>
            <a:prstGeom prst="rect">
              <a:avLst/>
            </a:prstGeom>
          </p:spPr>
          <p:txBody>
            <a:bodyPr wrap="none" lIns="0" tIns="0" rIns="0" bIns="0" rtlCol="0">
              <a:spAutoFit/>
            </a:bodyPr>
            <a:lstStyle/>
            <a:p>
              <a:pPr algn="ctr" defTabSz="914238">
                <a:lnSpc>
                  <a:spcPct val="90000"/>
                </a:lnSpc>
                <a:spcAft>
                  <a:spcPts val="1500"/>
                </a:spcAft>
                <a:defRPr/>
              </a:pPr>
              <a: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Amazon</a:t>
              </a:r>
              <a:b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Translate</a:t>
              </a:r>
            </a:p>
          </p:txBody>
        </p:sp>
        <p:sp>
          <p:nvSpPr>
            <p:cNvPr id="318" name="Freeform: Shape 317">
              <a:extLst>
                <a:ext uri="{FF2B5EF4-FFF2-40B4-BE49-F238E27FC236}">
                  <a16:creationId xmlns:a16="http://schemas.microsoft.com/office/drawing/2014/main" id="{BFCA3322-EEA2-4439-88A4-0EEC8F8FA753}"/>
                </a:ext>
              </a:extLst>
            </p:cNvPr>
            <p:cNvSpPr/>
            <p:nvPr/>
          </p:nvSpPr>
          <p:spPr>
            <a:xfrm>
              <a:off x="2869248" y="1554254"/>
              <a:ext cx="175578" cy="195084"/>
            </a:xfrm>
            <a:custGeom>
              <a:avLst/>
              <a:gdLst>
                <a:gd name="connsiteX0" fmla="*/ 180171 w 426723"/>
                <a:gd name="connsiteY0" fmla="*/ 322411 h 474133"/>
                <a:gd name="connsiteX1" fmla="*/ 9483 w 426723"/>
                <a:gd name="connsiteY1" fmla="*/ 322411 h 474133"/>
                <a:gd name="connsiteX2" fmla="*/ 0 w 426723"/>
                <a:gd name="connsiteY2" fmla="*/ 312928 h 474133"/>
                <a:gd name="connsiteX3" fmla="*/ 0 w 426723"/>
                <a:gd name="connsiteY3" fmla="*/ 256032 h 474133"/>
                <a:gd name="connsiteX4" fmla="*/ 18965 w 426723"/>
                <a:gd name="connsiteY4" fmla="*/ 256032 h 474133"/>
                <a:gd name="connsiteX5" fmla="*/ 18965 w 426723"/>
                <a:gd name="connsiteY5" fmla="*/ 303445 h 474133"/>
                <a:gd name="connsiteX6" fmla="*/ 180171 w 426723"/>
                <a:gd name="connsiteY6" fmla="*/ 303445 h 474133"/>
                <a:gd name="connsiteX7" fmla="*/ 227584 w 426723"/>
                <a:gd name="connsiteY7" fmla="*/ 85344 h 474133"/>
                <a:gd name="connsiteX8" fmla="*/ 227584 w 426723"/>
                <a:gd name="connsiteY8" fmla="*/ 132757 h 474133"/>
                <a:gd name="connsiteX9" fmla="*/ 208619 w 426723"/>
                <a:gd name="connsiteY9" fmla="*/ 132757 h 474133"/>
                <a:gd name="connsiteX10" fmla="*/ 208619 w 426723"/>
                <a:gd name="connsiteY10" fmla="*/ 94827 h 474133"/>
                <a:gd name="connsiteX11" fmla="*/ 142240 w 426723"/>
                <a:gd name="connsiteY11" fmla="*/ 94827 h 474133"/>
                <a:gd name="connsiteX12" fmla="*/ 132757 w 426723"/>
                <a:gd name="connsiteY12" fmla="*/ 85344 h 474133"/>
                <a:gd name="connsiteX13" fmla="*/ 132757 w 426723"/>
                <a:gd name="connsiteY13" fmla="*/ 18965 h 474133"/>
                <a:gd name="connsiteX14" fmla="*/ 18965 w 426723"/>
                <a:gd name="connsiteY14" fmla="*/ 18965 h 474133"/>
                <a:gd name="connsiteX15" fmla="*/ 18965 w 426723"/>
                <a:gd name="connsiteY15" fmla="*/ 208619 h 474133"/>
                <a:gd name="connsiteX16" fmla="*/ 0 w 426723"/>
                <a:gd name="connsiteY16" fmla="*/ 208619 h 474133"/>
                <a:gd name="connsiteX17" fmla="*/ 0 w 426723"/>
                <a:gd name="connsiteY17" fmla="*/ 9483 h 474133"/>
                <a:gd name="connsiteX18" fmla="*/ 9483 w 426723"/>
                <a:gd name="connsiteY18" fmla="*/ 0 h 474133"/>
                <a:gd name="connsiteX19" fmla="*/ 143093 w 426723"/>
                <a:gd name="connsiteY19" fmla="*/ 0 h 474133"/>
                <a:gd name="connsiteX20" fmla="*/ 148973 w 426723"/>
                <a:gd name="connsiteY20" fmla="*/ 2655 h 474133"/>
                <a:gd name="connsiteX21" fmla="*/ 224834 w 426723"/>
                <a:gd name="connsiteY21" fmla="*/ 78516 h 474133"/>
                <a:gd name="connsiteX22" fmla="*/ 227584 w 426723"/>
                <a:gd name="connsiteY22" fmla="*/ 85344 h 474133"/>
                <a:gd name="connsiteX23" fmla="*/ 195248 w 426723"/>
                <a:gd name="connsiteY23" fmla="*/ 75861 h 474133"/>
                <a:gd name="connsiteX24" fmla="*/ 151723 w 426723"/>
                <a:gd name="connsiteY24" fmla="*/ 32336 h 474133"/>
                <a:gd name="connsiteX25" fmla="*/ 151723 w 426723"/>
                <a:gd name="connsiteY25" fmla="*/ 75861 h 474133"/>
                <a:gd name="connsiteX26" fmla="*/ 142240 w 426723"/>
                <a:gd name="connsiteY26" fmla="*/ 0 h 474133"/>
                <a:gd name="connsiteX27" fmla="*/ 142240 w 426723"/>
                <a:gd name="connsiteY27" fmla="*/ 0 h 474133"/>
                <a:gd name="connsiteX28" fmla="*/ 167843 w 426723"/>
                <a:gd name="connsiteY28" fmla="*/ 251291 h 474133"/>
                <a:gd name="connsiteX29" fmla="*/ 119292 w 426723"/>
                <a:gd name="connsiteY29" fmla="*/ 119576 h 474133"/>
                <a:gd name="connsiteX30" fmla="*/ 98430 w 426723"/>
                <a:gd name="connsiteY30" fmla="*/ 119576 h 474133"/>
                <a:gd name="connsiteX31" fmla="*/ 49879 w 426723"/>
                <a:gd name="connsiteY31" fmla="*/ 251291 h 474133"/>
                <a:gd name="connsiteX32" fmla="*/ 69792 w 426723"/>
                <a:gd name="connsiteY32" fmla="*/ 251291 h 474133"/>
                <a:gd name="connsiteX33" fmla="*/ 81551 w 426723"/>
                <a:gd name="connsiteY33" fmla="*/ 216394 h 474133"/>
                <a:gd name="connsiteX34" fmla="*/ 135602 w 426723"/>
                <a:gd name="connsiteY34" fmla="*/ 216394 h 474133"/>
                <a:gd name="connsiteX35" fmla="*/ 147740 w 426723"/>
                <a:gd name="connsiteY35" fmla="*/ 251291 h 474133"/>
                <a:gd name="connsiteX36" fmla="*/ 108482 w 426723"/>
                <a:gd name="connsiteY36" fmla="*/ 137499 h 474133"/>
                <a:gd name="connsiteX37" fmla="*/ 130671 w 426723"/>
                <a:gd name="connsiteY37" fmla="*/ 201981 h 474133"/>
                <a:gd name="connsiteX38" fmla="*/ 86482 w 426723"/>
                <a:gd name="connsiteY38" fmla="*/ 201981 h 474133"/>
                <a:gd name="connsiteX39" fmla="*/ 426720 w 426723"/>
                <a:gd name="connsiteY39" fmla="*/ 237067 h 474133"/>
                <a:gd name="connsiteX40" fmla="*/ 426720 w 426723"/>
                <a:gd name="connsiteY40" fmla="*/ 464651 h 474133"/>
                <a:gd name="connsiteX41" fmla="*/ 417237 w 426723"/>
                <a:gd name="connsiteY41" fmla="*/ 474133 h 474133"/>
                <a:gd name="connsiteX42" fmla="*/ 208619 w 426723"/>
                <a:gd name="connsiteY42" fmla="*/ 474133 h 474133"/>
                <a:gd name="connsiteX43" fmla="*/ 199136 w 426723"/>
                <a:gd name="connsiteY43" fmla="*/ 464651 h 474133"/>
                <a:gd name="connsiteX44" fmla="*/ 199136 w 426723"/>
                <a:gd name="connsiteY44" fmla="*/ 161205 h 474133"/>
                <a:gd name="connsiteX45" fmla="*/ 208619 w 426723"/>
                <a:gd name="connsiteY45" fmla="*/ 151723 h 474133"/>
                <a:gd name="connsiteX46" fmla="*/ 341376 w 426723"/>
                <a:gd name="connsiteY46" fmla="*/ 151723 h 474133"/>
                <a:gd name="connsiteX47" fmla="*/ 342798 w 426723"/>
                <a:gd name="connsiteY47" fmla="*/ 151723 h 474133"/>
                <a:gd name="connsiteX48" fmla="*/ 348109 w 426723"/>
                <a:gd name="connsiteY48" fmla="*/ 154283 h 474133"/>
                <a:gd name="connsiteX49" fmla="*/ 423970 w 426723"/>
                <a:gd name="connsiteY49" fmla="*/ 230144 h 474133"/>
                <a:gd name="connsiteX50" fmla="*/ 426720 w 426723"/>
                <a:gd name="connsiteY50" fmla="*/ 237067 h 474133"/>
                <a:gd name="connsiteX51" fmla="*/ 350859 w 426723"/>
                <a:gd name="connsiteY51" fmla="*/ 227584 h 474133"/>
                <a:gd name="connsiteX52" fmla="*/ 394384 w 426723"/>
                <a:gd name="connsiteY52" fmla="*/ 227584 h 474133"/>
                <a:gd name="connsiteX53" fmla="*/ 350859 w 426723"/>
                <a:gd name="connsiteY53" fmla="*/ 184059 h 474133"/>
                <a:gd name="connsiteX54" fmla="*/ 407755 w 426723"/>
                <a:gd name="connsiteY54" fmla="*/ 246549 h 474133"/>
                <a:gd name="connsiteX55" fmla="*/ 341376 w 426723"/>
                <a:gd name="connsiteY55" fmla="*/ 246549 h 474133"/>
                <a:gd name="connsiteX56" fmla="*/ 331893 w 426723"/>
                <a:gd name="connsiteY56" fmla="*/ 237067 h 474133"/>
                <a:gd name="connsiteX57" fmla="*/ 331893 w 426723"/>
                <a:gd name="connsiteY57" fmla="*/ 170688 h 474133"/>
                <a:gd name="connsiteX58" fmla="*/ 218101 w 426723"/>
                <a:gd name="connsiteY58" fmla="*/ 170688 h 474133"/>
                <a:gd name="connsiteX59" fmla="*/ 218101 w 426723"/>
                <a:gd name="connsiteY59" fmla="*/ 455168 h 474133"/>
                <a:gd name="connsiteX60" fmla="*/ 407755 w 426723"/>
                <a:gd name="connsiteY60" fmla="*/ 455168 h 474133"/>
                <a:gd name="connsiteX61" fmla="*/ 341376 w 426723"/>
                <a:gd name="connsiteY61" fmla="*/ 151723 h 474133"/>
                <a:gd name="connsiteX62" fmla="*/ 342798 w 426723"/>
                <a:gd name="connsiteY62" fmla="*/ 151723 h 474133"/>
                <a:gd name="connsiteX63" fmla="*/ 342798 w 426723"/>
                <a:gd name="connsiteY63" fmla="*/ 151723 h 474133"/>
                <a:gd name="connsiteX64" fmla="*/ 373522 w 426723"/>
                <a:gd name="connsiteY64" fmla="*/ 401496 h 474133"/>
                <a:gd name="connsiteX65" fmla="*/ 379307 w 426723"/>
                <a:gd name="connsiteY65" fmla="*/ 393531 h 474133"/>
                <a:gd name="connsiteX66" fmla="*/ 380539 w 426723"/>
                <a:gd name="connsiteY66" fmla="*/ 388789 h 474133"/>
                <a:gd name="connsiteX67" fmla="*/ 377031 w 426723"/>
                <a:gd name="connsiteY67" fmla="*/ 385470 h 474133"/>
                <a:gd name="connsiteX68" fmla="*/ 327342 w 426723"/>
                <a:gd name="connsiteY68" fmla="*/ 362997 h 474133"/>
                <a:gd name="connsiteX69" fmla="*/ 355790 w 426723"/>
                <a:gd name="connsiteY69" fmla="*/ 314635 h 474133"/>
                <a:gd name="connsiteX70" fmla="*/ 359393 w 426723"/>
                <a:gd name="connsiteY70" fmla="*/ 311980 h 474133"/>
                <a:gd name="connsiteX71" fmla="*/ 374186 w 426723"/>
                <a:gd name="connsiteY71" fmla="*/ 311980 h 474133"/>
                <a:gd name="connsiteX72" fmla="*/ 378927 w 426723"/>
                <a:gd name="connsiteY72" fmla="*/ 307238 h 474133"/>
                <a:gd name="connsiteX73" fmla="*/ 378927 w 426723"/>
                <a:gd name="connsiteY73" fmla="*/ 298704 h 474133"/>
                <a:gd name="connsiteX74" fmla="*/ 374186 w 426723"/>
                <a:gd name="connsiteY74" fmla="*/ 293963 h 474133"/>
                <a:gd name="connsiteX75" fmla="*/ 322411 w 426723"/>
                <a:gd name="connsiteY75" fmla="*/ 293963 h 474133"/>
                <a:gd name="connsiteX76" fmla="*/ 322411 w 426723"/>
                <a:gd name="connsiteY76" fmla="*/ 281256 h 474133"/>
                <a:gd name="connsiteX77" fmla="*/ 325066 w 426723"/>
                <a:gd name="connsiteY77" fmla="*/ 276989 h 474133"/>
                <a:gd name="connsiteX78" fmla="*/ 324023 w 426723"/>
                <a:gd name="connsiteY78" fmla="*/ 273290 h 474133"/>
                <a:gd name="connsiteX79" fmla="*/ 320609 w 426723"/>
                <a:gd name="connsiteY79" fmla="*/ 271584 h 474133"/>
                <a:gd name="connsiteX80" fmla="*/ 308850 w 426723"/>
                <a:gd name="connsiteY80" fmla="*/ 270825 h 474133"/>
                <a:gd name="connsiteX81" fmla="*/ 305247 w 426723"/>
                <a:gd name="connsiteY81" fmla="*/ 272058 h 474133"/>
                <a:gd name="connsiteX82" fmla="*/ 303730 w 426723"/>
                <a:gd name="connsiteY82" fmla="*/ 275566 h 474133"/>
                <a:gd name="connsiteX83" fmla="*/ 303730 w 426723"/>
                <a:gd name="connsiteY83" fmla="*/ 294057 h 474133"/>
                <a:gd name="connsiteX84" fmla="*/ 252618 w 426723"/>
                <a:gd name="connsiteY84" fmla="*/ 294057 h 474133"/>
                <a:gd name="connsiteX85" fmla="*/ 247877 w 426723"/>
                <a:gd name="connsiteY85" fmla="*/ 298799 h 474133"/>
                <a:gd name="connsiteX86" fmla="*/ 247877 w 426723"/>
                <a:gd name="connsiteY86" fmla="*/ 307523 h 474133"/>
                <a:gd name="connsiteX87" fmla="*/ 252618 w 426723"/>
                <a:gd name="connsiteY87" fmla="*/ 312264 h 474133"/>
                <a:gd name="connsiteX88" fmla="*/ 268928 w 426723"/>
                <a:gd name="connsiteY88" fmla="*/ 312264 h 474133"/>
                <a:gd name="connsiteX89" fmla="*/ 298988 w 426723"/>
                <a:gd name="connsiteY89" fmla="*/ 363471 h 474133"/>
                <a:gd name="connsiteX90" fmla="*/ 250153 w 426723"/>
                <a:gd name="connsiteY90" fmla="*/ 386514 h 474133"/>
                <a:gd name="connsiteX91" fmla="*/ 246929 w 426723"/>
                <a:gd name="connsiteY91" fmla="*/ 389643 h 474133"/>
                <a:gd name="connsiteX92" fmla="*/ 247782 w 426723"/>
                <a:gd name="connsiteY92" fmla="*/ 394100 h 474133"/>
                <a:gd name="connsiteX93" fmla="*/ 252239 w 426723"/>
                <a:gd name="connsiteY93" fmla="*/ 401022 h 474133"/>
                <a:gd name="connsiteX94" fmla="*/ 258023 w 426723"/>
                <a:gd name="connsiteY94" fmla="*/ 403772 h 474133"/>
                <a:gd name="connsiteX95" fmla="*/ 312928 w 426723"/>
                <a:gd name="connsiteY95" fmla="*/ 376557 h 474133"/>
                <a:gd name="connsiteX96" fmla="*/ 368402 w 426723"/>
                <a:gd name="connsiteY96" fmla="*/ 403867 h 474133"/>
                <a:gd name="connsiteX97" fmla="*/ 369540 w 426723"/>
                <a:gd name="connsiteY97" fmla="*/ 403867 h 474133"/>
                <a:gd name="connsiteX98" fmla="*/ 373522 w 426723"/>
                <a:gd name="connsiteY98" fmla="*/ 401496 h 474133"/>
                <a:gd name="connsiteX99" fmla="*/ 336635 w 426723"/>
                <a:gd name="connsiteY99" fmla="*/ 312264 h 474133"/>
                <a:gd name="connsiteX100" fmla="*/ 313212 w 426723"/>
                <a:gd name="connsiteY100" fmla="*/ 350195 h 474133"/>
                <a:gd name="connsiteX101" fmla="*/ 288937 w 426723"/>
                <a:gd name="connsiteY101" fmla="*/ 312264 h 474133"/>
                <a:gd name="connsiteX102" fmla="*/ 151723 w 426723"/>
                <a:gd name="connsiteY102" fmla="*/ 455168 h 474133"/>
                <a:gd name="connsiteX103" fmla="*/ 113792 w 426723"/>
                <a:gd name="connsiteY103" fmla="*/ 417237 h 474133"/>
                <a:gd name="connsiteX104" fmla="*/ 113792 w 426723"/>
                <a:gd name="connsiteY104" fmla="*/ 373712 h 474133"/>
                <a:gd name="connsiteX105" fmla="*/ 144990 w 426723"/>
                <a:gd name="connsiteY105" fmla="*/ 405005 h 474133"/>
                <a:gd name="connsiteX106" fmla="*/ 158455 w 426723"/>
                <a:gd name="connsiteY106" fmla="*/ 391539 h 474133"/>
                <a:gd name="connsiteX107" fmla="*/ 111042 w 426723"/>
                <a:gd name="connsiteY107" fmla="*/ 344126 h 474133"/>
                <a:gd name="connsiteX108" fmla="*/ 97632 w 426723"/>
                <a:gd name="connsiteY108" fmla="*/ 344071 h 474133"/>
                <a:gd name="connsiteX109" fmla="*/ 97577 w 426723"/>
                <a:gd name="connsiteY109" fmla="*/ 344126 h 474133"/>
                <a:gd name="connsiteX110" fmla="*/ 50163 w 426723"/>
                <a:gd name="connsiteY110" fmla="*/ 391539 h 474133"/>
                <a:gd name="connsiteX111" fmla="*/ 63629 w 426723"/>
                <a:gd name="connsiteY111" fmla="*/ 405005 h 474133"/>
                <a:gd name="connsiteX112" fmla="*/ 94827 w 426723"/>
                <a:gd name="connsiteY112" fmla="*/ 373712 h 474133"/>
                <a:gd name="connsiteX113" fmla="*/ 94827 w 426723"/>
                <a:gd name="connsiteY113" fmla="*/ 416858 h 474133"/>
                <a:gd name="connsiteX114" fmla="*/ 151723 w 426723"/>
                <a:gd name="connsiteY114" fmla="*/ 473754 h 474133"/>
                <a:gd name="connsiteX115" fmla="*/ 180171 w 426723"/>
                <a:gd name="connsiteY115" fmla="*/ 473754 h 474133"/>
                <a:gd name="connsiteX116" fmla="*/ 180171 w 426723"/>
                <a:gd name="connsiteY116" fmla="*/ 454789 h 474133"/>
                <a:gd name="connsiteX117" fmla="*/ 363091 w 426723"/>
                <a:gd name="connsiteY117" fmla="*/ 69129 h 474133"/>
                <a:gd name="connsiteX118" fmla="*/ 331893 w 426723"/>
                <a:gd name="connsiteY118" fmla="*/ 100421 h 474133"/>
                <a:gd name="connsiteX119" fmla="*/ 331893 w 426723"/>
                <a:gd name="connsiteY119" fmla="*/ 57275 h 474133"/>
                <a:gd name="connsiteX120" fmla="*/ 274997 w 426723"/>
                <a:gd name="connsiteY120" fmla="*/ 379 h 474133"/>
                <a:gd name="connsiteX121" fmla="*/ 237067 w 426723"/>
                <a:gd name="connsiteY121" fmla="*/ 379 h 474133"/>
                <a:gd name="connsiteX122" fmla="*/ 237067 w 426723"/>
                <a:gd name="connsiteY122" fmla="*/ 19345 h 474133"/>
                <a:gd name="connsiteX123" fmla="*/ 274997 w 426723"/>
                <a:gd name="connsiteY123" fmla="*/ 19345 h 474133"/>
                <a:gd name="connsiteX124" fmla="*/ 312928 w 426723"/>
                <a:gd name="connsiteY124" fmla="*/ 57275 h 474133"/>
                <a:gd name="connsiteX125" fmla="*/ 312928 w 426723"/>
                <a:gd name="connsiteY125" fmla="*/ 100421 h 474133"/>
                <a:gd name="connsiteX126" fmla="*/ 281730 w 426723"/>
                <a:gd name="connsiteY126" fmla="*/ 69129 h 474133"/>
                <a:gd name="connsiteX127" fmla="*/ 268265 w 426723"/>
                <a:gd name="connsiteY127" fmla="*/ 82594 h 474133"/>
                <a:gd name="connsiteX128" fmla="*/ 315678 w 426723"/>
                <a:gd name="connsiteY128" fmla="*/ 130007 h 474133"/>
                <a:gd name="connsiteX129" fmla="*/ 329088 w 426723"/>
                <a:gd name="connsiteY129" fmla="*/ 130062 h 474133"/>
                <a:gd name="connsiteX130" fmla="*/ 329143 w 426723"/>
                <a:gd name="connsiteY130" fmla="*/ 130007 h 474133"/>
                <a:gd name="connsiteX131" fmla="*/ 376557 w 426723"/>
                <a:gd name="connsiteY131" fmla="*/ 82594 h 474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426723" h="474133">
                  <a:moveTo>
                    <a:pt x="180171" y="322411"/>
                  </a:moveTo>
                  <a:lnTo>
                    <a:pt x="9483" y="322411"/>
                  </a:lnTo>
                  <a:cubicBezTo>
                    <a:pt x="4246" y="322411"/>
                    <a:pt x="0" y="318165"/>
                    <a:pt x="0" y="312928"/>
                  </a:cubicBezTo>
                  <a:lnTo>
                    <a:pt x="0" y="256032"/>
                  </a:lnTo>
                  <a:lnTo>
                    <a:pt x="18965" y="256032"/>
                  </a:lnTo>
                  <a:lnTo>
                    <a:pt x="18965" y="303445"/>
                  </a:lnTo>
                  <a:lnTo>
                    <a:pt x="180171" y="303445"/>
                  </a:lnTo>
                  <a:close/>
                  <a:moveTo>
                    <a:pt x="227584" y="85344"/>
                  </a:moveTo>
                  <a:lnTo>
                    <a:pt x="227584" y="132757"/>
                  </a:lnTo>
                  <a:lnTo>
                    <a:pt x="208619" y="132757"/>
                  </a:lnTo>
                  <a:lnTo>
                    <a:pt x="208619" y="94827"/>
                  </a:lnTo>
                  <a:lnTo>
                    <a:pt x="142240" y="94827"/>
                  </a:lnTo>
                  <a:cubicBezTo>
                    <a:pt x="137003" y="94827"/>
                    <a:pt x="132757" y="90581"/>
                    <a:pt x="132757" y="85344"/>
                  </a:cubicBezTo>
                  <a:lnTo>
                    <a:pt x="132757" y="18965"/>
                  </a:lnTo>
                  <a:lnTo>
                    <a:pt x="18965" y="18965"/>
                  </a:lnTo>
                  <a:lnTo>
                    <a:pt x="18965" y="208619"/>
                  </a:lnTo>
                  <a:lnTo>
                    <a:pt x="0" y="208619"/>
                  </a:lnTo>
                  <a:lnTo>
                    <a:pt x="0" y="9483"/>
                  </a:lnTo>
                  <a:cubicBezTo>
                    <a:pt x="0" y="4246"/>
                    <a:pt x="4246" y="0"/>
                    <a:pt x="9483" y="0"/>
                  </a:cubicBezTo>
                  <a:lnTo>
                    <a:pt x="143093" y="0"/>
                  </a:lnTo>
                  <a:cubicBezTo>
                    <a:pt x="145316" y="120"/>
                    <a:pt x="147413" y="1067"/>
                    <a:pt x="148973" y="2655"/>
                  </a:cubicBezTo>
                  <a:lnTo>
                    <a:pt x="224834" y="78516"/>
                  </a:lnTo>
                  <a:cubicBezTo>
                    <a:pt x="226633" y="80329"/>
                    <a:pt x="227624" y="82791"/>
                    <a:pt x="227584" y="85344"/>
                  </a:cubicBezTo>
                  <a:close/>
                  <a:moveTo>
                    <a:pt x="195248" y="75861"/>
                  </a:moveTo>
                  <a:lnTo>
                    <a:pt x="151723" y="32336"/>
                  </a:lnTo>
                  <a:lnTo>
                    <a:pt x="151723" y="75861"/>
                  </a:lnTo>
                  <a:close/>
                  <a:moveTo>
                    <a:pt x="142240" y="0"/>
                  </a:moveTo>
                  <a:lnTo>
                    <a:pt x="142240" y="0"/>
                  </a:lnTo>
                  <a:close/>
                  <a:moveTo>
                    <a:pt x="167843" y="251291"/>
                  </a:moveTo>
                  <a:lnTo>
                    <a:pt x="119292" y="119576"/>
                  </a:lnTo>
                  <a:lnTo>
                    <a:pt x="98430" y="119576"/>
                  </a:lnTo>
                  <a:lnTo>
                    <a:pt x="49879" y="251291"/>
                  </a:lnTo>
                  <a:lnTo>
                    <a:pt x="69792" y="251291"/>
                  </a:lnTo>
                  <a:lnTo>
                    <a:pt x="81551" y="216394"/>
                  </a:lnTo>
                  <a:lnTo>
                    <a:pt x="135602" y="216394"/>
                  </a:lnTo>
                  <a:lnTo>
                    <a:pt x="147740" y="251291"/>
                  </a:lnTo>
                  <a:close/>
                  <a:moveTo>
                    <a:pt x="108482" y="137499"/>
                  </a:moveTo>
                  <a:lnTo>
                    <a:pt x="130671" y="201981"/>
                  </a:lnTo>
                  <a:lnTo>
                    <a:pt x="86482" y="201981"/>
                  </a:lnTo>
                  <a:close/>
                  <a:moveTo>
                    <a:pt x="426720" y="237067"/>
                  </a:moveTo>
                  <a:lnTo>
                    <a:pt x="426720" y="464651"/>
                  </a:lnTo>
                  <a:cubicBezTo>
                    <a:pt x="426720" y="469888"/>
                    <a:pt x="422474" y="474133"/>
                    <a:pt x="417237" y="474133"/>
                  </a:cubicBezTo>
                  <a:lnTo>
                    <a:pt x="208619" y="474133"/>
                  </a:lnTo>
                  <a:cubicBezTo>
                    <a:pt x="203382" y="474133"/>
                    <a:pt x="199136" y="469888"/>
                    <a:pt x="199136" y="464651"/>
                  </a:cubicBezTo>
                  <a:lnTo>
                    <a:pt x="199136" y="161205"/>
                  </a:lnTo>
                  <a:cubicBezTo>
                    <a:pt x="199136" y="155968"/>
                    <a:pt x="203382" y="151723"/>
                    <a:pt x="208619" y="151723"/>
                  </a:cubicBezTo>
                  <a:lnTo>
                    <a:pt x="341376" y="151723"/>
                  </a:lnTo>
                  <a:cubicBezTo>
                    <a:pt x="341846" y="151631"/>
                    <a:pt x="342329" y="151631"/>
                    <a:pt x="342798" y="151723"/>
                  </a:cubicBezTo>
                  <a:cubicBezTo>
                    <a:pt x="344810" y="151942"/>
                    <a:pt x="346685" y="152846"/>
                    <a:pt x="348109" y="154283"/>
                  </a:cubicBezTo>
                  <a:lnTo>
                    <a:pt x="423970" y="230144"/>
                  </a:lnTo>
                  <a:cubicBezTo>
                    <a:pt x="425792" y="231980"/>
                    <a:pt x="426786" y="234481"/>
                    <a:pt x="426720" y="237067"/>
                  </a:cubicBezTo>
                  <a:close/>
                  <a:moveTo>
                    <a:pt x="350859" y="227584"/>
                  </a:moveTo>
                  <a:lnTo>
                    <a:pt x="394384" y="227584"/>
                  </a:lnTo>
                  <a:lnTo>
                    <a:pt x="350859" y="184059"/>
                  </a:lnTo>
                  <a:close/>
                  <a:moveTo>
                    <a:pt x="407755" y="246549"/>
                  </a:moveTo>
                  <a:lnTo>
                    <a:pt x="341376" y="246549"/>
                  </a:lnTo>
                  <a:cubicBezTo>
                    <a:pt x="336139" y="246549"/>
                    <a:pt x="331893" y="242304"/>
                    <a:pt x="331893" y="237067"/>
                  </a:cubicBezTo>
                  <a:lnTo>
                    <a:pt x="331893" y="170688"/>
                  </a:lnTo>
                  <a:lnTo>
                    <a:pt x="218101" y="170688"/>
                  </a:lnTo>
                  <a:lnTo>
                    <a:pt x="218101" y="455168"/>
                  </a:lnTo>
                  <a:lnTo>
                    <a:pt x="407755" y="455168"/>
                  </a:lnTo>
                  <a:close/>
                  <a:moveTo>
                    <a:pt x="341376" y="151723"/>
                  </a:moveTo>
                  <a:cubicBezTo>
                    <a:pt x="341846" y="151631"/>
                    <a:pt x="342329" y="151631"/>
                    <a:pt x="342798" y="151723"/>
                  </a:cubicBezTo>
                  <a:lnTo>
                    <a:pt x="342798" y="151723"/>
                  </a:lnTo>
                  <a:close/>
                  <a:moveTo>
                    <a:pt x="373522" y="401496"/>
                  </a:moveTo>
                  <a:cubicBezTo>
                    <a:pt x="375088" y="398596"/>
                    <a:pt x="377033" y="395917"/>
                    <a:pt x="379307" y="393531"/>
                  </a:cubicBezTo>
                  <a:cubicBezTo>
                    <a:pt x="380547" y="392291"/>
                    <a:pt x="381019" y="390476"/>
                    <a:pt x="380539" y="388789"/>
                  </a:cubicBezTo>
                  <a:cubicBezTo>
                    <a:pt x="380029" y="387147"/>
                    <a:pt x="378699" y="385889"/>
                    <a:pt x="377031" y="385470"/>
                  </a:cubicBezTo>
                  <a:cubicBezTo>
                    <a:pt x="359047" y="381632"/>
                    <a:pt x="342100" y="373967"/>
                    <a:pt x="327342" y="362997"/>
                  </a:cubicBezTo>
                  <a:cubicBezTo>
                    <a:pt x="339855" y="348862"/>
                    <a:pt x="349516" y="332440"/>
                    <a:pt x="355790" y="314635"/>
                  </a:cubicBezTo>
                  <a:cubicBezTo>
                    <a:pt x="357269" y="314209"/>
                    <a:pt x="358548" y="313267"/>
                    <a:pt x="359393" y="311980"/>
                  </a:cubicBezTo>
                  <a:lnTo>
                    <a:pt x="374186" y="311980"/>
                  </a:lnTo>
                  <a:cubicBezTo>
                    <a:pt x="376805" y="311980"/>
                    <a:pt x="378927" y="309857"/>
                    <a:pt x="378927" y="307238"/>
                  </a:cubicBezTo>
                  <a:lnTo>
                    <a:pt x="378927" y="298704"/>
                  </a:lnTo>
                  <a:cubicBezTo>
                    <a:pt x="378927" y="296085"/>
                    <a:pt x="376805" y="293963"/>
                    <a:pt x="374186" y="293963"/>
                  </a:cubicBezTo>
                  <a:lnTo>
                    <a:pt x="322411" y="293963"/>
                  </a:lnTo>
                  <a:lnTo>
                    <a:pt x="322411" y="281256"/>
                  </a:lnTo>
                  <a:cubicBezTo>
                    <a:pt x="323792" y="280210"/>
                    <a:pt x="324738" y="278690"/>
                    <a:pt x="325066" y="276989"/>
                  </a:cubicBezTo>
                  <a:cubicBezTo>
                    <a:pt x="325256" y="275664"/>
                    <a:pt x="324877" y="274321"/>
                    <a:pt x="324023" y="273290"/>
                  </a:cubicBezTo>
                  <a:cubicBezTo>
                    <a:pt x="323147" y="272303"/>
                    <a:pt x="321924" y="271691"/>
                    <a:pt x="320609" y="271584"/>
                  </a:cubicBezTo>
                  <a:lnTo>
                    <a:pt x="308850" y="270825"/>
                  </a:lnTo>
                  <a:cubicBezTo>
                    <a:pt x="307527" y="270689"/>
                    <a:pt x="306210" y="271140"/>
                    <a:pt x="305247" y="272058"/>
                  </a:cubicBezTo>
                  <a:cubicBezTo>
                    <a:pt x="304281" y="272969"/>
                    <a:pt x="303732" y="274238"/>
                    <a:pt x="303730" y="275566"/>
                  </a:cubicBezTo>
                  <a:lnTo>
                    <a:pt x="303730" y="294057"/>
                  </a:lnTo>
                  <a:lnTo>
                    <a:pt x="252618" y="294057"/>
                  </a:lnTo>
                  <a:cubicBezTo>
                    <a:pt x="250000" y="294057"/>
                    <a:pt x="247877" y="296180"/>
                    <a:pt x="247877" y="298799"/>
                  </a:cubicBezTo>
                  <a:lnTo>
                    <a:pt x="247877" y="307523"/>
                  </a:lnTo>
                  <a:cubicBezTo>
                    <a:pt x="247877" y="310141"/>
                    <a:pt x="250000" y="312264"/>
                    <a:pt x="252618" y="312264"/>
                  </a:cubicBezTo>
                  <a:lnTo>
                    <a:pt x="268928" y="312264"/>
                  </a:lnTo>
                  <a:cubicBezTo>
                    <a:pt x="275588" y="331095"/>
                    <a:pt x="285792" y="348477"/>
                    <a:pt x="298988" y="363471"/>
                  </a:cubicBezTo>
                  <a:cubicBezTo>
                    <a:pt x="284284" y="374121"/>
                    <a:pt x="267722" y="381935"/>
                    <a:pt x="250153" y="386514"/>
                  </a:cubicBezTo>
                  <a:cubicBezTo>
                    <a:pt x="248629" y="386964"/>
                    <a:pt x="247424" y="388133"/>
                    <a:pt x="246929" y="389643"/>
                  </a:cubicBezTo>
                  <a:cubicBezTo>
                    <a:pt x="246438" y="391177"/>
                    <a:pt x="246759" y="392856"/>
                    <a:pt x="247782" y="394100"/>
                  </a:cubicBezTo>
                  <a:cubicBezTo>
                    <a:pt x="249595" y="396179"/>
                    <a:pt x="251097" y="398511"/>
                    <a:pt x="252239" y="401022"/>
                  </a:cubicBezTo>
                  <a:cubicBezTo>
                    <a:pt x="253197" y="403267"/>
                    <a:pt x="255678" y="404446"/>
                    <a:pt x="258023" y="403772"/>
                  </a:cubicBezTo>
                  <a:cubicBezTo>
                    <a:pt x="277852" y="398177"/>
                    <a:pt x="296469" y="388949"/>
                    <a:pt x="312928" y="376557"/>
                  </a:cubicBezTo>
                  <a:cubicBezTo>
                    <a:pt x="329135" y="389709"/>
                    <a:pt x="348095" y="399043"/>
                    <a:pt x="368402" y="403867"/>
                  </a:cubicBezTo>
                  <a:cubicBezTo>
                    <a:pt x="368775" y="403959"/>
                    <a:pt x="369166" y="403959"/>
                    <a:pt x="369540" y="403867"/>
                  </a:cubicBezTo>
                  <a:cubicBezTo>
                    <a:pt x="371189" y="403824"/>
                    <a:pt x="372698" y="402926"/>
                    <a:pt x="373522" y="401496"/>
                  </a:cubicBezTo>
                  <a:close/>
                  <a:moveTo>
                    <a:pt x="336635" y="312264"/>
                  </a:moveTo>
                  <a:cubicBezTo>
                    <a:pt x="331197" y="326226"/>
                    <a:pt x="323260" y="339080"/>
                    <a:pt x="313212" y="350195"/>
                  </a:cubicBezTo>
                  <a:cubicBezTo>
                    <a:pt x="302869" y="339143"/>
                    <a:pt x="294641" y="326286"/>
                    <a:pt x="288937" y="312264"/>
                  </a:cubicBezTo>
                  <a:close/>
                  <a:moveTo>
                    <a:pt x="151723" y="455168"/>
                  </a:moveTo>
                  <a:cubicBezTo>
                    <a:pt x="130774" y="455168"/>
                    <a:pt x="113792" y="438186"/>
                    <a:pt x="113792" y="417237"/>
                  </a:cubicBezTo>
                  <a:lnTo>
                    <a:pt x="113792" y="373712"/>
                  </a:lnTo>
                  <a:lnTo>
                    <a:pt x="144990" y="405005"/>
                  </a:lnTo>
                  <a:lnTo>
                    <a:pt x="158455" y="391539"/>
                  </a:lnTo>
                  <a:lnTo>
                    <a:pt x="111042" y="344126"/>
                  </a:lnTo>
                  <a:cubicBezTo>
                    <a:pt x="107354" y="340408"/>
                    <a:pt x="101350" y="340383"/>
                    <a:pt x="97632" y="344071"/>
                  </a:cubicBezTo>
                  <a:cubicBezTo>
                    <a:pt x="97613" y="344089"/>
                    <a:pt x="97595" y="344108"/>
                    <a:pt x="97577" y="344126"/>
                  </a:cubicBezTo>
                  <a:lnTo>
                    <a:pt x="50163" y="391539"/>
                  </a:lnTo>
                  <a:lnTo>
                    <a:pt x="63629" y="405005"/>
                  </a:lnTo>
                  <a:lnTo>
                    <a:pt x="94827" y="373712"/>
                  </a:lnTo>
                  <a:lnTo>
                    <a:pt x="94827" y="416858"/>
                  </a:lnTo>
                  <a:cubicBezTo>
                    <a:pt x="94827" y="448281"/>
                    <a:pt x="120300" y="473754"/>
                    <a:pt x="151723" y="473754"/>
                  </a:cubicBezTo>
                  <a:lnTo>
                    <a:pt x="180171" y="473754"/>
                  </a:lnTo>
                  <a:lnTo>
                    <a:pt x="180171" y="454789"/>
                  </a:lnTo>
                  <a:close/>
                  <a:moveTo>
                    <a:pt x="363091" y="69129"/>
                  </a:moveTo>
                  <a:lnTo>
                    <a:pt x="331893" y="100421"/>
                  </a:lnTo>
                  <a:lnTo>
                    <a:pt x="331893" y="57275"/>
                  </a:lnTo>
                  <a:cubicBezTo>
                    <a:pt x="331893" y="25853"/>
                    <a:pt x="306420" y="379"/>
                    <a:pt x="274997" y="379"/>
                  </a:cubicBezTo>
                  <a:lnTo>
                    <a:pt x="237067" y="379"/>
                  </a:lnTo>
                  <a:lnTo>
                    <a:pt x="237067" y="19345"/>
                  </a:lnTo>
                  <a:lnTo>
                    <a:pt x="274997" y="19345"/>
                  </a:lnTo>
                  <a:cubicBezTo>
                    <a:pt x="295946" y="19345"/>
                    <a:pt x="312928" y="36327"/>
                    <a:pt x="312928" y="57275"/>
                  </a:cubicBezTo>
                  <a:lnTo>
                    <a:pt x="312928" y="100421"/>
                  </a:lnTo>
                  <a:lnTo>
                    <a:pt x="281730" y="69129"/>
                  </a:lnTo>
                  <a:lnTo>
                    <a:pt x="268265" y="82594"/>
                  </a:lnTo>
                  <a:lnTo>
                    <a:pt x="315678" y="130007"/>
                  </a:lnTo>
                  <a:cubicBezTo>
                    <a:pt x="319366" y="133726"/>
                    <a:pt x="325370" y="133750"/>
                    <a:pt x="329088" y="130062"/>
                  </a:cubicBezTo>
                  <a:cubicBezTo>
                    <a:pt x="329107" y="130044"/>
                    <a:pt x="329125" y="130026"/>
                    <a:pt x="329143" y="130007"/>
                  </a:cubicBezTo>
                  <a:lnTo>
                    <a:pt x="376557" y="82594"/>
                  </a:lnTo>
                  <a:close/>
                </a:path>
              </a:pathLst>
            </a:custGeom>
            <a:solidFill>
              <a:srgbClr val="FFFFFF"/>
            </a:solidFill>
            <a:ln w="9398" cap="flat">
              <a:noFill/>
              <a:prstDash val="solid"/>
              <a:miter/>
            </a:ln>
          </p:spPr>
          <p:txBody>
            <a:bodyPr rtlCol="0" anchor="ctr"/>
            <a:lstStyle/>
            <a:p>
              <a:pPr defTabSz="609570">
                <a:defRPr/>
              </a:pPr>
              <a:endParaRPr lang="en-US" sz="26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143" name="TextBox 142"/>
          <p:cNvSpPr txBox="1"/>
          <p:nvPr/>
        </p:nvSpPr>
        <p:spPr>
          <a:xfrm>
            <a:off x="3418675" y="999384"/>
            <a:ext cx="4680480" cy="220510"/>
          </a:xfrm>
          <a:prstGeom prst="rect">
            <a:avLst/>
          </a:prstGeom>
          <a:noFill/>
          <a:ln>
            <a:noFill/>
          </a:ln>
        </p:spPr>
        <p:txBody>
          <a:bodyPr wrap="square" rtlCol="0">
            <a:spAutoFit/>
          </a:bodyPr>
          <a:lstStyle/>
          <a:p>
            <a:pPr algn="ctr" defTabSz="609570"/>
            <a:r>
              <a:rPr lang="en-US" sz="833"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INDUSTRIAL AI</a:t>
            </a:r>
          </a:p>
        </p:txBody>
      </p:sp>
      <p:sp>
        <p:nvSpPr>
          <p:cNvPr id="144" name="TextBox 143"/>
          <p:cNvSpPr txBox="1"/>
          <p:nvPr/>
        </p:nvSpPr>
        <p:spPr>
          <a:xfrm>
            <a:off x="10037835" y="999384"/>
            <a:ext cx="1173719" cy="220510"/>
          </a:xfrm>
          <a:prstGeom prst="rect">
            <a:avLst/>
          </a:prstGeom>
          <a:noFill/>
          <a:ln>
            <a:noFill/>
          </a:ln>
        </p:spPr>
        <p:txBody>
          <a:bodyPr wrap="none" rtlCol="0">
            <a:spAutoFit/>
          </a:bodyPr>
          <a:lstStyle/>
          <a:p>
            <a:pPr defTabSz="609570"/>
            <a:r>
              <a:rPr lang="en-US" sz="833"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CODE AND DEVOPS</a:t>
            </a:r>
          </a:p>
        </p:txBody>
      </p:sp>
      <p:sp>
        <p:nvSpPr>
          <p:cNvPr id="290" name="TextBox 289">
            <a:extLst>
              <a:ext uri="{FF2B5EF4-FFF2-40B4-BE49-F238E27FC236}">
                <a16:creationId xmlns:a16="http://schemas.microsoft.com/office/drawing/2014/main" id="{639B7FF8-D2F4-4F2D-AD7E-6BE9BC8EAEE3}"/>
              </a:ext>
            </a:extLst>
          </p:cNvPr>
          <p:cNvSpPr txBox="1"/>
          <p:nvPr/>
        </p:nvSpPr>
        <p:spPr>
          <a:xfrm>
            <a:off x="9456231" y="1597447"/>
            <a:ext cx="1143000" cy="398827"/>
          </a:xfrm>
          <a:prstGeom prst="rect">
            <a:avLst/>
          </a:prstGeom>
          <a:ln>
            <a:noFill/>
          </a:ln>
        </p:spPr>
        <p:txBody>
          <a:bodyPr wrap="square" lIns="0" tIns="0" rIns="0" bIns="0" rtlCol="0" anchor="b" anchorCtr="0">
            <a:spAutoFit/>
          </a:bodyPr>
          <a:lstStyle/>
          <a:p>
            <a:pPr algn="ctr" defTabSz="914238">
              <a:lnSpc>
                <a:spcPct val="90000"/>
              </a:lnSpc>
              <a:spcAft>
                <a:spcPts val="500"/>
              </a:spcAft>
              <a:defRPr/>
            </a:pPr>
            <a:r>
              <a:rPr lang="en-US" sz="751"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NEW</a:t>
            </a:r>
            <a:endPar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p>
            <a:pPr algn="ctr" defTabSz="914238">
              <a:lnSpc>
                <a:spcPct val="90000"/>
              </a:lnSpc>
              <a:spcAft>
                <a:spcPts val="500"/>
              </a:spcAft>
              <a:defRPr/>
            </a:pPr>
            <a: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Amazon </a:t>
            </a:r>
            <a:b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DevOps Guru</a:t>
            </a:r>
          </a:p>
        </p:txBody>
      </p:sp>
      <p:grpSp>
        <p:nvGrpSpPr>
          <p:cNvPr id="9" name="Group 8">
            <a:extLst>
              <a:ext uri="{FF2B5EF4-FFF2-40B4-BE49-F238E27FC236}">
                <a16:creationId xmlns:a16="http://schemas.microsoft.com/office/drawing/2014/main" id="{ACA68274-E0BC-4DC7-8353-21A5B70DC03F}"/>
              </a:ext>
            </a:extLst>
          </p:cNvPr>
          <p:cNvGrpSpPr/>
          <p:nvPr/>
        </p:nvGrpSpPr>
        <p:grpSpPr>
          <a:xfrm>
            <a:off x="10538352" y="2541442"/>
            <a:ext cx="773408" cy="765565"/>
            <a:chOff x="12777847" y="2746452"/>
            <a:chExt cx="928090" cy="918679"/>
          </a:xfrm>
        </p:grpSpPr>
        <p:grpSp>
          <p:nvGrpSpPr>
            <p:cNvPr id="243" name="Group 242">
              <a:extLst>
                <a:ext uri="{FF2B5EF4-FFF2-40B4-BE49-F238E27FC236}">
                  <a16:creationId xmlns:a16="http://schemas.microsoft.com/office/drawing/2014/main" id="{664EFD0C-3FAC-49F6-BDC5-BC446FD35540}"/>
                </a:ext>
              </a:extLst>
            </p:cNvPr>
            <p:cNvGrpSpPr/>
            <p:nvPr/>
          </p:nvGrpSpPr>
          <p:grpSpPr>
            <a:xfrm>
              <a:off x="12889842" y="2746452"/>
              <a:ext cx="704039" cy="918679"/>
              <a:chOff x="8360322" y="1558037"/>
              <a:chExt cx="440025" cy="574174"/>
            </a:xfrm>
          </p:grpSpPr>
          <p:sp>
            <p:nvSpPr>
              <p:cNvPr id="244" name="TextBox 243">
                <a:extLst>
                  <a:ext uri="{FF2B5EF4-FFF2-40B4-BE49-F238E27FC236}">
                    <a16:creationId xmlns:a16="http://schemas.microsoft.com/office/drawing/2014/main" id="{31788CA9-1865-4B22-9DE9-9CA7BCC554CE}"/>
                  </a:ext>
                </a:extLst>
              </p:cNvPr>
              <p:cNvSpPr txBox="1"/>
              <p:nvPr/>
            </p:nvSpPr>
            <p:spPr>
              <a:xfrm>
                <a:off x="8360322" y="1945669"/>
                <a:ext cx="440025" cy="186542"/>
              </a:xfrm>
              <a:prstGeom prst="rect">
                <a:avLst/>
              </a:prstGeom>
            </p:spPr>
            <p:txBody>
              <a:bodyPr wrap="none" lIns="0" tIns="0" rIns="0" bIns="0" rtlCol="0">
                <a:spAutoFit/>
              </a:bodyPr>
              <a:lstStyle/>
              <a:p>
                <a:pPr algn="ctr" defTabSz="914238">
                  <a:lnSpc>
                    <a:spcPct val="90000"/>
                  </a:lnSpc>
                  <a:spcAft>
                    <a:spcPts val="500"/>
                  </a:spcAft>
                  <a:defRPr/>
                </a:pPr>
                <a: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Voice ID</a:t>
                </a:r>
              </a:p>
              <a:p>
                <a:pPr algn="ctr" defTabSz="914238">
                  <a:lnSpc>
                    <a:spcPct val="90000"/>
                  </a:lnSpc>
                  <a:spcAft>
                    <a:spcPts val="1500"/>
                  </a:spcAft>
                  <a:defRPr/>
                </a:pPr>
                <a:r>
                  <a:rPr lang="en-US" sz="500" i="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For Amazon Connect</a:t>
                </a:r>
                <a:endParaRPr lang="en-US" sz="833" i="1"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45" name="Graphic 155">
                <a:extLst>
                  <a:ext uri="{FF2B5EF4-FFF2-40B4-BE49-F238E27FC236}">
                    <a16:creationId xmlns:a16="http://schemas.microsoft.com/office/drawing/2014/main" id="{A07EED86-DF5E-4F35-9C3E-FB0F1061B073}"/>
                  </a:ext>
                </a:extLst>
              </p:cNvPr>
              <p:cNvGrpSpPr/>
              <p:nvPr/>
            </p:nvGrpSpPr>
            <p:grpSpPr>
              <a:xfrm>
                <a:off x="8481345" y="1558037"/>
                <a:ext cx="197978" cy="174058"/>
                <a:chOff x="10082401" y="4519254"/>
                <a:chExt cx="474717" cy="417360"/>
              </a:xfrm>
              <a:solidFill>
                <a:srgbClr val="FFFFFF"/>
              </a:solidFill>
            </p:grpSpPr>
            <p:sp>
              <p:nvSpPr>
                <p:cNvPr id="246" name="Freeform: Shape 245">
                  <a:extLst>
                    <a:ext uri="{FF2B5EF4-FFF2-40B4-BE49-F238E27FC236}">
                      <a16:creationId xmlns:a16="http://schemas.microsoft.com/office/drawing/2014/main" id="{15DA630A-EB75-4377-BEB4-3D17C7FC2088}"/>
                    </a:ext>
                  </a:extLst>
                </p:cNvPr>
                <p:cNvSpPr/>
                <p:nvPr/>
              </p:nvSpPr>
              <p:spPr>
                <a:xfrm>
                  <a:off x="10082401" y="4519254"/>
                  <a:ext cx="474717" cy="417360"/>
                </a:xfrm>
                <a:custGeom>
                  <a:avLst/>
                  <a:gdLst>
                    <a:gd name="connsiteX0" fmla="*/ 400753 w 474717"/>
                    <a:gd name="connsiteY0" fmla="*/ 131101 h 417360"/>
                    <a:gd name="connsiteX1" fmla="*/ 359409 w 474717"/>
                    <a:gd name="connsiteY1" fmla="*/ 71075 h 417360"/>
                    <a:gd name="connsiteX2" fmla="*/ 305263 w 474717"/>
                    <a:gd name="connsiteY2" fmla="*/ 80558 h 417360"/>
                    <a:gd name="connsiteX3" fmla="*/ 276815 w 474717"/>
                    <a:gd name="connsiteY3" fmla="*/ 38550 h 417360"/>
                    <a:gd name="connsiteX4" fmla="*/ 136566 w 474717"/>
                    <a:gd name="connsiteY4" fmla="*/ 10671 h 417360"/>
                    <a:gd name="connsiteX5" fmla="*/ 62222 w 474717"/>
                    <a:gd name="connsiteY5" fmla="*/ 126454 h 417360"/>
                    <a:gd name="connsiteX6" fmla="*/ 62222 w 474717"/>
                    <a:gd name="connsiteY6" fmla="*/ 133376 h 417360"/>
                    <a:gd name="connsiteX7" fmla="*/ 110 w 474717"/>
                    <a:gd name="connsiteY7" fmla="*/ 220807 h 417360"/>
                    <a:gd name="connsiteX8" fmla="*/ 46196 w 474717"/>
                    <a:gd name="connsiteY8" fmla="*/ 305487 h 417360"/>
                    <a:gd name="connsiteX9" fmla="*/ 75972 w 474717"/>
                    <a:gd name="connsiteY9" fmla="*/ 312409 h 417360"/>
                    <a:gd name="connsiteX10" fmla="*/ 161316 w 474717"/>
                    <a:gd name="connsiteY10" fmla="*/ 313168 h 417360"/>
                    <a:gd name="connsiteX11" fmla="*/ 161316 w 474717"/>
                    <a:gd name="connsiteY11" fmla="*/ 407994 h 417360"/>
                    <a:gd name="connsiteX12" fmla="*/ 166531 w 474717"/>
                    <a:gd name="connsiteY12" fmla="*/ 416434 h 417360"/>
                    <a:gd name="connsiteX13" fmla="*/ 176014 w 474717"/>
                    <a:gd name="connsiteY13" fmla="*/ 415675 h 417360"/>
                    <a:gd name="connsiteX14" fmla="*/ 316642 w 474717"/>
                    <a:gd name="connsiteY14" fmla="*/ 313168 h 417360"/>
                    <a:gd name="connsiteX15" fmla="*/ 390038 w 474717"/>
                    <a:gd name="connsiteY15" fmla="*/ 313168 h 417360"/>
                    <a:gd name="connsiteX16" fmla="*/ 474718 w 474717"/>
                    <a:gd name="connsiteY16" fmla="*/ 221565 h 417360"/>
                    <a:gd name="connsiteX17" fmla="*/ 400753 w 474717"/>
                    <a:gd name="connsiteY17" fmla="*/ 131101 h 417360"/>
                    <a:gd name="connsiteX18" fmla="*/ 389374 w 474717"/>
                    <a:gd name="connsiteY18" fmla="*/ 294202 h 417360"/>
                    <a:gd name="connsiteX19" fmla="*/ 313513 w 474717"/>
                    <a:gd name="connsiteY19" fmla="*/ 294202 h 417360"/>
                    <a:gd name="connsiteX20" fmla="*/ 307918 w 474717"/>
                    <a:gd name="connsiteY20" fmla="*/ 296004 h 417360"/>
                    <a:gd name="connsiteX21" fmla="*/ 180755 w 474717"/>
                    <a:gd name="connsiteY21" fmla="*/ 389314 h 417360"/>
                    <a:gd name="connsiteX22" fmla="*/ 180755 w 474717"/>
                    <a:gd name="connsiteY22" fmla="*/ 303970 h 417360"/>
                    <a:gd name="connsiteX23" fmla="*/ 171273 w 474717"/>
                    <a:gd name="connsiteY23" fmla="*/ 294487 h 417360"/>
                    <a:gd name="connsiteX24" fmla="*/ 76446 w 474717"/>
                    <a:gd name="connsiteY24" fmla="*/ 294487 h 417360"/>
                    <a:gd name="connsiteX25" fmla="*/ 56817 w 474717"/>
                    <a:gd name="connsiteY25" fmla="*/ 289746 h 417360"/>
                    <a:gd name="connsiteX26" fmla="*/ 19550 w 474717"/>
                    <a:gd name="connsiteY26" fmla="*/ 221091 h 417360"/>
                    <a:gd name="connsiteX27" fmla="*/ 74929 w 474717"/>
                    <a:gd name="connsiteY27" fmla="*/ 149781 h 417360"/>
                    <a:gd name="connsiteX28" fmla="*/ 82041 w 474717"/>
                    <a:gd name="connsiteY28" fmla="*/ 140299 h 417360"/>
                    <a:gd name="connsiteX29" fmla="*/ 81187 w 474717"/>
                    <a:gd name="connsiteY29" fmla="*/ 125885 h 417360"/>
                    <a:gd name="connsiteX30" fmla="*/ 143773 w 474717"/>
                    <a:gd name="connsiteY30" fmla="*/ 28403 h 417360"/>
                    <a:gd name="connsiteX31" fmla="*/ 187393 w 474717"/>
                    <a:gd name="connsiteY31" fmla="*/ 18921 h 417360"/>
                    <a:gd name="connsiteX32" fmla="*/ 263254 w 474717"/>
                    <a:gd name="connsiteY32" fmla="*/ 52110 h 417360"/>
                    <a:gd name="connsiteX33" fmla="*/ 292840 w 474717"/>
                    <a:gd name="connsiteY33" fmla="*/ 100756 h 417360"/>
                    <a:gd name="connsiteX34" fmla="*/ 300426 w 474717"/>
                    <a:gd name="connsiteY34" fmla="*/ 107015 h 417360"/>
                    <a:gd name="connsiteX35" fmla="*/ 309435 w 474717"/>
                    <a:gd name="connsiteY35" fmla="*/ 103316 h 417360"/>
                    <a:gd name="connsiteX36" fmla="*/ 353435 w 474717"/>
                    <a:gd name="connsiteY36" fmla="*/ 88903 h 417360"/>
                    <a:gd name="connsiteX37" fmla="*/ 381883 w 474717"/>
                    <a:gd name="connsiteY37" fmla="*/ 137170 h 417360"/>
                    <a:gd name="connsiteX38" fmla="*/ 389564 w 474717"/>
                    <a:gd name="connsiteY38" fmla="*/ 147980 h 417360"/>
                    <a:gd name="connsiteX39" fmla="*/ 455942 w 474717"/>
                    <a:gd name="connsiteY39" fmla="*/ 221376 h 417360"/>
                    <a:gd name="connsiteX40" fmla="*/ 389374 w 474717"/>
                    <a:gd name="connsiteY40" fmla="*/ 294202 h 41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74717" h="417360">
                      <a:moveTo>
                        <a:pt x="400753" y="131101"/>
                      </a:moveTo>
                      <a:cubicBezTo>
                        <a:pt x="398762" y="101230"/>
                        <a:pt x="383589" y="79041"/>
                        <a:pt x="359409" y="71075"/>
                      </a:cubicBezTo>
                      <a:cubicBezTo>
                        <a:pt x="340911" y="64963"/>
                        <a:pt x="320582" y="68524"/>
                        <a:pt x="305263" y="80558"/>
                      </a:cubicBezTo>
                      <a:cubicBezTo>
                        <a:pt x="298407" y="64945"/>
                        <a:pt x="288767" y="50711"/>
                        <a:pt x="276815" y="38550"/>
                      </a:cubicBezTo>
                      <a:cubicBezTo>
                        <a:pt x="240651" y="558"/>
                        <a:pt x="184510" y="-10601"/>
                        <a:pt x="136566" y="10671"/>
                      </a:cubicBezTo>
                      <a:cubicBezTo>
                        <a:pt x="91826" y="32036"/>
                        <a:pt x="63031" y="76881"/>
                        <a:pt x="62222" y="126454"/>
                      </a:cubicBezTo>
                      <a:lnTo>
                        <a:pt x="62222" y="133376"/>
                      </a:lnTo>
                      <a:cubicBezTo>
                        <a:pt x="23787" y="144644"/>
                        <a:pt x="-1902" y="180805"/>
                        <a:pt x="110" y="220807"/>
                      </a:cubicBezTo>
                      <a:cubicBezTo>
                        <a:pt x="-673" y="255219"/>
                        <a:pt x="16874" y="287459"/>
                        <a:pt x="46196" y="305487"/>
                      </a:cubicBezTo>
                      <a:cubicBezTo>
                        <a:pt x="55209" y="310711"/>
                        <a:pt x="65578" y="313122"/>
                        <a:pt x="75972" y="312409"/>
                      </a:cubicBezTo>
                      <a:lnTo>
                        <a:pt x="161316" y="313168"/>
                      </a:lnTo>
                      <a:lnTo>
                        <a:pt x="161316" y="407994"/>
                      </a:lnTo>
                      <a:cubicBezTo>
                        <a:pt x="161327" y="411565"/>
                        <a:pt x="163342" y="414827"/>
                        <a:pt x="166531" y="416434"/>
                      </a:cubicBezTo>
                      <a:cubicBezTo>
                        <a:pt x="169599" y="417900"/>
                        <a:pt x="173218" y="417610"/>
                        <a:pt x="176014" y="415675"/>
                      </a:cubicBezTo>
                      <a:lnTo>
                        <a:pt x="316642" y="313168"/>
                      </a:lnTo>
                      <a:lnTo>
                        <a:pt x="390038" y="313168"/>
                      </a:lnTo>
                      <a:cubicBezTo>
                        <a:pt x="390891" y="313168"/>
                        <a:pt x="474718" y="305866"/>
                        <a:pt x="474718" y="221565"/>
                      </a:cubicBezTo>
                      <a:cubicBezTo>
                        <a:pt x="474718" y="157178"/>
                        <a:pt x="425124" y="137075"/>
                        <a:pt x="400753" y="131101"/>
                      </a:cubicBezTo>
                      <a:close/>
                      <a:moveTo>
                        <a:pt x="389374" y="294202"/>
                      </a:moveTo>
                      <a:lnTo>
                        <a:pt x="313513" y="294202"/>
                      </a:lnTo>
                      <a:cubicBezTo>
                        <a:pt x="311504" y="294195"/>
                        <a:pt x="309545" y="294826"/>
                        <a:pt x="307918" y="296004"/>
                      </a:cubicBezTo>
                      <a:lnTo>
                        <a:pt x="180755" y="389314"/>
                      </a:lnTo>
                      <a:lnTo>
                        <a:pt x="180755" y="303970"/>
                      </a:lnTo>
                      <a:cubicBezTo>
                        <a:pt x="180755" y="298732"/>
                        <a:pt x="176510" y="294487"/>
                        <a:pt x="171273" y="294487"/>
                      </a:cubicBezTo>
                      <a:lnTo>
                        <a:pt x="76446" y="294487"/>
                      </a:lnTo>
                      <a:cubicBezTo>
                        <a:pt x="69583" y="294831"/>
                        <a:pt x="62766" y="293185"/>
                        <a:pt x="56817" y="289746"/>
                      </a:cubicBezTo>
                      <a:cubicBezTo>
                        <a:pt x="32907" y="275271"/>
                        <a:pt x="18661" y="249027"/>
                        <a:pt x="19550" y="221091"/>
                      </a:cubicBezTo>
                      <a:cubicBezTo>
                        <a:pt x="17711" y="186858"/>
                        <a:pt x="41306" y="156475"/>
                        <a:pt x="74929" y="149781"/>
                      </a:cubicBezTo>
                      <a:cubicBezTo>
                        <a:pt x="79226" y="148674"/>
                        <a:pt x="82181" y="144734"/>
                        <a:pt x="82041" y="140299"/>
                      </a:cubicBezTo>
                      <a:lnTo>
                        <a:pt x="81187" y="125885"/>
                      </a:lnTo>
                      <a:cubicBezTo>
                        <a:pt x="82318" y="84287"/>
                        <a:pt x="106420" y="46746"/>
                        <a:pt x="143773" y="28403"/>
                      </a:cubicBezTo>
                      <a:cubicBezTo>
                        <a:pt x="157526" y="22337"/>
                        <a:pt x="172363" y="19112"/>
                        <a:pt x="187393" y="18921"/>
                      </a:cubicBezTo>
                      <a:cubicBezTo>
                        <a:pt x="216056" y="19600"/>
                        <a:pt x="243302" y="31520"/>
                        <a:pt x="263254" y="52110"/>
                      </a:cubicBezTo>
                      <a:cubicBezTo>
                        <a:pt x="276648" y="65895"/>
                        <a:pt x="286761" y="82523"/>
                        <a:pt x="292840" y="100756"/>
                      </a:cubicBezTo>
                      <a:cubicBezTo>
                        <a:pt x="294005" y="104093"/>
                        <a:pt x="296929" y="106505"/>
                        <a:pt x="300426" y="107015"/>
                      </a:cubicBezTo>
                      <a:cubicBezTo>
                        <a:pt x="303881" y="107536"/>
                        <a:pt x="307343" y="106115"/>
                        <a:pt x="309435" y="103316"/>
                      </a:cubicBezTo>
                      <a:cubicBezTo>
                        <a:pt x="319425" y="89480"/>
                        <a:pt x="337194" y="83658"/>
                        <a:pt x="353435" y="88903"/>
                      </a:cubicBezTo>
                      <a:cubicBezTo>
                        <a:pt x="371452" y="94877"/>
                        <a:pt x="381883" y="112609"/>
                        <a:pt x="381883" y="137170"/>
                      </a:cubicBezTo>
                      <a:cubicBezTo>
                        <a:pt x="381079" y="142262"/>
                        <a:pt x="384490" y="147063"/>
                        <a:pt x="389564" y="147980"/>
                      </a:cubicBezTo>
                      <a:cubicBezTo>
                        <a:pt x="409477" y="151394"/>
                        <a:pt x="455942" y="165333"/>
                        <a:pt x="455942" y="221376"/>
                      </a:cubicBezTo>
                      <a:cubicBezTo>
                        <a:pt x="455753" y="288134"/>
                        <a:pt x="391365" y="294013"/>
                        <a:pt x="389374" y="294202"/>
                      </a:cubicBezTo>
                      <a:close/>
                    </a:path>
                  </a:pathLst>
                </a:custGeom>
                <a:solidFill>
                  <a:srgbClr val="FFFFFF"/>
                </a:solidFill>
                <a:ln w="9398" cap="flat">
                  <a:noFill/>
                  <a:prstDash val="solid"/>
                  <a:miter/>
                </a:ln>
              </p:spPr>
              <p:txBody>
                <a:bodyPr rtlCol="0" anchor="ctr"/>
                <a:lstStyle/>
                <a:p>
                  <a:pPr defTabSz="914238">
                    <a:defRPr/>
                  </a:pPr>
                  <a:endParaRPr lang="en-US" sz="2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7" name="Freeform: Shape 246">
                  <a:extLst>
                    <a:ext uri="{FF2B5EF4-FFF2-40B4-BE49-F238E27FC236}">
                      <a16:creationId xmlns:a16="http://schemas.microsoft.com/office/drawing/2014/main" id="{55FC9502-4B50-4E67-816B-783C99B53561}"/>
                    </a:ext>
                  </a:extLst>
                </p:cNvPr>
                <p:cNvSpPr/>
                <p:nvPr/>
              </p:nvSpPr>
              <p:spPr>
                <a:xfrm>
                  <a:off x="10357699" y="4652251"/>
                  <a:ext cx="95111" cy="101464"/>
                </a:xfrm>
                <a:custGeom>
                  <a:avLst/>
                  <a:gdLst>
                    <a:gd name="connsiteX0" fmla="*/ 61922 w 95111"/>
                    <a:gd name="connsiteY0" fmla="*/ 0 h 101464"/>
                    <a:gd name="connsiteX1" fmla="*/ 28732 w 95111"/>
                    <a:gd name="connsiteY1" fmla="*/ 33189 h 101464"/>
                    <a:gd name="connsiteX2" fmla="*/ 33474 w 95111"/>
                    <a:gd name="connsiteY2" fmla="*/ 50732 h 101464"/>
                    <a:gd name="connsiteX3" fmla="*/ 0 w 95111"/>
                    <a:gd name="connsiteY3" fmla="*/ 88663 h 101464"/>
                    <a:gd name="connsiteX4" fmla="*/ 14508 w 95111"/>
                    <a:gd name="connsiteY4" fmla="*/ 101465 h 101464"/>
                    <a:gd name="connsiteX5" fmla="*/ 48172 w 95111"/>
                    <a:gd name="connsiteY5" fmla="*/ 63534 h 101464"/>
                    <a:gd name="connsiteX6" fmla="*/ 61922 w 95111"/>
                    <a:gd name="connsiteY6" fmla="*/ 66379 h 101464"/>
                    <a:gd name="connsiteX7" fmla="*/ 95111 w 95111"/>
                    <a:gd name="connsiteY7" fmla="*/ 33189 h 101464"/>
                    <a:gd name="connsiteX8" fmla="*/ 61922 w 95111"/>
                    <a:gd name="connsiteY8" fmla="*/ 0 h 101464"/>
                    <a:gd name="connsiteX9" fmla="*/ 61922 w 95111"/>
                    <a:gd name="connsiteY9" fmla="*/ 47413 h 101464"/>
                    <a:gd name="connsiteX10" fmla="*/ 47698 w 95111"/>
                    <a:gd name="connsiteY10" fmla="*/ 33189 h 101464"/>
                    <a:gd name="connsiteX11" fmla="*/ 61922 w 95111"/>
                    <a:gd name="connsiteY11" fmla="*/ 18965 h 101464"/>
                    <a:gd name="connsiteX12" fmla="*/ 76146 w 95111"/>
                    <a:gd name="connsiteY12" fmla="*/ 33189 h 101464"/>
                    <a:gd name="connsiteX13" fmla="*/ 61922 w 95111"/>
                    <a:gd name="connsiteY13" fmla="*/ 47413 h 101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111" h="101464">
                      <a:moveTo>
                        <a:pt x="61922" y="0"/>
                      </a:moveTo>
                      <a:cubicBezTo>
                        <a:pt x="43592" y="0"/>
                        <a:pt x="28732" y="14859"/>
                        <a:pt x="28732" y="33189"/>
                      </a:cubicBezTo>
                      <a:cubicBezTo>
                        <a:pt x="28582" y="39373"/>
                        <a:pt x="30229" y="45467"/>
                        <a:pt x="33474" y="50732"/>
                      </a:cubicBezTo>
                      <a:lnTo>
                        <a:pt x="0" y="88663"/>
                      </a:lnTo>
                      <a:cubicBezTo>
                        <a:pt x="6033" y="91344"/>
                        <a:pt x="11097" y="95813"/>
                        <a:pt x="14508" y="101465"/>
                      </a:cubicBezTo>
                      <a:lnTo>
                        <a:pt x="48172" y="63534"/>
                      </a:lnTo>
                      <a:cubicBezTo>
                        <a:pt x="52476" y="65524"/>
                        <a:pt x="57181" y="66498"/>
                        <a:pt x="61922" y="66379"/>
                      </a:cubicBezTo>
                      <a:cubicBezTo>
                        <a:pt x="80252" y="66379"/>
                        <a:pt x="95111" y="51519"/>
                        <a:pt x="95111" y="33189"/>
                      </a:cubicBezTo>
                      <a:cubicBezTo>
                        <a:pt x="95111" y="14859"/>
                        <a:pt x="80252" y="0"/>
                        <a:pt x="61922" y="0"/>
                      </a:cubicBezTo>
                      <a:close/>
                      <a:moveTo>
                        <a:pt x="61922" y="47413"/>
                      </a:moveTo>
                      <a:cubicBezTo>
                        <a:pt x="54066" y="47413"/>
                        <a:pt x="47698" y="41045"/>
                        <a:pt x="47698" y="33189"/>
                      </a:cubicBezTo>
                      <a:cubicBezTo>
                        <a:pt x="47698" y="25334"/>
                        <a:pt x="54066" y="18965"/>
                        <a:pt x="61922" y="18965"/>
                      </a:cubicBezTo>
                      <a:cubicBezTo>
                        <a:pt x="69777" y="18965"/>
                        <a:pt x="76146" y="25334"/>
                        <a:pt x="76146" y="33189"/>
                      </a:cubicBezTo>
                      <a:cubicBezTo>
                        <a:pt x="76146" y="41045"/>
                        <a:pt x="69777" y="47413"/>
                        <a:pt x="61922" y="47413"/>
                      </a:cubicBezTo>
                      <a:close/>
                    </a:path>
                  </a:pathLst>
                </a:custGeom>
                <a:solidFill>
                  <a:srgbClr val="FFFFFF"/>
                </a:solidFill>
                <a:ln w="9398" cap="flat">
                  <a:noFill/>
                  <a:prstDash val="solid"/>
                  <a:miter/>
                </a:ln>
              </p:spPr>
              <p:txBody>
                <a:bodyPr rtlCol="0" anchor="ctr"/>
                <a:lstStyle/>
                <a:p>
                  <a:pPr defTabSz="914238">
                    <a:defRPr/>
                  </a:pPr>
                  <a:endParaRPr lang="en-US" sz="2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8" name="Freeform: Shape 247">
                  <a:extLst>
                    <a:ext uri="{FF2B5EF4-FFF2-40B4-BE49-F238E27FC236}">
                      <a16:creationId xmlns:a16="http://schemas.microsoft.com/office/drawing/2014/main" id="{8632EE66-018A-46FF-9C80-102B989EED59}"/>
                    </a:ext>
                  </a:extLst>
                </p:cNvPr>
                <p:cNvSpPr/>
                <p:nvPr/>
              </p:nvSpPr>
              <p:spPr>
                <a:xfrm>
                  <a:off x="10158842" y="4633286"/>
                  <a:ext cx="218107" cy="170688"/>
                </a:xfrm>
                <a:custGeom>
                  <a:avLst/>
                  <a:gdLst>
                    <a:gd name="connsiteX0" fmla="*/ 213365 w 218107"/>
                    <a:gd name="connsiteY0" fmla="*/ 120430 h 170688"/>
                    <a:gd name="connsiteX1" fmla="*/ 199330 w 218107"/>
                    <a:gd name="connsiteY1" fmla="*/ 107628 h 170688"/>
                    <a:gd name="connsiteX2" fmla="*/ 184917 w 218107"/>
                    <a:gd name="connsiteY2" fmla="*/ 104309 h 170688"/>
                    <a:gd name="connsiteX3" fmla="*/ 175434 w 218107"/>
                    <a:gd name="connsiteY3" fmla="*/ 105637 h 170688"/>
                    <a:gd name="connsiteX4" fmla="*/ 142529 w 218107"/>
                    <a:gd name="connsiteY4" fmla="*/ 55474 h 170688"/>
                    <a:gd name="connsiteX5" fmla="*/ 151727 w 218107"/>
                    <a:gd name="connsiteY5" fmla="*/ 33189 h 170688"/>
                    <a:gd name="connsiteX6" fmla="*/ 118538 w 218107"/>
                    <a:gd name="connsiteY6" fmla="*/ 0 h 170688"/>
                    <a:gd name="connsiteX7" fmla="*/ 85349 w 218107"/>
                    <a:gd name="connsiteY7" fmla="*/ 33189 h 170688"/>
                    <a:gd name="connsiteX8" fmla="*/ 90090 w 218107"/>
                    <a:gd name="connsiteY8" fmla="*/ 49310 h 170688"/>
                    <a:gd name="connsiteX9" fmla="*/ 49599 w 218107"/>
                    <a:gd name="connsiteY9" fmla="*/ 89422 h 170688"/>
                    <a:gd name="connsiteX10" fmla="*/ 4343 w 218107"/>
                    <a:gd name="connsiteY10" fmla="*/ 101870 h 170688"/>
                    <a:gd name="connsiteX11" fmla="*/ 16791 w 218107"/>
                    <a:gd name="connsiteY11" fmla="*/ 147126 h 170688"/>
                    <a:gd name="connsiteX12" fmla="*/ 62047 w 218107"/>
                    <a:gd name="connsiteY12" fmla="*/ 134678 h 170688"/>
                    <a:gd name="connsiteX13" fmla="*/ 66383 w 218107"/>
                    <a:gd name="connsiteY13" fmla="*/ 118533 h 170688"/>
                    <a:gd name="connsiteX14" fmla="*/ 62401 w 218107"/>
                    <a:gd name="connsiteY14" fmla="*/ 102887 h 170688"/>
                    <a:gd name="connsiteX15" fmla="*/ 103081 w 218107"/>
                    <a:gd name="connsiteY15" fmla="*/ 62491 h 170688"/>
                    <a:gd name="connsiteX16" fmla="*/ 126693 w 218107"/>
                    <a:gd name="connsiteY16" fmla="*/ 65336 h 170688"/>
                    <a:gd name="connsiteX17" fmla="*/ 159883 w 218107"/>
                    <a:gd name="connsiteY17" fmla="*/ 115878 h 170688"/>
                    <a:gd name="connsiteX18" fmla="*/ 151727 w 218107"/>
                    <a:gd name="connsiteY18" fmla="*/ 137499 h 170688"/>
                    <a:gd name="connsiteX19" fmla="*/ 184917 w 218107"/>
                    <a:gd name="connsiteY19" fmla="*/ 170688 h 170688"/>
                    <a:gd name="connsiteX20" fmla="*/ 218106 w 218107"/>
                    <a:gd name="connsiteY20" fmla="*/ 137499 h 170688"/>
                    <a:gd name="connsiteX21" fmla="*/ 213365 w 218107"/>
                    <a:gd name="connsiteY21" fmla="*/ 120430 h 170688"/>
                    <a:gd name="connsiteX22" fmla="*/ 33194 w 218107"/>
                    <a:gd name="connsiteY22" fmla="*/ 132757 h 170688"/>
                    <a:gd name="connsiteX23" fmla="*/ 18970 w 218107"/>
                    <a:gd name="connsiteY23" fmla="*/ 118533 h 170688"/>
                    <a:gd name="connsiteX24" fmla="*/ 33194 w 218107"/>
                    <a:gd name="connsiteY24" fmla="*/ 104309 h 170688"/>
                    <a:gd name="connsiteX25" fmla="*/ 47418 w 218107"/>
                    <a:gd name="connsiteY25" fmla="*/ 118533 h 170688"/>
                    <a:gd name="connsiteX26" fmla="*/ 33194 w 218107"/>
                    <a:gd name="connsiteY26" fmla="*/ 132757 h 170688"/>
                    <a:gd name="connsiteX27" fmla="*/ 118538 w 218107"/>
                    <a:gd name="connsiteY27" fmla="*/ 47413 h 170688"/>
                    <a:gd name="connsiteX28" fmla="*/ 104314 w 218107"/>
                    <a:gd name="connsiteY28" fmla="*/ 33189 h 170688"/>
                    <a:gd name="connsiteX29" fmla="*/ 118538 w 218107"/>
                    <a:gd name="connsiteY29" fmla="*/ 18965 h 170688"/>
                    <a:gd name="connsiteX30" fmla="*/ 132762 w 218107"/>
                    <a:gd name="connsiteY30" fmla="*/ 33189 h 170688"/>
                    <a:gd name="connsiteX31" fmla="*/ 118538 w 218107"/>
                    <a:gd name="connsiteY31" fmla="*/ 47413 h 170688"/>
                    <a:gd name="connsiteX32" fmla="*/ 184917 w 218107"/>
                    <a:gd name="connsiteY32" fmla="*/ 151723 h 170688"/>
                    <a:gd name="connsiteX33" fmla="*/ 170693 w 218107"/>
                    <a:gd name="connsiteY33" fmla="*/ 137499 h 170688"/>
                    <a:gd name="connsiteX34" fmla="*/ 184917 w 218107"/>
                    <a:gd name="connsiteY34" fmla="*/ 123275 h 170688"/>
                    <a:gd name="connsiteX35" fmla="*/ 199141 w 218107"/>
                    <a:gd name="connsiteY35" fmla="*/ 137499 h 170688"/>
                    <a:gd name="connsiteX36" fmla="*/ 184917 w 218107"/>
                    <a:gd name="connsiteY36" fmla="*/ 151723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8107" h="170688">
                      <a:moveTo>
                        <a:pt x="213365" y="120430"/>
                      </a:moveTo>
                      <a:cubicBezTo>
                        <a:pt x="210078" y="114850"/>
                        <a:pt x="205188" y="110389"/>
                        <a:pt x="199330" y="107628"/>
                      </a:cubicBezTo>
                      <a:cubicBezTo>
                        <a:pt x="194854" y="105403"/>
                        <a:pt x="189916" y="104266"/>
                        <a:pt x="184917" y="104309"/>
                      </a:cubicBezTo>
                      <a:cubicBezTo>
                        <a:pt x="181707" y="104264"/>
                        <a:pt x="178508" y="104712"/>
                        <a:pt x="175434" y="105637"/>
                      </a:cubicBezTo>
                      <a:lnTo>
                        <a:pt x="142529" y="55474"/>
                      </a:lnTo>
                      <a:cubicBezTo>
                        <a:pt x="148337" y="49498"/>
                        <a:pt x="151629" y="41521"/>
                        <a:pt x="151727" y="33189"/>
                      </a:cubicBezTo>
                      <a:cubicBezTo>
                        <a:pt x="151727" y="14859"/>
                        <a:pt x="136868" y="0"/>
                        <a:pt x="118538" y="0"/>
                      </a:cubicBezTo>
                      <a:cubicBezTo>
                        <a:pt x="100208" y="0"/>
                        <a:pt x="85349" y="14859"/>
                        <a:pt x="85349" y="33189"/>
                      </a:cubicBezTo>
                      <a:cubicBezTo>
                        <a:pt x="85477" y="38887"/>
                        <a:pt x="87113" y="44450"/>
                        <a:pt x="90090" y="49310"/>
                      </a:cubicBezTo>
                      <a:lnTo>
                        <a:pt x="49599" y="89422"/>
                      </a:lnTo>
                      <a:cubicBezTo>
                        <a:pt x="33665" y="80362"/>
                        <a:pt x="13403" y="85935"/>
                        <a:pt x="4343" y="101870"/>
                      </a:cubicBezTo>
                      <a:cubicBezTo>
                        <a:pt x="-4717" y="117804"/>
                        <a:pt x="857" y="138066"/>
                        <a:pt x="16791" y="147126"/>
                      </a:cubicBezTo>
                      <a:cubicBezTo>
                        <a:pt x="32726" y="156185"/>
                        <a:pt x="52987" y="150612"/>
                        <a:pt x="62047" y="134678"/>
                      </a:cubicBezTo>
                      <a:cubicBezTo>
                        <a:pt x="64846" y="129754"/>
                        <a:pt x="66339" y="124197"/>
                        <a:pt x="66383" y="118533"/>
                      </a:cubicBezTo>
                      <a:cubicBezTo>
                        <a:pt x="66404" y="113065"/>
                        <a:pt x="65034" y="107680"/>
                        <a:pt x="62401" y="102887"/>
                      </a:cubicBezTo>
                      <a:lnTo>
                        <a:pt x="103081" y="62491"/>
                      </a:lnTo>
                      <a:cubicBezTo>
                        <a:pt x="110314" y="66377"/>
                        <a:pt x="118745" y="67392"/>
                        <a:pt x="126693" y="65336"/>
                      </a:cubicBezTo>
                      <a:lnTo>
                        <a:pt x="159883" y="115878"/>
                      </a:lnTo>
                      <a:cubicBezTo>
                        <a:pt x="154610" y="121844"/>
                        <a:pt x="151708" y="129537"/>
                        <a:pt x="151727" y="137499"/>
                      </a:cubicBezTo>
                      <a:cubicBezTo>
                        <a:pt x="151727" y="155829"/>
                        <a:pt x="166587" y="170688"/>
                        <a:pt x="184917" y="170688"/>
                      </a:cubicBezTo>
                      <a:cubicBezTo>
                        <a:pt x="203247" y="170688"/>
                        <a:pt x="218106" y="155829"/>
                        <a:pt x="218106" y="137499"/>
                      </a:cubicBezTo>
                      <a:cubicBezTo>
                        <a:pt x="218166" y="131476"/>
                        <a:pt x="216522" y="125559"/>
                        <a:pt x="213365" y="120430"/>
                      </a:cubicBezTo>
                      <a:close/>
                      <a:moveTo>
                        <a:pt x="33194" y="132757"/>
                      </a:moveTo>
                      <a:cubicBezTo>
                        <a:pt x="25338" y="132757"/>
                        <a:pt x="18970" y="126389"/>
                        <a:pt x="18970" y="118533"/>
                      </a:cubicBezTo>
                      <a:cubicBezTo>
                        <a:pt x="18970" y="110678"/>
                        <a:pt x="25338" y="104309"/>
                        <a:pt x="33194" y="104309"/>
                      </a:cubicBezTo>
                      <a:cubicBezTo>
                        <a:pt x="41050" y="104309"/>
                        <a:pt x="47418" y="110678"/>
                        <a:pt x="47418" y="118533"/>
                      </a:cubicBezTo>
                      <a:cubicBezTo>
                        <a:pt x="47418" y="126389"/>
                        <a:pt x="41050" y="132757"/>
                        <a:pt x="33194" y="132757"/>
                      </a:cubicBezTo>
                      <a:close/>
                      <a:moveTo>
                        <a:pt x="118538" y="47413"/>
                      </a:moveTo>
                      <a:cubicBezTo>
                        <a:pt x="110682" y="47413"/>
                        <a:pt x="104314" y="41045"/>
                        <a:pt x="104314" y="33189"/>
                      </a:cubicBezTo>
                      <a:cubicBezTo>
                        <a:pt x="104314" y="25334"/>
                        <a:pt x="110682" y="18965"/>
                        <a:pt x="118538" y="18965"/>
                      </a:cubicBezTo>
                      <a:cubicBezTo>
                        <a:pt x="126394" y="18965"/>
                        <a:pt x="132762" y="25334"/>
                        <a:pt x="132762" y="33189"/>
                      </a:cubicBezTo>
                      <a:cubicBezTo>
                        <a:pt x="132762" y="41045"/>
                        <a:pt x="126394" y="47413"/>
                        <a:pt x="118538" y="47413"/>
                      </a:cubicBezTo>
                      <a:close/>
                      <a:moveTo>
                        <a:pt x="184917" y="151723"/>
                      </a:moveTo>
                      <a:cubicBezTo>
                        <a:pt x="177061" y="151723"/>
                        <a:pt x="170693" y="145354"/>
                        <a:pt x="170693" y="137499"/>
                      </a:cubicBezTo>
                      <a:cubicBezTo>
                        <a:pt x="170693" y="129643"/>
                        <a:pt x="177061" y="123275"/>
                        <a:pt x="184917" y="123275"/>
                      </a:cubicBezTo>
                      <a:cubicBezTo>
                        <a:pt x="192772" y="123275"/>
                        <a:pt x="199141" y="129643"/>
                        <a:pt x="199141" y="137499"/>
                      </a:cubicBezTo>
                      <a:cubicBezTo>
                        <a:pt x="199141" y="145354"/>
                        <a:pt x="192772" y="151723"/>
                        <a:pt x="184917" y="151723"/>
                      </a:cubicBezTo>
                      <a:close/>
                    </a:path>
                  </a:pathLst>
                </a:custGeom>
                <a:solidFill>
                  <a:srgbClr val="FFFFFF"/>
                </a:solidFill>
                <a:ln w="9398" cap="flat">
                  <a:noFill/>
                  <a:prstDash val="solid"/>
                  <a:miter/>
                </a:ln>
              </p:spPr>
              <p:txBody>
                <a:bodyPr rtlCol="0" anchor="ctr"/>
                <a:lstStyle/>
                <a:p>
                  <a:pPr defTabSz="914238">
                    <a:defRPr/>
                  </a:pPr>
                  <a:endParaRPr lang="en-US" sz="2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sp>
          <p:nvSpPr>
            <p:cNvPr id="294" name="TextBox 293">
              <a:extLst>
                <a:ext uri="{FF2B5EF4-FFF2-40B4-BE49-F238E27FC236}">
                  <a16:creationId xmlns:a16="http://schemas.microsoft.com/office/drawing/2014/main" id="{31788CA9-1865-4B22-9DE9-9CA7BCC554CE}"/>
                </a:ext>
              </a:extLst>
            </p:cNvPr>
            <p:cNvSpPr txBox="1"/>
            <p:nvPr/>
          </p:nvSpPr>
          <p:spPr>
            <a:xfrm>
              <a:off x="12777847" y="3072862"/>
              <a:ext cx="928090" cy="138424"/>
            </a:xfrm>
            <a:prstGeom prst="rect">
              <a:avLst/>
            </a:prstGeom>
          </p:spPr>
          <p:txBody>
            <a:bodyPr wrap="square" lIns="0" tIns="0" rIns="0" bIns="0" rtlCol="0">
              <a:spAutoFit/>
            </a:bodyPr>
            <a:lstStyle/>
            <a:p>
              <a:pPr algn="ctr" defTabSz="914238">
                <a:lnSpc>
                  <a:spcPct val="90000"/>
                </a:lnSpc>
                <a:spcAft>
                  <a:spcPts val="1500"/>
                </a:spcAft>
                <a:defRPr/>
              </a:pPr>
              <a: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Contact Lens</a:t>
              </a:r>
            </a:p>
          </p:txBody>
        </p:sp>
      </p:grpSp>
      <p:sp>
        <p:nvSpPr>
          <p:cNvPr id="345" name="TextBox 344">
            <a:extLst>
              <a:ext uri="{FF2B5EF4-FFF2-40B4-BE49-F238E27FC236}">
                <a16:creationId xmlns:a16="http://schemas.microsoft.com/office/drawing/2014/main" id="{72344B60-BD4D-421E-A1CE-4F58CB0252FB}"/>
              </a:ext>
            </a:extLst>
          </p:cNvPr>
          <p:cNvSpPr txBox="1"/>
          <p:nvPr/>
        </p:nvSpPr>
        <p:spPr>
          <a:xfrm>
            <a:off x="4610224" y="1609051"/>
            <a:ext cx="1143000" cy="387222"/>
          </a:xfrm>
          <a:prstGeom prst="rect">
            <a:avLst/>
          </a:prstGeom>
          <a:ln>
            <a:noFill/>
          </a:ln>
        </p:spPr>
        <p:txBody>
          <a:bodyPr wrap="square" lIns="0" tIns="0" rIns="0" bIns="0" rtlCol="0" anchor="b" anchorCtr="0">
            <a:spAutoFit/>
          </a:bodyPr>
          <a:lstStyle/>
          <a:p>
            <a:pPr algn="ctr" defTabSz="914238">
              <a:lnSpc>
                <a:spcPct val="90000"/>
              </a:lnSpc>
              <a:spcAft>
                <a:spcPts val="500"/>
              </a:spcAft>
              <a:defRPr/>
            </a:pPr>
            <a:r>
              <a:rPr lang="en-US" sz="6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NEW</a:t>
            </a:r>
          </a:p>
          <a:p>
            <a:pPr algn="ctr" defTabSz="914238">
              <a:lnSpc>
                <a:spcPct val="90000"/>
              </a:lnSpc>
              <a:spcAft>
                <a:spcPts val="500"/>
              </a:spcAft>
              <a:defRPr/>
            </a:pPr>
            <a: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Amazon </a:t>
            </a:r>
            <a:b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833" dirty="0" err="1">
                <a:solidFill>
                  <a:srgbClr val="FFFFFF"/>
                </a:solidFill>
                <a:latin typeface="Amazon Ember" panose="020B0603020204020204" pitchFamily="34" charset="0"/>
                <a:ea typeface="Amazon Ember" panose="020B0603020204020204" pitchFamily="34" charset="0"/>
                <a:cs typeface="Amazon Ember" panose="020B0603020204020204" pitchFamily="34" charset="0"/>
              </a:rPr>
              <a:t>Monitron</a:t>
            </a:r>
            <a:endPar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46" name="TextBox 345">
            <a:extLst>
              <a:ext uri="{FF2B5EF4-FFF2-40B4-BE49-F238E27FC236}">
                <a16:creationId xmlns:a16="http://schemas.microsoft.com/office/drawing/2014/main" id="{B22B0983-5FE2-4D6A-A0A3-514E9834318A}"/>
              </a:ext>
            </a:extLst>
          </p:cNvPr>
          <p:cNvSpPr txBox="1"/>
          <p:nvPr/>
        </p:nvSpPr>
        <p:spPr>
          <a:xfrm>
            <a:off x="3501081" y="1609050"/>
            <a:ext cx="1143000" cy="387222"/>
          </a:xfrm>
          <a:prstGeom prst="rect">
            <a:avLst/>
          </a:prstGeom>
          <a:ln>
            <a:noFill/>
          </a:ln>
        </p:spPr>
        <p:txBody>
          <a:bodyPr wrap="square" lIns="0" tIns="0" rIns="0" bIns="0" rtlCol="0" anchor="b" anchorCtr="0">
            <a:spAutoFit/>
          </a:bodyPr>
          <a:lstStyle/>
          <a:p>
            <a:pPr algn="ctr" defTabSz="914238">
              <a:lnSpc>
                <a:spcPct val="90000"/>
              </a:lnSpc>
              <a:spcAft>
                <a:spcPts val="500"/>
              </a:spcAft>
              <a:defRPr/>
            </a:pPr>
            <a:r>
              <a:rPr lang="en-US" sz="6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NEW</a:t>
            </a:r>
            <a:endPar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p>
            <a:pPr algn="ctr" defTabSz="914238">
              <a:lnSpc>
                <a:spcPct val="90000"/>
              </a:lnSpc>
              <a:spcAft>
                <a:spcPts val="500"/>
              </a:spcAft>
              <a:defRPr/>
            </a:pPr>
            <a: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AWS Panorama </a:t>
            </a:r>
            <a:b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Appliance</a:t>
            </a:r>
          </a:p>
        </p:txBody>
      </p:sp>
      <p:sp>
        <p:nvSpPr>
          <p:cNvPr id="347" name="TextBox 346">
            <a:extLst>
              <a:ext uri="{FF2B5EF4-FFF2-40B4-BE49-F238E27FC236}">
                <a16:creationId xmlns:a16="http://schemas.microsoft.com/office/drawing/2014/main" id="{5AC2831E-A1C7-4360-96C5-9D1BA9ACBE66}"/>
              </a:ext>
            </a:extLst>
          </p:cNvPr>
          <p:cNvSpPr txBox="1"/>
          <p:nvPr/>
        </p:nvSpPr>
        <p:spPr>
          <a:xfrm>
            <a:off x="6828512" y="1609050"/>
            <a:ext cx="1143000" cy="387222"/>
          </a:xfrm>
          <a:prstGeom prst="rect">
            <a:avLst/>
          </a:prstGeom>
        </p:spPr>
        <p:txBody>
          <a:bodyPr wrap="square" lIns="0" tIns="0" rIns="0" bIns="0" rtlCol="0" anchor="b" anchorCtr="0">
            <a:spAutoFit/>
          </a:bodyPr>
          <a:lstStyle/>
          <a:p>
            <a:pPr algn="ctr" defTabSz="914238">
              <a:lnSpc>
                <a:spcPct val="90000"/>
              </a:lnSpc>
              <a:spcAft>
                <a:spcPts val="500"/>
              </a:spcAft>
              <a:defRPr/>
            </a:pPr>
            <a:r>
              <a:rPr lang="en-US" sz="6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NEW</a:t>
            </a:r>
            <a:endParaRPr lang="en-US" sz="833"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p>
            <a:pPr algn="ctr" defTabSz="914238">
              <a:lnSpc>
                <a:spcPct val="90000"/>
              </a:lnSpc>
              <a:spcAft>
                <a:spcPts val="500"/>
              </a:spcAft>
              <a:defRPr/>
            </a:pPr>
            <a: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Amazon Lookout </a:t>
            </a:r>
            <a:b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for Vision</a:t>
            </a:r>
          </a:p>
        </p:txBody>
      </p:sp>
      <p:sp>
        <p:nvSpPr>
          <p:cNvPr id="349" name="TextBox 348">
            <a:extLst>
              <a:ext uri="{FF2B5EF4-FFF2-40B4-BE49-F238E27FC236}">
                <a16:creationId xmlns:a16="http://schemas.microsoft.com/office/drawing/2014/main" id="{484545B8-061D-4B97-92A5-9F26E6051B29}"/>
              </a:ext>
            </a:extLst>
          </p:cNvPr>
          <p:cNvSpPr txBox="1"/>
          <p:nvPr/>
        </p:nvSpPr>
        <p:spPr>
          <a:xfrm>
            <a:off x="5719368" y="1609050"/>
            <a:ext cx="1143000" cy="387222"/>
          </a:xfrm>
          <a:prstGeom prst="rect">
            <a:avLst/>
          </a:prstGeom>
          <a:ln>
            <a:noFill/>
          </a:ln>
        </p:spPr>
        <p:txBody>
          <a:bodyPr wrap="square" lIns="0" tIns="0" rIns="0" bIns="0" rtlCol="0" anchor="b" anchorCtr="0">
            <a:spAutoFit/>
          </a:bodyPr>
          <a:lstStyle/>
          <a:p>
            <a:pPr algn="ctr" defTabSz="914238">
              <a:lnSpc>
                <a:spcPct val="90000"/>
              </a:lnSpc>
              <a:spcAft>
                <a:spcPts val="500"/>
              </a:spcAft>
              <a:defRPr/>
            </a:pPr>
            <a:r>
              <a:rPr lang="en-US" sz="6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NEW</a:t>
            </a:r>
          </a:p>
          <a:p>
            <a:pPr algn="ctr" defTabSz="914238">
              <a:lnSpc>
                <a:spcPct val="90000"/>
              </a:lnSpc>
              <a:spcAft>
                <a:spcPts val="500"/>
              </a:spcAft>
              <a:defRPr/>
            </a:pPr>
            <a: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Amazon Lookout </a:t>
            </a:r>
            <a:b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for Equipment</a:t>
            </a:r>
          </a:p>
        </p:txBody>
      </p:sp>
      <p:cxnSp>
        <p:nvCxnSpPr>
          <p:cNvPr id="6" name="Straight Connector 5">
            <a:extLst>
              <a:ext uri="{FF2B5EF4-FFF2-40B4-BE49-F238E27FC236}">
                <a16:creationId xmlns:a16="http://schemas.microsoft.com/office/drawing/2014/main" id="{8705097F-BA6B-426A-B034-BF82076F3B60}"/>
              </a:ext>
            </a:extLst>
          </p:cNvPr>
          <p:cNvCxnSpPr>
            <a:cxnSpLocks/>
          </p:cNvCxnSpPr>
          <p:nvPr/>
        </p:nvCxnSpPr>
        <p:spPr>
          <a:xfrm>
            <a:off x="5702499" y="1156815"/>
            <a:ext cx="0" cy="1015848"/>
          </a:xfrm>
          <a:prstGeom prst="line">
            <a:avLst/>
          </a:prstGeom>
          <a:ln>
            <a:no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085634A-CF0B-4E44-BEAD-86F0CD62328A}"/>
              </a:ext>
            </a:extLst>
          </p:cNvPr>
          <p:cNvCxnSpPr/>
          <p:nvPr/>
        </p:nvCxnSpPr>
        <p:spPr>
          <a:xfrm>
            <a:off x="4518" y="2149543"/>
            <a:ext cx="12187484" cy="0"/>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a:extLst>
              <a:ext uri="{FF2B5EF4-FFF2-40B4-BE49-F238E27FC236}">
                <a16:creationId xmlns:a16="http://schemas.microsoft.com/office/drawing/2014/main" id="{D349A1E8-BA09-46C8-B829-FC4E34B02969}"/>
              </a:ext>
            </a:extLst>
          </p:cNvPr>
          <p:cNvCxnSpPr>
            <a:cxnSpLocks/>
          </p:cNvCxnSpPr>
          <p:nvPr/>
        </p:nvCxnSpPr>
        <p:spPr>
          <a:xfrm>
            <a:off x="-558193" y="1156815"/>
            <a:ext cx="0" cy="1015848"/>
          </a:xfrm>
          <a:prstGeom prst="line">
            <a:avLst/>
          </a:prstGeom>
          <a:ln>
            <a:no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a:extLst>
              <a:ext uri="{FF2B5EF4-FFF2-40B4-BE49-F238E27FC236}">
                <a16:creationId xmlns:a16="http://schemas.microsoft.com/office/drawing/2014/main" id="{87B043CE-CC78-454D-837F-6DB86A12A30F}"/>
              </a:ext>
            </a:extLst>
          </p:cNvPr>
          <p:cNvCxnSpPr>
            <a:cxnSpLocks/>
          </p:cNvCxnSpPr>
          <p:nvPr/>
        </p:nvCxnSpPr>
        <p:spPr>
          <a:xfrm>
            <a:off x="9545619" y="906684"/>
            <a:ext cx="0" cy="1242859"/>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pic>
        <p:nvPicPr>
          <p:cNvPr id="296" name="Picture 295">
            <a:extLst>
              <a:ext uri="{FF2B5EF4-FFF2-40B4-BE49-F238E27FC236}">
                <a16:creationId xmlns:a16="http://schemas.microsoft.com/office/drawing/2014/main" id="{86595355-6314-488E-BCE8-68E11683241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049653" y="1218469"/>
            <a:ext cx="264144" cy="264144"/>
          </a:xfrm>
          <a:prstGeom prst="rect">
            <a:avLst/>
          </a:prstGeom>
        </p:spPr>
      </p:pic>
      <p:pic>
        <p:nvPicPr>
          <p:cNvPr id="17" name="Picture 16">
            <a:extLst>
              <a:ext uri="{FF2B5EF4-FFF2-40B4-BE49-F238E27FC236}">
                <a16:creationId xmlns:a16="http://schemas.microsoft.com/office/drawing/2014/main" id="{298D8032-E5D1-4253-B235-CDA365884EA0}"/>
              </a:ext>
            </a:extLst>
          </p:cNvPr>
          <p:cNvPicPr>
            <a:picLocks noChangeAspect="1"/>
          </p:cNvPicPr>
          <p:nvPr/>
        </p:nvPicPr>
        <p:blipFill>
          <a:blip r:embed="rId14"/>
          <a:stretch>
            <a:fillRect/>
          </a:stretch>
        </p:blipFill>
        <p:spPr>
          <a:xfrm>
            <a:off x="3936009" y="1213969"/>
            <a:ext cx="273145" cy="273145"/>
          </a:xfrm>
          <a:prstGeom prst="rect">
            <a:avLst/>
          </a:prstGeom>
        </p:spPr>
      </p:pic>
      <p:pic>
        <p:nvPicPr>
          <p:cNvPr id="19" name="Picture 18" descr="Icon&#10;&#10;Description automatically generated">
            <a:extLst>
              <a:ext uri="{FF2B5EF4-FFF2-40B4-BE49-F238E27FC236}">
                <a16:creationId xmlns:a16="http://schemas.microsoft.com/office/drawing/2014/main" id="{154E71C2-238C-4B5F-BB99-C52C50A30885}"/>
              </a:ext>
            </a:extLst>
          </p:cNvPr>
          <p:cNvPicPr>
            <a:picLocks noChangeAspect="1"/>
          </p:cNvPicPr>
          <p:nvPr/>
        </p:nvPicPr>
        <p:blipFill>
          <a:blip r:embed="rId15"/>
          <a:stretch>
            <a:fillRect/>
          </a:stretch>
        </p:blipFill>
        <p:spPr>
          <a:xfrm>
            <a:off x="9882673" y="1205481"/>
            <a:ext cx="290115" cy="290115"/>
          </a:xfrm>
          <a:prstGeom prst="rect">
            <a:avLst/>
          </a:prstGeom>
        </p:spPr>
      </p:pic>
      <p:pic>
        <p:nvPicPr>
          <p:cNvPr id="3" name="Picture 2">
            <a:extLst>
              <a:ext uri="{FF2B5EF4-FFF2-40B4-BE49-F238E27FC236}">
                <a16:creationId xmlns:a16="http://schemas.microsoft.com/office/drawing/2014/main" id="{3447F238-234D-4F8D-89DF-5EEBD48C7EB0}"/>
              </a:ext>
            </a:extLst>
          </p:cNvPr>
          <p:cNvPicPr>
            <a:picLocks noChangeAspect="1"/>
          </p:cNvPicPr>
          <p:nvPr/>
        </p:nvPicPr>
        <p:blipFill>
          <a:blip r:embed="rId16"/>
          <a:stretch>
            <a:fillRect/>
          </a:stretch>
        </p:blipFill>
        <p:spPr>
          <a:xfrm>
            <a:off x="6153996" y="1210711"/>
            <a:ext cx="273744" cy="273744"/>
          </a:xfrm>
          <a:prstGeom prst="rect">
            <a:avLst/>
          </a:prstGeom>
        </p:spPr>
      </p:pic>
      <p:pic>
        <p:nvPicPr>
          <p:cNvPr id="8" name="Picture 7" descr="Icon&#10;&#10;Description automatically generated">
            <a:extLst>
              <a:ext uri="{FF2B5EF4-FFF2-40B4-BE49-F238E27FC236}">
                <a16:creationId xmlns:a16="http://schemas.microsoft.com/office/drawing/2014/main" id="{7FA81F3F-A0AD-42C5-8E26-432D0B76FBCF}"/>
              </a:ext>
            </a:extLst>
          </p:cNvPr>
          <p:cNvPicPr>
            <a:picLocks noChangeAspect="1"/>
          </p:cNvPicPr>
          <p:nvPr/>
        </p:nvPicPr>
        <p:blipFill>
          <a:blip r:embed="rId17"/>
          <a:stretch>
            <a:fillRect/>
          </a:stretch>
        </p:blipFill>
        <p:spPr>
          <a:xfrm>
            <a:off x="7226997" y="1200366"/>
            <a:ext cx="288352" cy="288351"/>
          </a:xfrm>
          <a:prstGeom prst="rect">
            <a:avLst/>
          </a:prstGeom>
        </p:spPr>
      </p:pic>
      <p:sp>
        <p:nvSpPr>
          <p:cNvPr id="152" name="Title 3">
            <a:extLst>
              <a:ext uri="{FF2B5EF4-FFF2-40B4-BE49-F238E27FC236}">
                <a16:creationId xmlns:a16="http://schemas.microsoft.com/office/drawing/2014/main" id="{62CA5178-36B6-4785-8B9A-496343684A6E}"/>
              </a:ext>
            </a:extLst>
          </p:cNvPr>
          <p:cNvSpPr>
            <a:spLocks noGrp="1"/>
          </p:cNvSpPr>
          <p:nvPr>
            <p:ph type="title" idx="4294967295"/>
          </p:nvPr>
        </p:nvSpPr>
        <p:spPr>
          <a:xfrm>
            <a:off x="360000" y="144463"/>
            <a:ext cx="10972800" cy="914400"/>
          </a:xfrm>
        </p:spPr>
        <p:txBody>
          <a:bodyPr vert="horz" lIns="91440" tIns="45720" rIns="91440" bIns="45720" rtlCol="0" anchor="t">
            <a:noAutofit/>
          </a:bodyPr>
          <a:lstStyle/>
          <a:p>
            <a:pPr defTabSz="609576"/>
            <a:r>
              <a:rPr lang="en-US" sz="3167" b="1" dirty="0"/>
              <a:t>AI Services: Easily add intelligence to application</a:t>
            </a:r>
            <a:br>
              <a:rPr lang="en-US" sz="3167" b="1" dirty="0"/>
            </a:br>
            <a:endParaRPr lang="en-US" sz="3167" b="1" dirty="0"/>
          </a:p>
        </p:txBody>
      </p:sp>
      <p:grpSp>
        <p:nvGrpSpPr>
          <p:cNvPr id="10" name="Group 9">
            <a:extLst>
              <a:ext uri="{FF2B5EF4-FFF2-40B4-BE49-F238E27FC236}">
                <a16:creationId xmlns:a16="http://schemas.microsoft.com/office/drawing/2014/main" id="{4D022597-7B61-4BC4-A449-F577B4536643}"/>
              </a:ext>
            </a:extLst>
          </p:cNvPr>
          <p:cNvGrpSpPr/>
          <p:nvPr/>
        </p:nvGrpSpPr>
        <p:grpSpPr>
          <a:xfrm>
            <a:off x="1059763" y="1240081"/>
            <a:ext cx="688339" cy="756192"/>
            <a:chOff x="1216154" y="1488096"/>
            <a:chExt cx="826006" cy="907431"/>
          </a:xfrm>
        </p:grpSpPr>
        <p:pic>
          <p:nvPicPr>
            <p:cNvPr id="5" name="Picture 4">
              <a:extLst>
                <a:ext uri="{FF2B5EF4-FFF2-40B4-BE49-F238E27FC236}">
                  <a16:creationId xmlns:a16="http://schemas.microsoft.com/office/drawing/2014/main" id="{BE9FFA34-843F-4278-BBF5-D523FCD56E88}"/>
                </a:ext>
              </a:extLst>
            </p:cNvPr>
            <p:cNvPicPr>
              <a:picLocks noChangeAspect="1"/>
            </p:cNvPicPr>
            <p:nvPr/>
          </p:nvPicPr>
          <p:blipFill>
            <a:blip r:embed="rId18"/>
            <a:stretch>
              <a:fillRect/>
            </a:stretch>
          </p:blipFill>
          <p:spPr>
            <a:xfrm>
              <a:off x="1474299" y="1488096"/>
              <a:ext cx="309717" cy="309717"/>
            </a:xfrm>
            <a:prstGeom prst="rect">
              <a:avLst/>
            </a:prstGeom>
          </p:spPr>
        </p:pic>
        <p:sp>
          <p:nvSpPr>
            <p:cNvPr id="153" name="TextBox 152">
              <a:extLst>
                <a:ext uri="{FF2B5EF4-FFF2-40B4-BE49-F238E27FC236}">
                  <a16:creationId xmlns:a16="http://schemas.microsoft.com/office/drawing/2014/main" id="{E43CFF7A-C3B7-4061-BDB8-772FF334DDD0}"/>
                </a:ext>
              </a:extLst>
            </p:cNvPr>
            <p:cNvSpPr txBox="1"/>
            <p:nvPr/>
          </p:nvSpPr>
          <p:spPr>
            <a:xfrm>
              <a:off x="1216154" y="1930860"/>
              <a:ext cx="826006" cy="464667"/>
            </a:xfrm>
            <a:prstGeom prst="rect">
              <a:avLst/>
            </a:prstGeom>
          </p:spPr>
          <p:txBody>
            <a:bodyPr wrap="square" lIns="0" tIns="0" rIns="0" bIns="0" rtlCol="0" anchor="b" anchorCtr="0">
              <a:spAutoFit/>
            </a:bodyPr>
            <a:lstStyle/>
            <a:p>
              <a:pPr algn="ctr" defTabSz="914238">
                <a:lnSpc>
                  <a:spcPct val="90000"/>
                </a:lnSpc>
                <a:spcAft>
                  <a:spcPts val="500"/>
                </a:spcAft>
                <a:defRPr/>
              </a:pPr>
              <a:r>
                <a:rPr lang="en-US" sz="6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NEW</a:t>
              </a:r>
              <a:endParaRPr lang="en-US" sz="833"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p>
              <a:pPr algn="ctr" defTabSz="914238">
                <a:lnSpc>
                  <a:spcPct val="90000"/>
                </a:lnSpc>
                <a:spcAft>
                  <a:spcPts val="500"/>
                </a:spcAft>
                <a:defRPr/>
              </a:pPr>
              <a: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Amazon</a:t>
              </a:r>
              <a:b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833" dirty="0" err="1">
                  <a:solidFill>
                    <a:srgbClr val="FFFFFF"/>
                  </a:solidFill>
                  <a:latin typeface="Amazon Ember" panose="020B0603020204020204" pitchFamily="34" charset="0"/>
                  <a:ea typeface="Amazon Ember" panose="020B0603020204020204" pitchFamily="34" charset="0"/>
                  <a:cs typeface="Amazon Ember" panose="020B0603020204020204" pitchFamily="34" charset="0"/>
                </a:rPr>
                <a:t>HealthLake</a:t>
              </a:r>
              <a:endPar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cxnSp>
        <p:nvCxnSpPr>
          <p:cNvPr id="154" name="Straight Connector 153">
            <a:extLst>
              <a:ext uri="{FF2B5EF4-FFF2-40B4-BE49-F238E27FC236}">
                <a16:creationId xmlns:a16="http://schemas.microsoft.com/office/drawing/2014/main" id="{04070566-1638-4AA0-94AE-C33AF1194095}"/>
              </a:ext>
            </a:extLst>
          </p:cNvPr>
          <p:cNvCxnSpPr>
            <a:cxnSpLocks/>
          </p:cNvCxnSpPr>
          <p:nvPr/>
        </p:nvCxnSpPr>
        <p:spPr>
          <a:xfrm>
            <a:off x="3469475" y="906684"/>
            <a:ext cx="0" cy="1242859"/>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sp>
        <p:nvSpPr>
          <p:cNvPr id="155" name="TextBox 154">
            <a:extLst>
              <a:ext uri="{FF2B5EF4-FFF2-40B4-BE49-F238E27FC236}">
                <a16:creationId xmlns:a16="http://schemas.microsoft.com/office/drawing/2014/main" id="{7D773FC8-ADE8-49FD-9959-60674CCD370B}"/>
              </a:ext>
            </a:extLst>
          </p:cNvPr>
          <p:cNvSpPr txBox="1"/>
          <p:nvPr/>
        </p:nvSpPr>
        <p:spPr>
          <a:xfrm>
            <a:off x="935152" y="999384"/>
            <a:ext cx="2477099" cy="220510"/>
          </a:xfrm>
          <a:prstGeom prst="rect">
            <a:avLst/>
          </a:prstGeom>
          <a:noFill/>
          <a:ln>
            <a:noFill/>
          </a:ln>
        </p:spPr>
        <p:txBody>
          <a:bodyPr wrap="square" rtlCol="0">
            <a:spAutoFit/>
          </a:bodyPr>
          <a:lstStyle/>
          <a:p>
            <a:pPr algn="ctr" defTabSz="609570"/>
            <a:r>
              <a:rPr lang="en-US" sz="833"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HEALTH AI</a:t>
            </a:r>
          </a:p>
        </p:txBody>
      </p:sp>
      <p:sp>
        <p:nvSpPr>
          <p:cNvPr id="156" name="TextBox 155">
            <a:extLst>
              <a:ext uri="{FF2B5EF4-FFF2-40B4-BE49-F238E27FC236}">
                <a16:creationId xmlns:a16="http://schemas.microsoft.com/office/drawing/2014/main" id="{104D6FD8-8700-4082-B609-BAFAE043D59A}"/>
              </a:ext>
            </a:extLst>
          </p:cNvPr>
          <p:cNvSpPr txBox="1"/>
          <p:nvPr/>
        </p:nvSpPr>
        <p:spPr>
          <a:xfrm>
            <a:off x="8254249" y="1609050"/>
            <a:ext cx="1143000" cy="387222"/>
          </a:xfrm>
          <a:prstGeom prst="rect">
            <a:avLst/>
          </a:prstGeom>
        </p:spPr>
        <p:txBody>
          <a:bodyPr wrap="square" lIns="0" tIns="0" rIns="0" bIns="0" rtlCol="0" anchor="b" anchorCtr="0">
            <a:spAutoFit/>
          </a:bodyPr>
          <a:lstStyle/>
          <a:p>
            <a:pPr algn="ctr" defTabSz="914238">
              <a:lnSpc>
                <a:spcPct val="90000"/>
              </a:lnSpc>
              <a:spcAft>
                <a:spcPts val="500"/>
              </a:spcAft>
              <a:defRPr/>
            </a:pPr>
            <a:r>
              <a:rPr lang="en-US" sz="6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NEW</a:t>
            </a:r>
            <a:endParaRPr lang="en-US" sz="833"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p>
            <a:pPr algn="ctr" defTabSz="914238">
              <a:lnSpc>
                <a:spcPct val="90000"/>
              </a:lnSpc>
              <a:spcAft>
                <a:spcPts val="500"/>
              </a:spcAft>
              <a:defRPr/>
            </a:pPr>
            <a: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Amazon Lookout</a:t>
            </a:r>
            <a:b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for Metrics</a:t>
            </a:r>
          </a:p>
        </p:txBody>
      </p:sp>
      <p:pic>
        <p:nvPicPr>
          <p:cNvPr id="13" name="Picture 12" descr="A picture containing text, clipart&#10;&#10;Description automatically generated">
            <a:extLst>
              <a:ext uri="{FF2B5EF4-FFF2-40B4-BE49-F238E27FC236}">
                <a16:creationId xmlns:a16="http://schemas.microsoft.com/office/drawing/2014/main" id="{B3EEFA35-3C62-4D7D-8A3D-56664A1BBEE6}"/>
              </a:ext>
            </a:extLst>
          </p:cNvPr>
          <p:cNvPicPr>
            <a:picLocks noChangeAspect="1"/>
          </p:cNvPicPr>
          <p:nvPr/>
        </p:nvPicPr>
        <p:blipFill>
          <a:blip r:embed="rId19"/>
          <a:stretch>
            <a:fillRect/>
          </a:stretch>
        </p:blipFill>
        <p:spPr>
          <a:xfrm>
            <a:off x="8678859" y="1197779"/>
            <a:ext cx="293784" cy="293784"/>
          </a:xfrm>
          <a:prstGeom prst="rect">
            <a:avLst/>
          </a:prstGeom>
        </p:spPr>
      </p:pic>
      <p:cxnSp>
        <p:nvCxnSpPr>
          <p:cNvPr id="159" name="Straight Connector 158">
            <a:extLst>
              <a:ext uri="{FF2B5EF4-FFF2-40B4-BE49-F238E27FC236}">
                <a16:creationId xmlns:a16="http://schemas.microsoft.com/office/drawing/2014/main" id="{6764C0EE-E2C9-4F3E-A73A-6ADE513B8823}"/>
              </a:ext>
            </a:extLst>
          </p:cNvPr>
          <p:cNvCxnSpPr>
            <a:cxnSpLocks/>
          </p:cNvCxnSpPr>
          <p:nvPr/>
        </p:nvCxnSpPr>
        <p:spPr>
          <a:xfrm>
            <a:off x="8105579" y="906684"/>
            <a:ext cx="0" cy="1242859"/>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D7CD5618-0352-4130-86C9-3543B0B5AB5C}"/>
              </a:ext>
            </a:extLst>
          </p:cNvPr>
          <p:cNvSpPr txBox="1"/>
          <p:nvPr/>
        </p:nvSpPr>
        <p:spPr>
          <a:xfrm>
            <a:off x="8171056" y="999384"/>
            <a:ext cx="1326004" cy="220510"/>
          </a:xfrm>
          <a:prstGeom prst="rect">
            <a:avLst/>
          </a:prstGeom>
          <a:noFill/>
          <a:ln>
            <a:noFill/>
          </a:ln>
        </p:spPr>
        <p:txBody>
          <a:bodyPr wrap="none" rtlCol="0">
            <a:spAutoFit/>
          </a:bodyPr>
          <a:lstStyle/>
          <a:p>
            <a:pPr defTabSz="609570"/>
            <a:r>
              <a:rPr lang="en-US" sz="833"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ANOMALY DETECTION</a:t>
            </a:r>
          </a:p>
        </p:txBody>
      </p:sp>
      <p:grpSp>
        <p:nvGrpSpPr>
          <p:cNvPr id="166" name="Group 165">
            <a:extLst>
              <a:ext uri="{FF2B5EF4-FFF2-40B4-BE49-F238E27FC236}">
                <a16:creationId xmlns:a16="http://schemas.microsoft.com/office/drawing/2014/main" id="{82A163E5-EE5C-455C-AE2C-C595CA02834A}"/>
              </a:ext>
            </a:extLst>
          </p:cNvPr>
          <p:cNvGrpSpPr/>
          <p:nvPr/>
        </p:nvGrpSpPr>
        <p:grpSpPr>
          <a:xfrm>
            <a:off x="1930040" y="1240214"/>
            <a:ext cx="501740" cy="752956"/>
            <a:chOff x="1447947" y="1553618"/>
            <a:chExt cx="376307" cy="564717"/>
          </a:xfrm>
        </p:grpSpPr>
        <p:pic>
          <p:nvPicPr>
            <p:cNvPr id="171" name="Graphic 46">
              <a:extLst>
                <a:ext uri="{FF2B5EF4-FFF2-40B4-BE49-F238E27FC236}">
                  <a16:creationId xmlns:a16="http://schemas.microsoft.com/office/drawing/2014/main" id="{324557DB-70F6-47DD-BDEE-F0B096370594}"/>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538739" y="1553618"/>
              <a:ext cx="194721" cy="200759"/>
            </a:xfrm>
            <a:prstGeom prst="rect">
              <a:avLst/>
            </a:prstGeom>
            <a:noFill/>
          </p:spPr>
        </p:pic>
        <p:sp>
          <p:nvSpPr>
            <p:cNvPr id="172" name="TextBox 171">
              <a:extLst>
                <a:ext uri="{FF2B5EF4-FFF2-40B4-BE49-F238E27FC236}">
                  <a16:creationId xmlns:a16="http://schemas.microsoft.com/office/drawing/2014/main" id="{8B3B65ED-EE1C-4FE0-8B9C-691BD3EC9ACE}"/>
                </a:ext>
              </a:extLst>
            </p:cNvPr>
            <p:cNvSpPr txBox="1"/>
            <p:nvPr/>
          </p:nvSpPr>
          <p:spPr>
            <a:xfrm>
              <a:off x="1447947" y="1858792"/>
              <a:ext cx="376307" cy="259543"/>
            </a:xfrm>
            <a:prstGeom prst="rect">
              <a:avLst/>
            </a:prstGeom>
          </p:spPr>
          <p:txBody>
            <a:bodyPr wrap="none" lIns="0" tIns="0" rIns="0" bIns="0" rtlCol="0">
              <a:spAutoFit/>
            </a:bodyPr>
            <a:lstStyle/>
            <a:p>
              <a:pPr algn="ctr" defTabSz="914238">
                <a:lnSpc>
                  <a:spcPct val="90000"/>
                </a:lnSpc>
                <a:spcAft>
                  <a:spcPts val="500"/>
                </a:spcAft>
                <a:defRPr/>
              </a:pPr>
              <a: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Amazon</a:t>
              </a:r>
              <a:b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Transcribe</a:t>
              </a:r>
              <a:b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Medical</a:t>
              </a:r>
            </a:p>
          </p:txBody>
        </p:sp>
      </p:grpSp>
      <p:grpSp>
        <p:nvGrpSpPr>
          <p:cNvPr id="250" name="Group 249">
            <a:extLst>
              <a:ext uri="{FF2B5EF4-FFF2-40B4-BE49-F238E27FC236}">
                <a16:creationId xmlns:a16="http://schemas.microsoft.com/office/drawing/2014/main" id="{EF4AD83A-2734-4DBF-976C-D6B7612B13A5}"/>
              </a:ext>
            </a:extLst>
          </p:cNvPr>
          <p:cNvGrpSpPr/>
          <p:nvPr/>
        </p:nvGrpSpPr>
        <p:grpSpPr>
          <a:xfrm>
            <a:off x="2613720" y="1240579"/>
            <a:ext cx="625171" cy="752591"/>
            <a:chOff x="2037519" y="1553892"/>
            <a:chExt cx="468878" cy="564443"/>
          </a:xfrm>
        </p:grpSpPr>
        <p:sp>
          <p:nvSpPr>
            <p:cNvPr id="261" name="TextBox 260">
              <a:extLst>
                <a:ext uri="{FF2B5EF4-FFF2-40B4-BE49-F238E27FC236}">
                  <a16:creationId xmlns:a16="http://schemas.microsoft.com/office/drawing/2014/main" id="{7488A9B1-6D04-4E9A-89E9-0E3948FE37BC}"/>
                </a:ext>
              </a:extLst>
            </p:cNvPr>
            <p:cNvSpPr txBox="1"/>
            <p:nvPr/>
          </p:nvSpPr>
          <p:spPr>
            <a:xfrm>
              <a:off x="2037519" y="1858792"/>
              <a:ext cx="468878" cy="259543"/>
            </a:xfrm>
            <a:prstGeom prst="rect">
              <a:avLst/>
            </a:prstGeom>
          </p:spPr>
          <p:txBody>
            <a:bodyPr wrap="none" lIns="0" tIns="0" rIns="0" bIns="0" rtlCol="0">
              <a:spAutoFit/>
            </a:bodyPr>
            <a:lstStyle/>
            <a:p>
              <a:pPr algn="ctr" defTabSz="914238">
                <a:lnSpc>
                  <a:spcPct val="90000"/>
                </a:lnSpc>
                <a:spcAft>
                  <a:spcPts val="500"/>
                </a:spcAft>
                <a:defRPr/>
              </a:pPr>
              <a: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Amazon</a:t>
              </a:r>
              <a:b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Comprehend</a:t>
              </a:r>
              <a:b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8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Medical</a:t>
              </a:r>
            </a:p>
          </p:txBody>
        </p:sp>
        <p:sp>
          <p:nvSpPr>
            <p:cNvPr id="263" name="Graphic 48">
              <a:extLst>
                <a:ext uri="{FF2B5EF4-FFF2-40B4-BE49-F238E27FC236}">
                  <a16:creationId xmlns:a16="http://schemas.microsoft.com/office/drawing/2014/main" id="{FAFA62CD-B0AB-4EA4-9BE3-93455E2360BE}"/>
                </a:ext>
              </a:extLst>
            </p:cNvPr>
            <p:cNvSpPr/>
            <p:nvPr/>
          </p:nvSpPr>
          <p:spPr>
            <a:xfrm>
              <a:off x="2174862" y="1553892"/>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defTabSz="914238">
                <a:defRPr/>
              </a:pPr>
              <a:endParaRPr lang="en-US" sz="2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2" name="Rectangle 1">
            <a:extLst>
              <a:ext uri="{FF2B5EF4-FFF2-40B4-BE49-F238E27FC236}">
                <a16:creationId xmlns:a16="http://schemas.microsoft.com/office/drawing/2014/main" id="{D36E4319-C2E5-A54A-AF24-AE0F2B91E3F8}"/>
              </a:ext>
            </a:extLst>
          </p:cNvPr>
          <p:cNvSpPr/>
          <p:nvPr/>
        </p:nvSpPr>
        <p:spPr>
          <a:xfrm>
            <a:off x="1589827" y="2184500"/>
            <a:ext cx="5476256" cy="1164167"/>
          </a:xfrm>
          <a:prstGeom prst="rect">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0" name="Rectangle 129">
            <a:extLst>
              <a:ext uri="{FF2B5EF4-FFF2-40B4-BE49-F238E27FC236}">
                <a16:creationId xmlns:a16="http://schemas.microsoft.com/office/drawing/2014/main" id="{FD881B7B-AB13-2541-97F6-A13E0E935054}"/>
              </a:ext>
            </a:extLst>
          </p:cNvPr>
          <p:cNvSpPr/>
          <p:nvPr/>
        </p:nvSpPr>
        <p:spPr>
          <a:xfrm>
            <a:off x="1782619" y="955534"/>
            <a:ext cx="1569583" cy="1164167"/>
          </a:xfrm>
          <a:prstGeom prst="rect">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1" name="Rectangle 130">
            <a:extLst>
              <a:ext uri="{FF2B5EF4-FFF2-40B4-BE49-F238E27FC236}">
                <a16:creationId xmlns:a16="http://schemas.microsoft.com/office/drawing/2014/main" id="{EA94786B-D0E1-0D43-8625-28344E3F2C3B}"/>
              </a:ext>
            </a:extLst>
          </p:cNvPr>
          <p:cNvSpPr/>
          <p:nvPr/>
        </p:nvSpPr>
        <p:spPr>
          <a:xfrm>
            <a:off x="10370910" y="2181717"/>
            <a:ext cx="1183737" cy="1164167"/>
          </a:xfrm>
          <a:prstGeom prst="rect">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32" name="Group 131">
            <a:extLst>
              <a:ext uri="{FF2B5EF4-FFF2-40B4-BE49-F238E27FC236}">
                <a16:creationId xmlns:a16="http://schemas.microsoft.com/office/drawing/2014/main" id="{859E70B8-3CE5-934D-A045-733F13EA07B2}"/>
              </a:ext>
            </a:extLst>
          </p:cNvPr>
          <p:cNvGrpSpPr/>
          <p:nvPr/>
        </p:nvGrpSpPr>
        <p:grpSpPr>
          <a:xfrm>
            <a:off x="203817" y="4245836"/>
            <a:ext cx="1897742" cy="1672735"/>
            <a:chOff x="356615" y="1944473"/>
            <a:chExt cx="1423306" cy="1254551"/>
          </a:xfrm>
        </p:grpSpPr>
        <p:sp>
          <p:nvSpPr>
            <p:cNvPr id="133" name="Oval 132">
              <a:extLst>
                <a:ext uri="{FF2B5EF4-FFF2-40B4-BE49-F238E27FC236}">
                  <a16:creationId xmlns:a16="http://schemas.microsoft.com/office/drawing/2014/main" id="{CA46F2FF-4BF4-0044-BCF6-4C57DDA211EB}"/>
                </a:ext>
              </a:extLst>
            </p:cNvPr>
            <p:cNvSpPr/>
            <p:nvPr/>
          </p:nvSpPr>
          <p:spPr>
            <a:xfrm>
              <a:off x="457828" y="1944473"/>
              <a:ext cx="1218749" cy="1254551"/>
            </a:xfrm>
            <a:prstGeom prst="ellipse">
              <a:avLst/>
            </a:prstGeom>
            <a:noFill/>
            <a:ln w="3175">
              <a:solidFill>
                <a:schemeClr val="accent3">
                  <a:lumMod val="60000"/>
                  <a:lumOff val="4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altLang="en-US" sz="160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34" name="Picture 133">
              <a:extLst>
                <a:ext uri="{FF2B5EF4-FFF2-40B4-BE49-F238E27FC236}">
                  <a16:creationId xmlns:a16="http://schemas.microsoft.com/office/drawing/2014/main" id="{9592D486-6174-844E-89B3-C7B54A9C51FF}"/>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808863" y="2539194"/>
              <a:ext cx="516677" cy="534069"/>
            </a:xfrm>
            <a:prstGeom prst="rect">
              <a:avLst/>
            </a:prstGeom>
            <a:solidFill>
              <a:schemeClr val="tx2">
                <a:lumMod val="10000"/>
                <a:alpha val="33000"/>
              </a:schemeClr>
            </a:solidFill>
          </p:spPr>
        </p:pic>
        <p:sp>
          <p:nvSpPr>
            <p:cNvPr id="135" name="TextBox 134">
              <a:extLst>
                <a:ext uri="{FF2B5EF4-FFF2-40B4-BE49-F238E27FC236}">
                  <a16:creationId xmlns:a16="http://schemas.microsoft.com/office/drawing/2014/main" id="{AEC0C0BA-5248-6741-AE59-DA5AD1AB53FC}"/>
                </a:ext>
              </a:extLst>
            </p:cNvPr>
            <p:cNvSpPr txBox="1"/>
            <p:nvPr/>
          </p:nvSpPr>
          <p:spPr>
            <a:xfrm>
              <a:off x="356615" y="2239726"/>
              <a:ext cx="1423306" cy="253915"/>
            </a:xfrm>
            <a:prstGeom prst="rect">
              <a:avLst/>
            </a:prstGeom>
            <a:noFill/>
          </p:spPr>
          <p:txBody>
            <a:bodyPr wrap="square" rtlCol="0">
              <a:spAutoFit/>
            </a:bodyPr>
            <a:lstStyle/>
            <a:p>
              <a:pPr algn="ctr" defTabSz="609576"/>
              <a:r>
                <a:rPr lang="en-US" altLang="en-US" sz="160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Audio Input</a:t>
              </a:r>
            </a:p>
          </p:txBody>
        </p:sp>
      </p:grpSp>
      <p:grpSp>
        <p:nvGrpSpPr>
          <p:cNvPr id="136" name="Group 135">
            <a:extLst>
              <a:ext uri="{FF2B5EF4-FFF2-40B4-BE49-F238E27FC236}">
                <a16:creationId xmlns:a16="http://schemas.microsoft.com/office/drawing/2014/main" id="{3CD90CFE-A2B4-494A-878D-0628783EA080}"/>
              </a:ext>
            </a:extLst>
          </p:cNvPr>
          <p:cNvGrpSpPr/>
          <p:nvPr/>
        </p:nvGrpSpPr>
        <p:grpSpPr>
          <a:xfrm>
            <a:off x="1151274" y="3484382"/>
            <a:ext cx="3007102" cy="2321885"/>
            <a:chOff x="1381527" y="2308733"/>
            <a:chExt cx="3608523" cy="2786274"/>
          </a:xfrm>
        </p:grpSpPr>
        <p:cxnSp>
          <p:nvCxnSpPr>
            <p:cNvPr id="137" name="Elbow Connector 136">
              <a:extLst>
                <a:ext uri="{FF2B5EF4-FFF2-40B4-BE49-F238E27FC236}">
                  <a16:creationId xmlns:a16="http://schemas.microsoft.com/office/drawing/2014/main" id="{D7F1278F-F0A7-AC40-B0E3-CA6FAB3E4DF2}"/>
                </a:ext>
              </a:extLst>
            </p:cNvPr>
            <p:cNvCxnSpPr>
              <a:cxnSpLocks/>
              <a:stCxn id="133" idx="0"/>
            </p:cNvCxnSpPr>
            <p:nvPr/>
          </p:nvCxnSpPr>
          <p:spPr>
            <a:xfrm rot="5400000" flipH="1" flipV="1">
              <a:off x="1854022" y="3714931"/>
              <a:ext cx="907581" cy="1852572"/>
            </a:xfrm>
            <a:prstGeom prst="bent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8" name="TextBox 137">
              <a:extLst>
                <a:ext uri="{FF2B5EF4-FFF2-40B4-BE49-F238E27FC236}">
                  <a16:creationId xmlns:a16="http://schemas.microsoft.com/office/drawing/2014/main" id="{B7DAF916-3609-5643-B341-B2C089303B24}"/>
                </a:ext>
              </a:extLst>
            </p:cNvPr>
            <p:cNvSpPr txBox="1"/>
            <p:nvPr/>
          </p:nvSpPr>
          <p:spPr>
            <a:xfrm>
              <a:off x="4163369" y="2514869"/>
              <a:ext cx="826681" cy="387798"/>
            </a:xfrm>
            <a:prstGeom prst="rect">
              <a:avLst/>
            </a:prstGeom>
            <a:noFill/>
          </p:spPr>
          <p:txBody>
            <a:bodyPr wrap="square" rtlCol="0">
              <a:spAutoFit/>
            </a:bodyPr>
            <a:lstStyle/>
            <a:p>
              <a:pPr algn="ctr" defTabSz="609576"/>
              <a:r>
                <a:rPr lang="en-US" altLang="en-US" sz="1500" i="1"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store</a:t>
              </a:r>
            </a:p>
          </p:txBody>
        </p:sp>
        <p:pic>
          <p:nvPicPr>
            <p:cNvPr id="139" name="Graphic 138">
              <a:extLst>
                <a:ext uri="{FF2B5EF4-FFF2-40B4-BE49-F238E27FC236}">
                  <a16:creationId xmlns:a16="http://schemas.microsoft.com/office/drawing/2014/main" id="{1B5D2B39-FFF2-2242-887C-B0CF6566EA13}"/>
                </a:ext>
              </a:extLst>
            </p:cNvPr>
            <p:cNvPicPr>
              <a:picLocks noChangeAspect="1"/>
            </p:cNvPicPr>
            <p:nvPr/>
          </p:nvPicPr>
          <p:blipFill>
            <a:blip r:embed="rId21">
              <a:extLst>
                <a:ext uri="{96DAC541-7B7A-43D3-8B79-37D633B846F1}">
                  <asvg:svgBlip xmlns:asvg="http://schemas.microsoft.com/office/drawing/2016/SVG/main" xmlns="" r:embed="rId22"/>
                </a:ext>
              </a:extLst>
            </a:blip>
            <a:stretch>
              <a:fillRect/>
            </a:stretch>
          </p:blipFill>
          <p:spPr>
            <a:xfrm>
              <a:off x="3452170" y="2308733"/>
              <a:ext cx="711199" cy="711200"/>
            </a:xfrm>
            <a:prstGeom prst="rect">
              <a:avLst/>
            </a:prstGeom>
          </p:spPr>
        </p:pic>
        <p:sp>
          <p:nvSpPr>
            <p:cNvPr id="140" name="TextBox 139">
              <a:extLst>
                <a:ext uri="{FF2B5EF4-FFF2-40B4-BE49-F238E27FC236}">
                  <a16:creationId xmlns:a16="http://schemas.microsoft.com/office/drawing/2014/main" id="{FE028B8B-431A-8F45-AB49-D60234480DBA}"/>
                </a:ext>
              </a:extLst>
            </p:cNvPr>
            <p:cNvSpPr txBox="1"/>
            <p:nvPr/>
          </p:nvSpPr>
          <p:spPr>
            <a:xfrm>
              <a:off x="2656818" y="3093673"/>
              <a:ext cx="2301904" cy="326321"/>
            </a:xfrm>
            <a:prstGeom prst="rect">
              <a:avLst/>
            </a:prstGeom>
            <a:noFill/>
          </p:spPr>
          <p:txBody>
            <a:bodyPr wrap="square" rtlCol="0">
              <a:spAutoFit/>
            </a:bodyPr>
            <a:lstStyle/>
            <a:p>
              <a:pPr algn="ctr" defTabSz="914307"/>
              <a:r>
                <a:rPr lang="en-US" sz="1167"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Amazon S3</a:t>
              </a:r>
            </a:p>
          </p:txBody>
        </p:sp>
      </p:grpSp>
      <p:grpSp>
        <p:nvGrpSpPr>
          <p:cNvPr id="141" name="Group 140">
            <a:extLst>
              <a:ext uri="{FF2B5EF4-FFF2-40B4-BE49-F238E27FC236}">
                <a16:creationId xmlns:a16="http://schemas.microsoft.com/office/drawing/2014/main" id="{F3374807-5702-0248-B1D2-879E30F1F03F}"/>
              </a:ext>
            </a:extLst>
          </p:cNvPr>
          <p:cNvGrpSpPr/>
          <p:nvPr/>
        </p:nvGrpSpPr>
        <p:grpSpPr>
          <a:xfrm>
            <a:off x="2204725" y="4426322"/>
            <a:ext cx="1581622" cy="1537823"/>
            <a:chOff x="2645670" y="3439059"/>
            <a:chExt cx="1897946" cy="1845387"/>
          </a:xfrm>
        </p:grpSpPr>
        <p:cxnSp>
          <p:nvCxnSpPr>
            <p:cNvPr id="142" name="Straight Arrow Connector 141">
              <a:extLst>
                <a:ext uri="{FF2B5EF4-FFF2-40B4-BE49-F238E27FC236}">
                  <a16:creationId xmlns:a16="http://schemas.microsoft.com/office/drawing/2014/main" id="{1E4D1A0A-2BC1-E848-97C4-50E33188B7DC}"/>
                </a:ext>
              </a:extLst>
            </p:cNvPr>
            <p:cNvCxnSpPr>
              <a:cxnSpLocks/>
            </p:cNvCxnSpPr>
            <p:nvPr/>
          </p:nvCxnSpPr>
          <p:spPr>
            <a:xfrm flipV="1">
              <a:off x="3784805" y="3439059"/>
              <a:ext cx="5534" cy="334733"/>
            </a:xfrm>
            <a:prstGeom prst="straightConnector1">
              <a:avLst/>
            </a:prstGeom>
            <a:ln>
              <a:solidFill>
                <a:schemeClr val="tx1"/>
              </a:solidFill>
              <a:headEnd type="triangle" w="sm" len="sm"/>
              <a:tailEnd type="none"/>
            </a:ln>
          </p:spPr>
          <p:style>
            <a:lnRef idx="2">
              <a:schemeClr val="accent1"/>
            </a:lnRef>
            <a:fillRef idx="0">
              <a:schemeClr val="accent1"/>
            </a:fillRef>
            <a:effectRef idx="1">
              <a:schemeClr val="accent1"/>
            </a:effectRef>
            <a:fontRef idx="minor">
              <a:schemeClr val="tx1"/>
            </a:fontRef>
          </p:style>
        </p:cxnSp>
        <p:sp>
          <p:nvSpPr>
            <p:cNvPr id="145" name="TextBox 144">
              <a:extLst>
                <a:ext uri="{FF2B5EF4-FFF2-40B4-BE49-F238E27FC236}">
                  <a16:creationId xmlns:a16="http://schemas.microsoft.com/office/drawing/2014/main" id="{BEF56974-71AB-7A43-869F-C4A0E78A6B45}"/>
                </a:ext>
              </a:extLst>
            </p:cNvPr>
            <p:cNvSpPr txBox="1"/>
            <p:nvPr/>
          </p:nvSpPr>
          <p:spPr>
            <a:xfrm>
              <a:off x="2645670" y="3439059"/>
              <a:ext cx="994049" cy="387798"/>
            </a:xfrm>
            <a:prstGeom prst="rect">
              <a:avLst/>
            </a:prstGeom>
            <a:noFill/>
          </p:spPr>
          <p:txBody>
            <a:bodyPr wrap="square" rtlCol="0">
              <a:spAutoFit/>
            </a:bodyPr>
            <a:lstStyle/>
            <a:p>
              <a:pPr algn="ctr" defTabSz="609576"/>
              <a:r>
                <a:rPr lang="en-US" altLang="en-US" sz="1500" i="1"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trigger</a:t>
              </a:r>
            </a:p>
          </p:txBody>
        </p:sp>
        <p:pic>
          <p:nvPicPr>
            <p:cNvPr id="146" name="Graphic 145">
              <a:extLst>
                <a:ext uri="{FF2B5EF4-FFF2-40B4-BE49-F238E27FC236}">
                  <a16:creationId xmlns:a16="http://schemas.microsoft.com/office/drawing/2014/main" id="{E849C3B5-6337-4D46-81AF-E40A3497D683}"/>
                </a:ext>
              </a:extLst>
            </p:cNvPr>
            <p:cNvPicPr>
              <a:picLocks noChangeAspect="1"/>
            </p:cNvPicPr>
            <p:nvPr/>
          </p:nvPicPr>
          <p:blipFill>
            <a:blip r:embed="rId23">
              <a:extLst>
                <a:ext uri="{96DAC541-7B7A-43D3-8B79-37D633B846F1}">
                  <asvg:svgBlip xmlns:asvg="http://schemas.microsoft.com/office/drawing/2016/SVG/main" xmlns="" r:embed="rId24"/>
                </a:ext>
              </a:extLst>
            </a:blip>
            <a:stretch>
              <a:fillRect/>
            </a:stretch>
          </p:blipFill>
          <p:spPr>
            <a:xfrm>
              <a:off x="3434740" y="3913418"/>
              <a:ext cx="711200" cy="711200"/>
            </a:xfrm>
            <a:prstGeom prst="rect">
              <a:avLst/>
            </a:prstGeom>
          </p:spPr>
        </p:pic>
        <p:sp>
          <p:nvSpPr>
            <p:cNvPr id="147" name="TextBox 146">
              <a:extLst>
                <a:ext uri="{FF2B5EF4-FFF2-40B4-BE49-F238E27FC236}">
                  <a16:creationId xmlns:a16="http://schemas.microsoft.com/office/drawing/2014/main" id="{662EB021-FE04-6141-9E7D-13FB3F86CC38}"/>
                </a:ext>
              </a:extLst>
            </p:cNvPr>
            <p:cNvSpPr txBox="1"/>
            <p:nvPr/>
          </p:nvSpPr>
          <p:spPr>
            <a:xfrm>
              <a:off x="3037064" y="4742605"/>
              <a:ext cx="1506552" cy="541841"/>
            </a:xfrm>
            <a:prstGeom prst="rect">
              <a:avLst/>
            </a:prstGeom>
            <a:noFill/>
          </p:spPr>
          <p:txBody>
            <a:bodyPr wrap="square" rtlCol="0">
              <a:spAutoFit/>
            </a:bodyPr>
            <a:lstStyle/>
            <a:p>
              <a:pPr algn="ctr" defTabSz="914307"/>
              <a:r>
                <a:rPr lang="en-US" sz="1167"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AWS</a:t>
              </a:r>
            </a:p>
            <a:p>
              <a:pPr algn="ctr" defTabSz="914307"/>
              <a:r>
                <a:rPr lang="en-US" sz="1167"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 Lambda</a:t>
              </a:r>
            </a:p>
          </p:txBody>
        </p:sp>
      </p:grpSp>
      <p:grpSp>
        <p:nvGrpSpPr>
          <p:cNvPr id="148" name="Group 147">
            <a:extLst>
              <a:ext uri="{FF2B5EF4-FFF2-40B4-BE49-F238E27FC236}">
                <a16:creationId xmlns:a16="http://schemas.microsoft.com/office/drawing/2014/main" id="{70E8E1AA-651A-4A4F-8277-D2DCD0EEF017}"/>
              </a:ext>
            </a:extLst>
          </p:cNvPr>
          <p:cNvGrpSpPr/>
          <p:nvPr/>
        </p:nvGrpSpPr>
        <p:grpSpPr>
          <a:xfrm>
            <a:off x="3718931" y="4731182"/>
            <a:ext cx="2616394" cy="1232964"/>
            <a:chOff x="4462717" y="3804890"/>
            <a:chExt cx="3139673" cy="1479556"/>
          </a:xfrm>
        </p:grpSpPr>
        <p:cxnSp>
          <p:nvCxnSpPr>
            <p:cNvPr id="149" name="Straight Arrow Connector 148">
              <a:extLst>
                <a:ext uri="{FF2B5EF4-FFF2-40B4-BE49-F238E27FC236}">
                  <a16:creationId xmlns:a16="http://schemas.microsoft.com/office/drawing/2014/main" id="{CB6696D1-642D-5541-9B70-A321AA40F8DF}"/>
                </a:ext>
              </a:extLst>
            </p:cNvPr>
            <p:cNvCxnSpPr/>
            <p:nvPr/>
          </p:nvCxnSpPr>
          <p:spPr>
            <a:xfrm>
              <a:off x="4462717" y="4252296"/>
              <a:ext cx="1320594" cy="1672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0" name="TextBox 149">
              <a:extLst>
                <a:ext uri="{FF2B5EF4-FFF2-40B4-BE49-F238E27FC236}">
                  <a16:creationId xmlns:a16="http://schemas.microsoft.com/office/drawing/2014/main" id="{0737AFB7-6E5B-824B-B8C3-8DDBEB06CD4F}"/>
                </a:ext>
              </a:extLst>
            </p:cNvPr>
            <p:cNvSpPr txBox="1"/>
            <p:nvPr/>
          </p:nvSpPr>
          <p:spPr>
            <a:xfrm>
              <a:off x="4638504" y="3804890"/>
              <a:ext cx="826682" cy="387798"/>
            </a:xfrm>
            <a:prstGeom prst="rect">
              <a:avLst/>
            </a:prstGeom>
            <a:noFill/>
          </p:spPr>
          <p:txBody>
            <a:bodyPr wrap="square" rtlCol="0">
              <a:spAutoFit/>
            </a:bodyPr>
            <a:lstStyle/>
            <a:p>
              <a:pPr algn="ctr" defTabSz="609576"/>
              <a:r>
                <a:rPr lang="en-US" altLang="en-US" sz="1500" i="1"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call</a:t>
              </a:r>
            </a:p>
          </p:txBody>
        </p:sp>
        <p:sp>
          <p:nvSpPr>
            <p:cNvPr id="151" name="TextBox 150">
              <a:extLst>
                <a:ext uri="{FF2B5EF4-FFF2-40B4-BE49-F238E27FC236}">
                  <a16:creationId xmlns:a16="http://schemas.microsoft.com/office/drawing/2014/main" id="{695B26F1-F77A-034E-957D-95CCE0D43790}"/>
                </a:ext>
              </a:extLst>
            </p:cNvPr>
            <p:cNvSpPr txBox="1"/>
            <p:nvPr/>
          </p:nvSpPr>
          <p:spPr>
            <a:xfrm>
              <a:off x="5300486" y="4742605"/>
              <a:ext cx="2301904" cy="541841"/>
            </a:xfrm>
            <a:prstGeom prst="rect">
              <a:avLst/>
            </a:prstGeom>
            <a:noFill/>
          </p:spPr>
          <p:txBody>
            <a:bodyPr wrap="square" rtlCol="0">
              <a:spAutoFit/>
            </a:bodyPr>
            <a:lstStyle/>
            <a:p>
              <a:pPr algn="ctr" defTabSz="914307"/>
              <a:r>
                <a:rPr lang="en-US" sz="1167"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Amazon</a:t>
              </a:r>
            </a:p>
            <a:p>
              <a:pPr algn="ctr" defTabSz="914307"/>
              <a:r>
                <a:rPr lang="en-US" sz="1167"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Transcribe</a:t>
              </a:r>
            </a:p>
          </p:txBody>
        </p:sp>
        <p:pic>
          <p:nvPicPr>
            <p:cNvPr id="157" name="Graphic 156">
              <a:extLst>
                <a:ext uri="{FF2B5EF4-FFF2-40B4-BE49-F238E27FC236}">
                  <a16:creationId xmlns:a16="http://schemas.microsoft.com/office/drawing/2014/main" id="{840859CB-E1B4-C045-84BB-7C1E03BC0CBB}"/>
                </a:ext>
              </a:extLst>
            </p:cNvPr>
            <p:cNvPicPr>
              <a:picLocks noChangeAspect="1"/>
            </p:cNvPicPr>
            <p:nvPr/>
          </p:nvPicPr>
          <p:blipFill>
            <a:blip r:embed="rId25">
              <a:extLst>
                <a:ext uri="{96DAC541-7B7A-43D3-8B79-37D633B846F1}">
                  <asvg:svgBlip xmlns:asvg="http://schemas.microsoft.com/office/drawing/2016/SVG/main" xmlns="" r:embed="rId26"/>
                </a:ext>
              </a:extLst>
            </a:blip>
            <a:stretch>
              <a:fillRect/>
            </a:stretch>
          </p:blipFill>
          <p:spPr>
            <a:xfrm>
              <a:off x="6095838" y="3913418"/>
              <a:ext cx="711200" cy="711200"/>
            </a:xfrm>
            <a:prstGeom prst="rect">
              <a:avLst/>
            </a:prstGeom>
          </p:spPr>
        </p:pic>
      </p:grpSp>
      <p:grpSp>
        <p:nvGrpSpPr>
          <p:cNvPr id="158" name="Group 157">
            <a:extLst>
              <a:ext uri="{FF2B5EF4-FFF2-40B4-BE49-F238E27FC236}">
                <a16:creationId xmlns:a16="http://schemas.microsoft.com/office/drawing/2014/main" id="{90CA3A23-F899-BB42-8AE2-3F7EBE20898B}"/>
              </a:ext>
            </a:extLst>
          </p:cNvPr>
          <p:cNvGrpSpPr/>
          <p:nvPr/>
        </p:nvGrpSpPr>
        <p:grpSpPr>
          <a:xfrm>
            <a:off x="5981252" y="4710442"/>
            <a:ext cx="2650638" cy="1223646"/>
            <a:chOff x="7177502" y="3780004"/>
            <a:chExt cx="3180766" cy="1468375"/>
          </a:xfrm>
        </p:grpSpPr>
        <p:cxnSp>
          <p:nvCxnSpPr>
            <p:cNvPr id="161" name="Straight Arrow Connector 160">
              <a:extLst>
                <a:ext uri="{FF2B5EF4-FFF2-40B4-BE49-F238E27FC236}">
                  <a16:creationId xmlns:a16="http://schemas.microsoft.com/office/drawing/2014/main" id="{D24E672A-8FBE-5444-A329-7D56FB1AF060}"/>
                </a:ext>
              </a:extLst>
            </p:cNvPr>
            <p:cNvCxnSpPr/>
            <p:nvPr/>
          </p:nvCxnSpPr>
          <p:spPr>
            <a:xfrm>
              <a:off x="7177502" y="4269020"/>
              <a:ext cx="1429611"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2" name="TextBox 161">
              <a:extLst>
                <a:ext uri="{FF2B5EF4-FFF2-40B4-BE49-F238E27FC236}">
                  <a16:creationId xmlns:a16="http://schemas.microsoft.com/office/drawing/2014/main" id="{B624C8DF-A0E4-9C4E-A750-557497403B5E}"/>
                </a:ext>
              </a:extLst>
            </p:cNvPr>
            <p:cNvSpPr txBox="1"/>
            <p:nvPr/>
          </p:nvSpPr>
          <p:spPr>
            <a:xfrm>
              <a:off x="7209934" y="3780004"/>
              <a:ext cx="1303656" cy="387798"/>
            </a:xfrm>
            <a:prstGeom prst="rect">
              <a:avLst/>
            </a:prstGeom>
            <a:noFill/>
          </p:spPr>
          <p:txBody>
            <a:bodyPr wrap="square" rtlCol="0">
              <a:spAutoFit/>
            </a:bodyPr>
            <a:lstStyle/>
            <a:p>
              <a:pPr algn="ctr" defTabSz="609576"/>
              <a:r>
                <a:rPr lang="en-US" altLang="en-US" sz="1500" i="1"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in cascade</a:t>
              </a:r>
            </a:p>
          </p:txBody>
        </p:sp>
        <p:sp>
          <p:nvSpPr>
            <p:cNvPr id="163" name="TextBox 162">
              <a:extLst>
                <a:ext uri="{FF2B5EF4-FFF2-40B4-BE49-F238E27FC236}">
                  <a16:creationId xmlns:a16="http://schemas.microsoft.com/office/drawing/2014/main" id="{7DB610AE-3F4E-084B-B2A3-B02E174FA999}"/>
                </a:ext>
              </a:extLst>
            </p:cNvPr>
            <p:cNvSpPr txBox="1"/>
            <p:nvPr/>
          </p:nvSpPr>
          <p:spPr>
            <a:xfrm>
              <a:off x="8056364" y="4706538"/>
              <a:ext cx="2301904" cy="541841"/>
            </a:xfrm>
            <a:prstGeom prst="rect">
              <a:avLst/>
            </a:prstGeom>
            <a:noFill/>
          </p:spPr>
          <p:txBody>
            <a:bodyPr wrap="square" rtlCol="0">
              <a:spAutoFit/>
            </a:bodyPr>
            <a:lstStyle/>
            <a:p>
              <a:pPr algn="ctr" defTabSz="914307"/>
              <a:r>
                <a:rPr lang="en-US" sz="1167"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Amazon</a:t>
              </a:r>
            </a:p>
            <a:p>
              <a:pPr algn="ctr" defTabSz="914307"/>
              <a:r>
                <a:rPr lang="en-US" sz="1167"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Comprehend</a:t>
              </a:r>
            </a:p>
          </p:txBody>
        </p:sp>
        <p:pic>
          <p:nvPicPr>
            <p:cNvPr id="164" name="Graphic 163">
              <a:extLst>
                <a:ext uri="{FF2B5EF4-FFF2-40B4-BE49-F238E27FC236}">
                  <a16:creationId xmlns:a16="http://schemas.microsoft.com/office/drawing/2014/main" id="{4BD14C9C-9890-2549-9420-36BBD050AA03}"/>
                </a:ext>
              </a:extLst>
            </p:cNvPr>
            <p:cNvPicPr>
              <a:picLocks noChangeAspect="1"/>
            </p:cNvPicPr>
            <p:nvPr/>
          </p:nvPicPr>
          <p:blipFill>
            <a:blip r:embed="rId27">
              <a:extLst>
                <a:ext uri="{96DAC541-7B7A-43D3-8B79-37D633B846F1}">
                  <asvg:svgBlip xmlns:asvg="http://schemas.microsoft.com/office/drawing/2016/SVG/main" xmlns="" r:embed="rId28"/>
                </a:ext>
              </a:extLst>
            </a:blip>
            <a:stretch>
              <a:fillRect/>
            </a:stretch>
          </p:blipFill>
          <p:spPr>
            <a:xfrm>
              <a:off x="8865077" y="3913418"/>
              <a:ext cx="711200" cy="711200"/>
            </a:xfrm>
            <a:prstGeom prst="rect">
              <a:avLst/>
            </a:prstGeom>
          </p:spPr>
        </p:pic>
      </p:grpSp>
      <p:grpSp>
        <p:nvGrpSpPr>
          <p:cNvPr id="165" name="Group 164">
            <a:extLst>
              <a:ext uri="{FF2B5EF4-FFF2-40B4-BE49-F238E27FC236}">
                <a16:creationId xmlns:a16="http://schemas.microsoft.com/office/drawing/2014/main" id="{034F7132-F7F7-454D-A103-D83ED92088DA}"/>
              </a:ext>
            </a:extLst>
          </p:cNvPr>
          <p:cNvGrpSpPr/>
          <p:nvPr/>
        </p:nvGrpSpPr>
        <p:grpSpPr>
          <a:xfrm>
            <a:off x="8088700" y="4655285"/>
            <a:ext cx="2131543" cy="1282650"/>
            <a:chOff x="9706440" y="3713814"/>
            <a:chExt cx="2557851" cy="1539180"/>
          </a:xfrm>
        </p:grpSpPr>
        <p:cxnSp>
          <p:nvCxnSpPr>
            <p:cNvPr id="167" name="Straight Arrow Connector 166">
              <a:extLst>
                <a:ext uri="{FF2B5EF4-FFF2-40B4-BE49-F238E27FC236}">
                  <a16:creationId xmlns:a16="http://schemas.microsoft.com/office/drawing/2014/main" id="{6155B5F6-BD20-1E47-AADE-A55DB75E6E7D}"/>
                </a:ext>
              </a:extLst>
            </p:cNvPr>
            <p:cNvCxnSpPr/>
            <p:nvPr/>
          </p:nvCxnSpPr>
          <p:spPr>
            <a:xfrm>
              <a:off x="9941694" y="4303625"/>
              <a:ext cx="755875"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0" name="TextBox 169">
              <a:extLst>
                <a:ext uri="{FF2B5EF4-FFF2-40B4-BE49-F238E27FC236}">
                  <a16:creationId xmlns:a16="http://schemas.microsoft.com/office/drawing/2014/main" id="{1D4401A8-0EF1-AA47-93DF-9AB0FFA6B64B}"/>
                </a:ext>
              </a:extLst>
            </p:cNvPr>
            <p:cNvSpPr txBox="1"/>
            <p:nvPr/>
          </p:nvSpPr>
          <p:spPr>
            <a:xfrm>
              <a:off x="9706440" y="3713814"/>
              <a:ext cx="1303656" cy="387798"/>
            </a:xfrm>
            <a:prstGeom prst="rect">
              <a:avLst/>
            </a:prstGeom>
            <a:noFill/>
          </p:spPr>
          <p:txBody>
            <a:bodyPr wrap="square" rtlCol="0">
              <a:spAutoFit/>
            </a:bodyPr>
            <a:lstStyle/>
            <a:p>
              <a:pPr algn="ctr" defTabSz="609576"/>
              <a:r>
                <a:rPr lang="en-US" altLang="en-US" sz="1500" i="1"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aggregate</a:t>
              </a:r>
            </a:p>
          </p:txBody>
        </p:sp>
        <p:sp>
          <p:nvSpPr>
            <p:cNvPr id="173" name="TextBox 172">
              <a:extLst>
                <a:ext uri="{FF2B5EF4-FFF2-40B4-BE49-F238E27FC236}">
                  <a16:creationId xmlns:a16="http://schemas.microsoft.com/office/drawing/2014/main" id="{78AE1F2E-DCF9-6544-9743-E401CF8EAB7A}"/>
                </a:ext>
              </a:extLst>
            </p:cNvPr>
            <p:cNvSpPr txBox="1"/>
            <p:nvPr/>
          </p:nvSpPr>
          <p:spPr>
            <a:xfrm>
              <a:off x="10572881" y="4711153"/>
              <a:ext cx="1691410" cy="541841"/>
            </a:xfrm>
            <a:prstGeom prst="rect">
              <a:avLst/>
            </a:prstGeom>
            <a:noFill/>
          </p:spPr>
          <p:txBody>
            <a:bodyPr wrap="square" rtlCol="0">
              <a:spAutoFit/>
            </a:bodyPr>
            <a:lstStyle/>
            <a:p>
              <a:pPr algn="ctr" defTabSz="914307"/>
              <a:r>
                <a:rPr lang="en-US" sz="1167"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Amazon</a:t>
              </a:r>
            </a:p>
            <a:p>
              <a:pPr algn="ctr" defTabSz="914307"/>
              <a:r>
                <a:rPr lang="en-US" sz="1167"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Athena</a:t>
              </a:r>
            </a:p>
          </p:txBody>
        </p:sp>
        <p:pic>
          <p:nvPicPr>
            <p:cNvPr id="174" name="Graphic 173">
              <a:extLst>
                <a:ext uri="{FF2B5EF4-FFF2-40B4-BE49-F238E27FC236}">
                  <a16:creationId xmlns:a16="http://schemas.microsoft.com/office/drawing/2014/main" id="{3404F7AB-1543-8648-B35F-53B2A62EDD20}"/>
                </a:ext>
              </a:extLst>
            </p:cNvPr>
            <p:cNvPicPr>
              <a:picLocks noChangeAspect="1"/>
            </p:cNvPicPr>
            <p:nvPr/>
          </p:nvPicPr>
          <p:blipFill>
            <a:blip r:embed="rId29">
              <a:extLst>
                <a:ext uri="{96DAC541-7B7A-43D3-8B79-37D633B846F1}">
                  <asvg:svgBlip xmlns:asvg="http://schemas.microsoft.com/office/drawing/2016/SVG/main" xmlns="" r:embed="rId30"/>
                </a:ext>
              </a:extLst>
            </a:blip>
            <a:stretch>
              <a:fillRect/>
            </a:stretch>
          </p:blipFill>
          <p:spPr>
            <a:xfrm>
              <a:off x="11062986" y="3913418"/>
              <a:ext cx="711200" cy="711200"/>
            </a:xfrm>
            <a:prstGeom prst="rect">
              <a:avLst/>
            </a:prstGeom>
          </p:spPr>
        </p:pic>
      </p:grpSp>
      <p:grpSp>
        <p:nvGrpSpPr>
          <p:cNvPr id="14" name="Group 13">
            <a:extLst>
              <a:ext uri="{FF2B5EF4-FFF2-40B4-BE49-F238E27FC236}">
                <a16:creationId xmlns:a16="http://schemas.microsoft.com/office/drawing/2014/main" id="{2EEFD67C-345B-1046-89AA-4CEF575B0AD8}"/>
              </a:ext>
            </a:extLst>
          </p:cNvPr>
          <p:cNvGrpSpPr/>
          <p:nvPr/>
        </p:nvGrpSpPr>
        <p:grpSpPr>
          <a:xfrm>
            <a:off x="9855896" y="4638635"/>
            <a:ext cx="2167417" cy="1356301"/>
            <a:chOff x="9855896" y="4638635"/>
            <a:chExt cx="2167417" cy="1356301"/>
          </a:xfrm>
        </p:grpSpPr>
        <p:grpSp>
          <p:nvGrpSpPr>
            <p:cNvPr id="175" name="Group 174">
              <a:extLst>
                <a:ext uri="{FF2B5EF4-FFF2-40B4-BE49-F238E27FC236}">
                  <a16:creationId xmlns:a16="http://schemas.microsoft.com/office/drawing/2014/main" id="{3E0166A1-BF1B-1E4E-90AC-8FA9454DC43F}"/>
                </a:ext>
              </a:extLst>
            </p:cNvPr>
            <p:cNvGrpSpPr/>
            <p:nvPr/>
          </p:nvGrpSpPr>
          <p:grpSpPr>
            <a:xfrm>
              <a:off x="9855896" y="4638635"/>
              <a:ext cx="2167417" cy="1356301"/>
              <a:chOff x="11827077" y="3693833"/>
              <a:chExt cx="2600900" cy="1627560"/>
            </a:xfrm>
          </p:grpSpPr>
          <p:sp>
            <p:nvSpPr>
              <p:cNvPr id="217" name="TextBox 216">
                <a:extLst>
                  <a:ext uri="{FF2B5EF4-FFF2-40B4-BE49-F238E27FC236}">
                    <a16:creationId xmlns:a16="http://schemas.microsoft.com/office/drawing/2014/main" id="{F27893FA-5223-0C44-BDFE-FFB1A3C59399}"/>
                  </a:ext>
                </a:extLst>
              </p:cNvPr>
              <p:cNvSpPr txBox="1"/>
              <p:nvPr/>
            </p:nvSpPr>
            <p:spPr>
              <a:xfrm>
                <a:off x="11827077" y="3693833"/>
                <a:ext cx="1303656" cy="387798"/>
              </a:xfrm>
              <a:prstGeom prst="rect">
                <a:avLst/>
              </a:prstGeom>
              <a:noFill/>
            </p:spPr>
            <p:txBody>
              <a:bodyPr wrap="square" rtlCol="0">
                <a:spAutoFit/>
              </a:bodyPr>
              <a:lstStyle/>
              <a:p>
                <a:pPr algn="ctr" defTabSz="609576"/>
                <a:r>
                  <a:rPr lang="en-US" altLang="en-US" sz="1500" i="1"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analyze</a:t>
                </a:r>
              </a:p>
            </p:txBody>
          </p:sp>
          <p:sp>
            <p:nvSpPr>
              <p:cNvPr id="266" name="TextBox 265">
                <a:extLst>
                  <a:ext uri="{FF2B5EF4-FFF2-40B4-BE49-F238E27FC236}">
                    <a16:creationId xmlns:a16="http://schemas.microsoft.com/office/drawing/2014/main" id="{DFCB10BA-A7F7-174D-9FD0-AA2F68842B82}"/>
                  </a:ext>
                </a:extLst>
              </p:cNvPr>
              <p:cNvSpPr txBox="1"/>
              <p:nvPr/>
            </p:nvSpPr>
            <p:spPr>
              <a:xfrm>
                <a:off x="12521228" y="4779552"/>
                <a:ext cx="1906749" cy="541841"/>
              </a:xfrm>
              <a:prstGeom prst="rect">
                <a:avLst/>
              </a:prstGeom>
              <a:noFill/>
            </p:spPr>
            <p:txBody>
              <a:bodyPr wrap="square" rtlCol="0">
                <a:spAutoFit/>
              </a:bodyPr>
              <a:lstStyle/>
              <a:p>
                <a:pPr algn="ctr" defTabSz="914307"/>
                <a:r>
                  <a:rPr lang="en-US" sz="1167"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Amazon</a:t>
                </a:r>
              </a:p>
              <a:p>
                <a:pPr algn="ctr" defTabSz="914307"/>
                <a:r>
                  <a:rPr lang="en-US" sz="1167" dirty="0" err="1">
                    <a:solidFill>
                      <a:prstClr val="white"/>
                    </a:solidFill>
                    <a:latin typeface="Amazon Ember" panose="020B0603020204020204" pitchFamily="34" charset="0"/>
                    <a:ea typeface="Amazon Ember" panose="020B0603020204020204" pitchFamily="34" charset="0"/>
                    <a:cs typeface="Amazon Ember" panose="020B0603020204020204" pitchFamily="34" charset="0"/>
                  </a:rPr>
                  <a:t>QuickSight</a:t>
                </a:r>
                <a:endParaRPr lang="en-US" sz="1167"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67" name="Graphic 266">
                <a:extLst>
                  <a:ext uri="{FF2B5EF4-FFF2-40B4-BE49-F238E27FC236}">
                    <a16:creationId xmlns:a16="http://schemas.microsoft.com/office/drawing/2014/main" id="{51021BCA-57CD-AE4E-B8AE-D98E24B4B002}"/>
                  </a:ext>
                </a:extLst>
              </p:cNvPr>
              <p:cNvPicPr>
                <a:picLocks noChangeAspect="1"/>
              </p:cNvPicPr>
              <p:nvPr/>
            </p:nvPicPr>
            <p:blipFill>
              <a:blip r:embed="rId31">
                <a:extLst>
                  <a:ext uri="{96DAC541-7B7A-43D3-8B79-37D633B846F1}">
                    <asvg:svgBlip xmlns:asvg="http://schemas.microsoft.com/office/drawing/2016/SVG/main" xmlns="" r:embed="rId32"/>
                  </a:ext>
                </a:extLst>
              </a:blip>
              <a:stretch>
                <a:fillRect/>
              </a:stretch>
            </p:blipFill>
            <p:spPr>
              <a:xfrm>
                <a:off x="13119004" y="3913416"/>
                <a:ext cx="711200" cy="711200"/>
              </a:xfrm>
              <a:prstGeom prst="rect">
                <a:avLst/>
              </a:prstGeom>
            </p:spPr>
          </p:pic>
        </p:grpSp>
        <p:cxnSp>
          <p:nvCxnSpPr>
            <p:cNvPr id="268" name="Straight Arrow Connector 267">
              <a:extLst>
                <a:ext uri="{FF2B5EF4-FFF2-40B4-BE49-F238E27FC236}">
                  <a16:creationId xmlns:a16="http://schemas.microsoft.com/office/drawing/2014/main" id="{B5CCE915-826B-DD42-BF83-79D95172B46F}"/>
                </a:ext>
              </a:extLst>
            </p:cNvPr>
            <p:cNvCxnSpPr>
              <a:cxnSpLocks/>
            </p:cNvCxnSpPr>
            <p:nvPr/>
          </p:nvCxnSpPr>
          <p:spPr>
            <a:xfrm>
              <a:off x="10070529" y="5130143"/>
              <a:ext cx="62989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26084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3" name="Rectangle 2"/>
          <p:cNvSpPr/>
          <p:nvPr/>
        </p:nvSpPr>
        <p:spPr>
          <a:xfrm>
            <a:off x="4649218" y="1643340"/>
            <a:ext cx="7191204" cy="4106833"/>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868" tIns="14868" rIns="14868" bIns="14868" numCol="1" spcCol="38100" rtlCol="0" anchor="ctr">
            <a:noAutofit/>
          </a:bodyPr>
          <a:lstStyle/>
          <a:p>
            <a:pPr algn="ctr" defTabSz="170984">
              <a:defRPr/>
            </a:pPr>
            <a:endParaRPr lang="en-US" sz="1483" spc="89"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Oval 3"/>
          <p:cNvSpPr/>
          <p:nvPr/>
        </p:nvSpPr>
        <p:spPr>
          <a:xfrm>
            <a:off x="4415491" y="1718731"/>
            <a:ext cx="515864" cy="515864"/>
          </a:xfrm>
          <a:prstGeom prst="ellipse">
            <a:avLst/>
          </a:prstGeom>
          <a:solidFill>
            <a:srgbClr val="1A28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5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Title 2"/>
          <p:cNvSpPr txBox="1">
            <a:spLocks/>
          </p:cNvSpPr>
          <p:nvPr/>
        </p:nvSpPr>
        <p:spPr>
          <a:xfrm>
            <a:off x="6808152" y="1827031"/>
            <a:ext cx="4937533" cy="3923140"/>
          </a:xfrm>
          <a:prstGeom prst="rect">
            <a:avLst/>
          </a:prstGeom>
        </p:spPr>
        <p:txBody>
          <a:bodyPr/>
          <a:lstStyle>
            <a:lvl1pPr algn="ctr" defTabSz="2167677" rtl="0" eaLnBrk="1" latinLnBrk="0" hangingPunct="1">
              <a:lnSpc>
                <a:spcPct val="90000"/>
              </a:lnSpc>
              <a:spcBef>
                <a:spcPct val="0"/>
              </a:spcBef>
              <a:buNone/>
              <a:defRPr lang="en-US" sz="9600" b="0" i="0" kern="1200" spc="1400" baseline="0">
                <a:solidFill>
                  <a:schemeClr val="tx1"/>
                </a:solidFill>
                <a:latin typeface="Amazon Ember Cd Light" charset="0"/>
                <a:ea typeface="Amazon Ember Cd Light" charset="0"/>
                <a:cs typeface="Amazon Ember Cd Light" charset="0"/>
              </a:defRPr>
            </a:lvl1pPr>
          </a:lstStyle>
          <a:p>
            <a:pPr algn="l" defTabSz="2890092">
              <a:lnSpc>
                <a:spcPct val="100000"/>
              </a:lnSpc>
              <a:defRPr/>
            </a:pPr>
            <a:r>
              <a:rPr lang="en-US" sz="2133" b="1" spc="179" dirty="0">
                <a:solidFill>
                  <a:srgbClr val="EB5F07">
                    <a:lumMod val="75000"/>
                  </a:srgbClr>
                </a:solidFill>
                <a:latin typeface="Amazon Ember" panose="020B0603020204020204" pitchFamily="34" charset="0"/>
                <a:ea typeface="Amazon Ember" panose="020B0603020204020204" pitchFamily="34" charset="0"/>
                <a:cs typeface="Amazon Ember" panose="020B0603020204020204" pitchFamily="34" charset="0"/>
              </a:rPr>
              <a:t>K-Means</a:t>
            </a:r>
            <a:r>
              <a:rPr lang="en-US" sz="2133" b="1" spc="179"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t>
            </a:r>
            <a:r>
              <a:rPr lang="en-US" sz="2133" b="1" spc="179" dirty="0" err="1">
                <a:solidFill>
                  <a:srgbClr val="FFFFFF"/>
                </a:solidFill>
                <a:latin typeface="Amazon Ember" panose="020B0603020204020204" pitchFamily="34" charset="0"/>
                <a:ea typeface="Amazon Ember" panose="020B0603020204020204" pitchFamily="34" charset="0"/>
                <a:cs typeface="Amazon Ember" panose="020B0603020204020204" pitchFamily="34" charset="0"/>
              </a:rPr>
              <a:t>XGBoost</a:t>
            </a:r>
            <a:r>
              <a:rPr lang="en-US" sz="2133" b="1" spc="179"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t>
            </a:r>
            <a:r>
              <a:rPr lang="en-US" sz="2133" b="1" spc="179" dirty="0">
                <a:solidFill>
                  <a:srgbClr val="FFFF00"/>
                </a:solidFill>
                <a:latin typeface="Amazon Ember" panose="020B0603020204020204" pitchFamily="34" charset="0"/>
                <a:ea typeface="Amazon Ember" panose="020B0603020204020204" pitchFamily="34" charset="0"/>
                <a:cs typeface="Amazon Ember" panose="020B0603020204020204" pitchFamily="34" charset="0"/>
              </a:rPr>
              <a:t>PCA</a:t>
            </a:r>
          </a:p>
          <a:p>
            <a:pPr algn="l" defTabSz="2890092">
              <a:lnSpc>
                <a:spcPct val="100000"/>
              </a:lnSpc>
              <a:defRPr/>
            </a:pPr>
            <a:r>
              <a:rPr lang="en-US" sz="2133" b="1" spc="179" dirty="0">
                <a:solidFill>
                  <a:srgbClr val="92D050"/>
                </a:solidFill>
                <a:latin typeface="Amazon Ember" panose="020B0603020204020204" pitchFamily="34" charset="0"/>
                <a:ea typeface="Amazon Ember" panose="020B0603020204020204" pitchFamily="34" charset="0"/>
                <a:cs typeface="Amazon Ember" panose="020B0603020204020204" pitchFamily="34" charset="0"/>
              </a:rPr>
              <a:t>Linear Learner        </a:t>
            </a:r>
            <a:r>
              <a:rPr lang="en-US" sz="2133" b="1" spc="179" dirty="0">
                <a:solidFill>
                  <a:srgbClr val="FFFF00"/>
                </a:solidFill>
                <a:latin typeface="Amazon Ember" panose="020B0603020204020204" pitchFamily="34" charset="0"/>
                <a:ea typeface="Amazon Ember" panose="020B0603020204020204" pitchFamily="34" charset="0"/>
                <a:cs typeface="Amazon Ember" panose="020B0603020204020204" pitchFamily="34" charset="0"/>
              </a:rPr>
              <a:t>Seq2Seq</a:t>
            </a:r>
          </a:p>
          <a:p>
            <a:pPr algn="l" defTabSz="2890092">
              <a:lnSpc>
                <a:spcPct val="100000"/>
              </a:lnSpc>
              <a:defRPr/>
            </a:pPr>
            <a:r>
              <a:rPr lang="en-US" sz="2133" b="1" spc="179" dirty="0">
                <a:solidFill>
                  <a:srgbClr val="FFFF00"/>
                </a:solidFill>
                <a:latin typeface="Amazon Ember" panose="020B0603020204020204" pitchFamily="34" charset="0"/>
                <a:ea typeface="Amazon Ember" panose="020B0603020204020204" pitchFamily="34" charset="0"/>
                <a:cs typeface="Amazon Ember" panose="020B0603020204020204" pitchFamily="34" charset="0"/>
              </a:rPr>
              <a:t>                </a:t>
            </a:r>
            <a:r>
              <a:rPr lang="en-US" sz="2133" b="1" spc="179" dirty="0" err="1">
                <a:solidFill>
                  <a:srgbClr val="00B050"/>
                </a:solidFill>
                <a:latin typeface="Amazon Ember" panose="020B0603020204020204" pitchFamily="34" charset="0"/>
                <a:ea typeface="Amazon Ember" panose="020B0603020204020204" pitchFamily="34" charset="0"/>
                <a:cs typeface="Amazon Ember" panose="020B0603020204020204" pitchFamily="34" charset="0"/>
              </a:rPr>
              <a:t>DeepAR</a:t>
            </a:r>
            <a:r>
              <a:rPr lang="en-US" sz="2133" b="1" spc="179" dirty="0">
                <a:solidFill>
                  <a:srgbClr val="00B050"/>
                </a:solidFill>
                <a:latin typeface="Amazon Ember" panose="020B0603020204020204" pitchFamily="34" charset="0"/>
                <a:ea typeface="Amazon Ember" panose="020B0603020204020204" pitchFamily="34" charset="0"/>
                <a:cs typeface="Amazon Ember" panose="020B0603020204020204" pitchFamily="34" charset="0"/>
              </a:rPr>
              <a:t>     </a:t>
            </a:r>
          </a:p>
          <a:p>
            <a:pPr algn="l" defTabSz="2890092">
              <a:lnSpc>
                <a:spcPct val="100000"/>
              </a:lnSpc>
              <a:defRPr/>
            </a:pPr>
            <a:r>
              <a:rPr lang="en-US" sz="2133" b="1" spc="179" dirty="0">
                <a:solidFill>
                  <a:srgbClr val="00B050"/>
                </a:solidFill>
                <a:latin typeface="Amazon Ember" panose="020B0603020204020204" pitchFamily="34" charset="0"/>
                <a:ea typeface="Amazon Ember" panose="020B0603020204020204" pitchFamily="34" charset="0"/>
                <a:cs typeface="Amazon Ember" panose="020B0603020204020204" pitchFamily="34" charset="0"/>
              </a:rPr>
              <a:t>      </a:t>
            </a:r>
            <a:r>
              <a:rPr lang="en-US" sz="2133" b="1" spc="179"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Factorization Machines</a:t>
            </a:r>
          </a:p>
          <a:p>
            <a:pPr algn="l" defTabSz="2890092">
              <a:lnSpc>
                <a:spcPct val="100000"/>
              </a:lnSpc>
              <a:defRPr/>
            </a:pPr>
            <a:r>
              <a:rPr lang="en-US" sz="2133" b="1" spc="179" dirty="0">
                <a:solidFill>
                  <a:srgbClr val="00B050"/>
                </a:solidFill>
                <a:latin typeface="Amazon Ember" panose="020B0603020204020204" pitchFamily="34" charset="0"/>
                <a:ea typeface="Amazon Ember" panose="020B0603020204020204" pitchFamily="34" charset="0"/>
                <a:cs typeface="Amazon Ember" panose="020B0603020204020204" pitchFamily="34" charset="0"/>
              </a:rPr>
              <a:t>Object Detection </a:t>
            </a:r>
          </a:p>
          <a:p>
            <a:pPr algn="l" defTabSz="2890092">
              <a:lnSpc>
                <a:spcPct val="100000"/>
              </a:lnSpc>
              <a:defRPr/>
            </a:pPr>
            <a:r>
              <a:rPr lang="en-US" sz="2133" b="1" spc="179" dirty="0">
                <a:solidFill>
                  <a:srgbClr val="00B050"/>
                </a:solidFill>
                <a:latin typeface="Amazon Ember" panose="020B0603020204020204" pitchFamily="34" charset="0"/>
                <a:ea typeface="Amazon Ember" panose="020B0603020204020204" pitchFamily="34" charset="0"/>
                <a:cs typeface="Amazon Ember" panose="020B0603020204020204" pitchFamily="34" charset="0"/>
              </a:rPr>
              <a:t>	</a:t>
            </a:r>
            <a:r>
              <a:rPr lang="en-US" sz="2133" b="1" spc="179" dirty="0" err="1">
                <a:solidFill>
                  <a:srgbClr val="FFFFFF"/>
                </a:solidFill>
                <a:latin typeface="Amazon Ember" panose="020B0603020204020204" pitchFamily="34" charset="0"/>
                <a:ea typeface="Amazon Ember" panose="020B0603020204020204" pitchFamily="34" charset="0"/>
                <a:cs typeface="Amazon Ember" panose="020B0603020204020204" pitchFamily="34" charset="0"/>
              </a:rPr>
              <a:t>BlazingText</a:t>
            </a:r>
            <a:endParaRPr lang="en-US" sz="2133" b="1" spc="179" dirty="0">
              <a:solidFill>
                <a:srgbClr val="00B050"/>
              </a:solidFill>
              <a:latin typeface="Amazon Ember" panose="020B0603020204020204" pitchFamily="34" charset="0"/>
              <a:ea typeface="Amazon Ember" panose="020B0603020204020204" pitchFamily="34" charset="0"/>
              <a:cs typeface="Amazon Ember" panose="020B0603020204020204" pitchFamily="34" charset="0"/>
            </a:endParaRPr>
          </a:p>
          <a:p>
            <a:pPr algn="l" defTabSz="2890092">
              <a:lnSpc>
                <a:spcPct val="100000"/>
              </a:lnSpc>
              <a:defRPr/>
            </a:pPr>
            <a:r>
              <a:rPr lang="en-US" sz="2133" b="1" spc="179" dirty="0">
                <a:solidFill>
                  <a:srgbClr val="00B050"/>
                </a:solidFill>
                <a:latin typeface="Amazon Ember" panose="020B0603020204020204" pitchFamily="34" charset="0"/>
                <a:ea typeface="Amazon Ember" panose="020B0603020204020204" pitchFamily="34" charset="0"/>
                <a:cs typeface="Amazon Ember" panose="020B0603020204020204" pitchFamily="34" charset="0"/>
              </a:rPr>
              <a:t>Image Classification</a:t>
            </a:r>
          </a:p>
          <a:p>
            <a:pPr algn="l" defTabSz="2890092">
              <a:lnSpc>
                <a:spcPct val="100000"/>
              </a:lnSpc>
              <a:defRPr/>
            </a:pPr>
            <a:r>
              <a:rPr lang="en-US" sz="2133" spc="179" dirty="0">
                <a:solidFill>
                  <a:srgbClr val="00B0F0"/>
                </a:solidFill>
                <a:latin typeface="Amazon Ember" panose="020B0603020204020204" pitchFamily="34" charset="0"/>
                <a:ea typeface="Amazon Ember" panose="020B0603020204020204" pitchFamily="34" charset="0"/>
                <a:cs typeface="Amazon Ember" panose="020B0603020204020204" pitchFamily="34" charset="0"/>
              </a:rPr>
              <a:t>                   K-Nearest Neighbor </a:t>
            </a:r>
          </a:p>
          <a:p>
            <a:pPr algn="l" defTabSz="2890092">
              <a:lnSpc>
                <a:spcPct val="100000"/>
              </a:lnSpc>
              <a:defRPr/>
            </a:pPr>
            <a:r>
              <a:rPr lang="en-US" sz="2133" b="1" spc="179" dirty="0">
                <a:solidFill>
                  <a:srgbClr val="FFFF00"/>
                </a:solidFill>
                <a:latin typeface="Amazon Ember" panose="020B0603020204020204" pitchFamily="34" charset="0"/>
                <a:ea typeface="Amazon Ember" panose="020B0603020204020204" pitchFamily="34" charset="0"/>
                <a:cs typeface="Amazon Ember" panose="020B0603020204020204" pitchFamily="34" charset="0"/>
              </a:rPr>
              <a:t>LDA</a:t>
            </a:r>
            <a:r>
              <a:rPr lang="en-US" sz="2133" b="1" spc="179" dirty="0">
                <a:solidFill>
                  <a:srgbClr val="FF9900">
                    <a:lumMod val="75000"/>
                  </a:srgbClr>
                </a:solidFill>
                <a:latin typeface="Amazon Ember" panose="020B0603020204020204" pitchFamily="34" charset="0"/>
                <a:ea typeface="Amazon Ember" panose="020B0603020204020204" pitchFamily="34" charset="0"/>
                <a:cs typeface="Amazon Ember" panose="020B0603020204020204" pitchFamily="34" charset="0"/>
              </a:rPr>
              <a:t>   Neural Topic Model</a:t>
            </a:r>
          </a:p>
          <a:p>
            <a:pPr defTabSz="2890092">
              <a:lnSpc>
                <a:spcPct val="100000"/>
              </a:lnSpc>
              <a:defRPr/>
            </a:pPr>
            <a:r>
              <a:rPr lang="en-US" sz="2133" b="1" spc="179" dirty="0">
                <a:solidFill>
                  <a:srgbClr val="007DBC">
                    <a:lumMod val="60000"/>
                    <a:lumOff val="40000"/>
                  </a:srgbClr>
                </a:solidFill>
                <a:latin typeface="Amazon Ember" panose="020B0603020204020204" pitchFamily="34" charset="0"/>
                <a:ea typeface="Amazon Ember" panose="020B0603020204020204" pitchFamily="34" charset="0"/>
                <a:cs typeface="Amazon Ember" panose="020B0603020204020204" pitchFamily="34" charset="0"/>
              </a:rPr>
              <a:t>Random Cut Forest </a:t>
            </a:r>
          </a:p>
          <a:p>
            <a:pPr defTabSz="2890092">
              <a:lnSpc>
                <a:spcPct val="100000"/>
              </a:lnSpc>
              <a:defRPr/>
            </a:pPr>
            <a:r>
              <a:rPr lang="en-US" sz="2133" b="1" spc="179"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Object2Vec</a:t>
            </a:r>
            <a:r>
              <a:rPr lang="en-US" sz="2133" b="1" spc="179" dirty="0">
                <a:solidFill>
                  <a:srgbClr val="007DBC">
                    <a:lumMod val="60000"/>
                    <a:lumOff val="40000"/>
                  </a:srgbClr>
                </a:solidFill>
                <a:latin typeface="Amazon Ember" panose="020B0603020204020204" pitchFamily="34" charset="0"/>
                <a:ea typeface="Amazon Ember" panose="020B0603020204020204" pitchFamily="34" charset="0"/>
                <a:cs typeface="Amazon Ember" panose="020B0603020204020204" pitchFamily="34" charset="0"/>
              </a:rPr>
              <a:t>  </a:t>
            </a:r>
            <a:r>
              <a:rPr lang="en-US" sz="2133" b="1" spc="179" dirty="0">
                <a:solidFill>
                  <a:srgbClr val="FFFF00"/>
                </a:solidFill>
                <a:latin typeface="Amazon Ember" panose="020B0603020204020204" pitchFamily="34" charset="0"/>
                <a:ea typeface="Amazon Ember" panose="020B0603020204020204" pitchFamily="34" charset="0"/>
                <a:cs typeface="Amazon Ember" panose="020B0603020204020204" pitchFamily="34" charset="0"/>
              </a:rPr>
              <a:t>IP Insight </a:t>
            </a:r>
          </a:p>
          <a:p>
            <a:pPr defTabSz="2890092">
              <a:lnSpc>
                <a:spcPct val="100000"/>
              </a:lnSpc>
              <a:defRPr/>
            </a:pPr>
            <a:r>
              <a:rPr lang="en-US" sz="2133" b="1" spc="179" dirty="0">
                <a:solidFill>
                  <a:srgbClr val="007DBC">
                    <a:lumMod val="60000"/>
                    <a:lumOff val="40000"/>
                  </a:srgbClr>
                </a:solidFill>
                <a:latin typeface="Amazon Ember" panose="020B0603020204020204" pitchFamily="34" charset="0"/>
                <a:ea typeface="Amazon Ember" panose="020B0603020204020204" pitchFamily="34" charset="0"/>
                <a:cs typeface="Amazon Ember" panose="020B0603020204020204" pitchFamily="34" charset="0"/>
              </a:rPr>
              <a:t>Semantic Segmentation</a:t>
            </a:r>
            <a:r>
              <a:rPr lang="en-US" sz="1867" b="1" spc="179" dirty="0">
                <a:solidFill>
                  <a:srgbClr val="19284F"/>
                </a:solidFill>
                <a:latin typeface="Amazon Ember" panose="020B0603020204020204" pitchFamily="34" charset="0"/>
                <a:ea typeface="Amazon Ember" panose="020B0603020204020204" pitchFamily="34" charset="0"/>
                <a:cs typeface="Amazon Ember" panose="020B0603020204020204" pitchFamily="34" charset="0"/>
              </a:rPr>
              <a:t>	</a:t>
            </a:r>
            <a:endParaRPr lang="en-US" sz="1867" b="1" spc="179"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 name="Picture 23"/>
          <p:cNvPicPr>
            <a:picLocks noChangeAspect="1"/>
          </p:cNvPicPr>
          <p:nvPr/>
        </p:nvPicPr>
        <p:blipFill rotWithShape="1">
          <a:blip r:embed="rId4" cstate="screen">
            <a:alphaModFix amt="50000"/>
            <a:extLst>
              <a:ext uri="{28A0092B-C50C-407E-A947-70E740481C1C}">
                <a14:useLocalDpi xmlns:a14="http://schemas.microsoft.com/office/drawing/2010/main"/>
              </a:ext>
            </a:extLst>
          </a:blip>
          <a:srcRect/>
          <a:stretch/>
        </p:blipFill>
        <p:spPr>
          <a:xfrm rot="5400000">
            <a:off x="656475" y="2511469"/>
            <a:ext cx="861567" cy="916039"/>
          </a:xfrm>
          <a:prstGeom prst="rect">
            <a:avLst/>
          </a:prstGeom>
        </p:spPr>
      </p:pic>
      <p:pic>
        <p:nvPicPr>
          <p:cNvPr id="29" name="Picture 28"/>
          <p:cNvPicPr>
            <a:picLocks noChangeAspect="1"/>
          </p:cNvPicPr>
          <p:nvPr/>
        </p:nvPicPr>
        <p:blipFill rotWithShape="1">
          <a:blip r:embed="rId5" cstate="screen">
            <a:alphaModFix amt="50000"/>
            <a:extLst>
              <a:ext uri="{28A0092B-C50C-407E-A947-70E740481C1C}">
                <a14:useLocalDpi xmlns:a14="http://schemas.microsoft.com/office/drawing/2010/main"/>
              </a:ext>
            </a:extLst>
          </a:blip>
          <a:srcRect/>
          <a:stretch/>
        </p:blipFill>
        <p:spPr>
          <a:xfrm rot="5400000">
            <a:off x="675484" y="2445183"/>
            <a:ext cx="715264" cy="807759"/>
          </a:xfrm>
          <a:prstGeom prst="rect">
            <a:avLst/>
          </a:prstGeom>
        </p:spPr>
      </p:pic>
      <p:pic>
        <p:nvPicPr>
          <p:cNvPr id="36" name="Picture 35"/>
          <p:cNvPicPr>
            <a:picLocks noChangeAspect="1"/>
          </p:cNvPicPr>
          <p:nvPr/>
        </p:nvPicPr>
        <p:blipFill>
          <a:blip r:embed="rId6">
            <a:alphaModFix amt="50000"/>
            <a:extLst>
              <a:ext uri="{28A0092B-C50C-407E-A947-70E740481C1C}">
                <a14:useLocalDpi xmlns:a14="http://schemas.microsoft.com/office/drawing/2010/main"/>
              </a:ext>
            </a:extLst>
          </a:blip>
          <a:stretch>
            <a:fillRect/>
          </a:stretch>
        </p:blipFill>
        <p:spPr>
          <a:xfrm>
            <a:off x="2812448" y="2815326"/>
            <a:ext cx="606029" cy="264449"/>
          </a:xfrm>
          <a:prstGeom prst="rect">
            <a:avLst/>
          </a:prstGeom>
        </p:spPr>
      </p:pic>
      <p:sp>
        <p:nvSpPr>
          <p:cNvPr id="41" name="Title 2"/>
          <p:cNvSpPr txBox="1">
            <a:spLocks/>
          </p:cNvSpPr>
          <p:nvPr/>
        </p:nvSpPr>
        <p:spPr>
          <a:xfrm>
            <a:off x="4673425" y="3891296"/>
            <a:ext cx="2113233" cy="892321"/>
          </a:xfrm>
          <a:prstGeom prst="rect">
            <a:avLst/>
          </a:prstGeom>
        </p:spPr>
        <p:txBody>
          <a:bodyPr/>
          <a:lstStyle>
            <a:lvl1pPr algn="ctr" defTabSz="2167677" rtl="0" eaLnBrk="1" latinLnBrk="0" hangingPunct="1">
              <a:lnSpc>
                <a:spcPct val="90000"/>
              </a:lnSpc>
              <a:spcBef>
                <a:spcPct val="0"/>
              </a:spcBef>
              <a:buNone/>
              <a:defRPr lang="en-US" sz="9600" b="0" i="0" kern="1200" spc="1400" baseline="0">
                <a:solidFill>
                  <a:schemeClr val="tx1"/>
                </a:solidFill>
                <a:latin typeface="Amazon Ember Cd Light" charset="0"/>
                <a:ea typeface="Amazon Ember Cd Light" charset="0"/>
                <a:cs typeface="Amazon Ember Cd Light" charset="0"/>
              </a:defRPr>
            </a:lvl1pPr>
          </a:lstStyle>
          <a:p>
            <a:pPr defTabSz="2890092">
              <a:lnSpc>
                <a:spcPct val="100000"/>
              </a:lnSpc>
              <a:defRPr/>
            </a:pPr>
            <a:r>
              <a:rPr lang="en-US" sz="1483" spc="179"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Algorithms</a:t>
            </a:r>
          </a:p>
          <a:p>
            <a:pPr defTabSz="2890092">
              <a:lnSpc>
                <a:spcPct val="100000"/>
              </a:lnSpc>
              <a:defRPr/>
            </a:pPr>
            <a:r>
              <a:rPr lang="en-US" sz="2000" i="1" spc="179"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as-a-service   </a:t>
            </a:r>
          </a:p>
        </p:txBody>
      </p:sp>
      <p:sp>
        <p:nvSpPr>
          <p:cNvPr id="42" name="Rectangle 41"/>
          <p:cNvSpPr/>
          <p:nvPr/>
        </p:nvSpPr>
        <p:spPr>
          <a:xfrm>
            <a:off x="5233661" y="2799057"/>
            <a:ext cx="815275" cy="815275"/>
          </a:xfrm>
          <a:prstGeom prst="rect">
            <a:avLst/>
          </a:prstGeom>
          <a:solidFill>
            <a:srgbClr val="1A2850"/>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5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 name="Picture 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415491" y="1717520"/>
            <a:ext cx="515864" cy="515864"/>
          </a:xfrm>
          <a:prstGeom prst="rect">
            <a:avLst/>
          </a:prstGeom>
        </p:spPr>
      </p:pic>
      <p:pic>
        <p:nvPicPr>
          <p:cNvPr id="43" name="Picture 42"/>
          <p:cNvPicPr>
            <a:picLocks noChangeAspect="1"/>
          </p:cNvPicPr>
          <p:nvPr/>
        </p:nvPicPr>
        <p:blipFill>
          <a:blip r:embed="rId6">
            <a:alphaModFix amt="50000"/>
            <a:extLst>
              <a:ext uri="{28A0092B-C50C-407E-A947-70E740481C1C}">
                <a14:useLocalDpi xmlns:a14="http://schemas.microsoft.com/office/drawing/2010/main"/>
              </a:ext>
            </a:extLst>
          </a:blip>
          <a:stretch>
            <a:fillRect/>
          </a:stretch>
        </p:blipFill>
        <p:spPr>
          <a:xfrm>
            <a:off x="3491359" y="2827344"/>
            <a:ext cx="550935" cy="240408"/>
          </a:xfrm>
          <a:prstGeom prst="rect">
            <a:avLst/>
          </a:prstGeom>
        </p:spPr>
      </p:pic>
      <p:sp>
        <p:nvSpPr>
          <p:cNvPr id="46" name="Title 2"/>
          <p:cNvSpPr txBox="1">
            <a:spLocks/>
          </p:cNvSpPr>
          <p:nvPr/>
        </p:nvSpPr>
        <p:spPr>
          <a:xfrm>
            <a:off x="4974705" y="1697526"/>
            <a:ext cx="1833449" cy="594119"/>
          </a:xfrm>
          <a:prstGeom prst="rect">
            <a:avLst/>
          </a:prstGeom>
          <a:noFill/>
        </p:spPr>
        <p:txBody>
          <a:bodyPr/>
          <a:lstStyle>
            <a:lvl1pPr algn="ctr" defTabSz="2167677" rtl="0" eaLnBrk="1" latinLnBrk="0" hangingPunct="1">
              <a:lnSpc>
                <a:spcPct val="90000"/>
              </a:lnSpc>
              <a:spcBef>
                <a:spcPct val="0"/>
              </a:spcBef>
              <a:buNone/>
              <a:defRPr lang="en-US" sz="9600" b="0" i="0" kern="1200" spc="1400" baseline="0">
                <a:solidFill>
                  <a:schemeClr val="tx1"/>
                </a:solidFill>
                <a:latin typeface="Amazon Ember Cd Light" charset="0"/>
                <a:ea typeface="Amazon Ember Cd Light" charset="0"/>
                <a:cs typeface="Amazon Ember Cd Light" charset="0"/>
              </a:defRPr>
            </a:lvl1pPr>
          </a:lstStyle>
          <a:p>
            <a:pPr algn="l" defTabSz="2890092">
              <a:lnSpc>
                <a:spcPct val="100000"/>
              </a:lnSpc>
              <a:defRPr/>
            </a:pPr>
            <a:r>
              <a:rPr lang="en-US" sz="1779" spc="89"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Amazon</a:t>
            </a:r>
          </a:p>
          <a:p>
            <a:pPr algn="l" defTabSz="2890092">
              <a:lnSpc>
                <a:spcPct val="100000"/>
              </a:lnSpc>
              <a:defRPr/>
            </a:pPr>
            <a:r>
              <a:rPr lang="en-US" sz="1779" spc="89" dirty="0" err="1">
                <a:solidFill>
                  <a:srgbClr val="FFFFFF"/>
                </a:solidFill>
                <a:latin typeface="Amazon Ember" panose="020B0603020204020204" pitchFamily="34" charset="0"/>
                <a:ea typeface="Amazon Ember" panose="020B0603020204020204" pitchFamily="34" charset="0"/>
                <a:cs typeface="Amazon Ember" panose="020B0603020204020204" pitchFamily="34" charset="0"/>
              </a:rPr>
              <a:t>SageMaker</a:t>
            </a:r>
            <a:endParaRPr lang="en-US" sz="1779" spc="89"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1" name="Pictur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77952" y="2926689"/>
            <a:ext cx="499368" cy="497551"/>
          </a:xfrm>
          <a:prstGeom prst="rect">
            <a:avLst/>
          </a:prstGeom>
        </p:spPr>
      </p:pic>
      <p:sp>
        <p:nvSpPr>
          <p:cNvPr id="40" name="A Long Heritage Of Machine Learning At Amazon">
            <a:extLst>
              <a:ext uri="{FF2B5EF4-FFF2-40B4-BE49-F238E27FC236}">
                <a16:creationId xmlns:a16="http://schemas.microsoft.com/office/drawing/2014/main" id="{EA453D14-7C5C-AA46-A04C-7AAF36053EE9}"/>
              </a:ext>
            </a:extLst>
          </p:cNvPr>
          <p:cNvSpPr txBox="1"/>
          <p:nvPr/>
        </p:nvSpPr>
        <p:spPr>
          <a:xfrm>
            <a:off x="360000" y="144000"/>
            <a:ext cx="11409075" cy="1242539"/>
          </a:xfrm>
          <a:prstGeom prst="rect">
            <a:avLst/>
          </a:prstGeom>
          <a:extLst>
            <a:ext uri="{C572A759-6A51-4108-AA02-DFA0A04FC94B}">
              <ma14:wrappingTextBoxFlag xmlns:ma14="http://schemas.microsoft.com/office/mac/drawingml/2011/main" xmlns="" val="1"/>
            </a:ext>
          </a:extLst>
        </p:spPr>
        <p:txBody>
          <a:bodyPr vert="horz" lIns="91440" tIns="45720" rIns="91440" bIns="4572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defTabSz="609576">
              <a:spcBef>
                <a:spcPct val="0"/>
              </a:spcBef>
              <a:buNone/>
              <a:defRPr sz="3167" b="1" i="0">
                <a:latin typeface="Amazon Ember" panose="020B0603020204020204" pitchFamily="34" charset="0"/>
                <a:ea typeface="Amazon Ember" panose="020B0603020204020204" pitchFamily="34" charset="0"/>
                <a:cs typeface="Amazon Ember" panose="020B0603020204020204" pitchFamily="34" charset="0"/>
              </a:defRPr>
            </a:lvl1pPr>
            <a:lvl2pPr defTabSz="825500">
              <a:lnSpc>
                <a:spcPct val="120000"/>
              </a:lnSpc>
              <a:defRPr sz="9600" spc="1439">
                <a:solidFill>
                  <a:srgbClr val="FFFFFF"/>
                </a:solidFill>
                <a:latin typeface="Arial"/>
                <a:ea typeface="Arial"/>
                <a:cs typeface="Arial"/>
              </a:defRPr>
            </a:lvl2pPr>
            <a:lvl3pPr defTabSz="825500">
              <a:lnSpc>
                <a:spcPct val="120000"/>
              </a:lnSpc>
              <a:defRPr sz="9600" spc="1439">
                <a:solidFill>
                  <a:srgbClr val="FFFFFF"/>
                </a:solidFill>
                <a:latin typeface="Arial"/>
                <a:ea typeface="Arial"/>
                <a:cs typeface="Arial"/>
              </a:defRPr>
            </a:lvl3pPr>
            <a:lvl4pPr defTabSz="825500">
              <a:lnSpc>
                <a:spcPct val="120000"/>
              </a:lnSpc>
              <a:defRPr sz="9600" spc="1439">
                <a:solidFill>
                  <a:srgbClr val="FFFFFF"/>
                </a:solidFill>
                <a:latin typeface="Arial"/>
                <a:ea typeface="Arial"/>
                <a:cs typeface="Arial"/>
              </a:defRPr>
            </a:lvl4pPr>
            <a:lvl5pPr defTabSz="825500">
              <a:lnSpc>
                <a:spcPct val="120000"/>
              </a:lnSpc>
              <a:defRPr sz="9600" spc="1439">
                <a:solidFill>
                  <a:srgbClr val="FFFFFF"/>
                </a:solidFill>
                <a:latin typeface="Arial"/>
                <a:ea typeface="Arial"/>
                <a:cs typeface="Arial"/>
              </a:defRPr>
            </a:lvl5pPr>
            <a:lvl6pPr defTabSz="825500">
              <a:lnSpc>
                <a:spcPct val="120000"/>
              </a:lnSpc>
              <a:defRPr sz="9600" spc="1439">
                <a:solidFill>
                  <a:srgbClr val="FFFFFF"/>
                </a:solidFill>
                <a:latin typeface="Arial"/>
                <a:ea typeface="Arial"/>
                <a:cs typeface="Arial"/>
              </a:defRPr>
            </a:lvl6pPr>
            <a:lvl7pPr defTabSz="825500">
              <a:lnSpc>
                <a:spcPct val="120000"/>
              </a:lnSpc>
              <a:defRPr sz="9600" spc="1439">
                <a:solidFill>
                  <a:srgbClr val="FFFFFF"/>
                </a:solidFill>
                <a:latin typeface="Arial"/>
                <a:ea typeface="Arial"/>
                <a:cs typeface="Arial"/>
              </a:defRPr>
            </a:lvl7pPr>
            <a:lvl8pPr defTabSz="825500">
              <a:lnSpc>
                <a:spcPct val="120000"/>
              </a:lnSpc>
              <a:defRPr sz="9600" spc="1439">
                <a:solidFill>
                  <a:srgbClr val="FFFFFF"/>
                </a:solidFill>
                <a:latin typeface="Arial"/>
                <a:ea typeface="Arial"/>
                <a:cs typeface="Arial"/>
              </a:defRPr>
            </a:lvl8pPr>
            <a:lvl9pPr defTabSz="825500">
              <a:lnSpc>
                <a:spcPct val="120000"/>
              </a:lnSpc>
              <a:defRPr sz="9600" spc="1439">
                <a:solidFill>
                  <a:srgbClr val="FFFFFF"/>
                </a:solidFill>
                <a:latin typeface="Arial"/>
                <a:ea typeface="Arial"/>
                <a:cs typeface="Arial"/>
              </a:defRPr>
            </a:lvl9pPr>
          </a:lstStyle>
          <a:p>
            <a:r>
              <a:rPr lang="en-US" dirty="0">
                <a:sym typeface="Helvetica Neue"/>
              </a:rPr>
              <a:t>Amazon </a:t>
            </a:r>
            <a:r>
              <a:rPr lang="en-US" dirty="0" err="1">
                <a:sym typeface="Helvetica Neue"/>
              </a:rPr>
              <a:t>SageMaker</a:t>
            </a:r>
            <a:r>
              <a:rPr lang="en-US" dirty="0">
                <a:sym typeface="Helvetica Neue"/>
              </a:rPr>
              <a:t> – Built-in Algorithms</a:t>
            </a:r>
          </a:p>
          <a:p>
            <a:r>
              <a:rPr lang="en-US" sz="2400" dirty="0">
                <a:solidFill>
                  <a:srgbClr val="FF9600"/>
                </a:solidFill>
              </a:rPr>
              <a:t>Rethinking algorithms design for large scale &amp; streaming data</a:t>
            </a:r>
          </a:p>
        </p:txBody>
      </p:sp>
      <p:sp>
        <p:nvSpPr>
          <p:cNvPr id="26" name="Title 2">
            <a:extLst>
              <a:ext uri="{FF2B5EF4-FFF2-40B4-BE49-F238E27FC236}">
                <a16:creationId xmlns:a16="http://schemas.microsoft.com/office/drawing/2014/main" id="{C119D263-B339-7842-B01A-FF4D4187DA42}"/>
              </a:ext>
            </a:extLst>
          </p:cNvPr>
          <p:cNvSpPr txBox="1">
            <a:spLocks/>
          </p:cNvSpPr>
          <p:nvPr/>
        </p:nvSpPr>
        <p:spPr>
          <a:xfrm>
            <a:off x="1031520" y="3693785"/>
            <a:ext cx="2113233" cy="892321"/>
          </a:xfrm>
          <a:prstGeom prst="rect">
            <a:avLst/>
          </a:prstGeom>
        </p:spPr>
        <p:txBody>
          <a:bodyPr/>
          <a:lstStyle>
            <a:lvl1pPr algn="ctr" defTabSz="2167677" rtl="0" eaLnBrk="1" latinLnBrk="0" hangingPunct="1">
              <a:lnSpc>
                <a:spcPct val="90000"/>
              </a:lnSpc>
              <a:spcBef>
                <a:spcPct val="0"/>
              </a:spcBef>
              <a:buNone/>
              <a:defRPr lang="en-US" sz="9600" b="0" i="0" kern="1200" spc="1400" baseline="0">
                <a:solidFill>
                  <a:schemeClr val="tx1"/>
                </a:solidFill>
                <a:latin typeface="Amazon Ember Cd Light" charset="0"/>
                <a:ea typeface="Amazon Ember Cd Light" charset="0"/>
                <a:cs typeface="Amazon Ember Cd Light" charset="0"/>
              </a:defRPr>
            </a:lvl1pPr>
          </a:lstStyle>
          <a:p>
            <a:pPr defTabSz="2890092">
              <a:lnSpc>
                <a:spcPct val="100000"/>
              </a:lnSpc>
              <a:defRPr/>
            </a:pPr>
            <a:r>
              <a:rPr lang="en-US" sz="1483" spc="179"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Data</a:t>
            </a:r>
          </a:p>
        </p:txBody>
      </p:sp>
      <p:grpSp>
        <p:nvGrpSpPr>
          <p:cNvPr id="27" name="Group 26">
            <a:extLst>
              <a:ext uri="{FF2B5EF4-FFF2-40B4-BE49-F238E27FC236}">
                <a16:creationId xmlns:a16="http://schemas.microsoft.com/office/drawing/2014/main" id="{4EE6B499-22C4-EC46-9A3E-8F8973295183}"/>
              </a:ext>
            </a:extLst>
          </p:cNvPr>
          <p:cNvGrpSpPr/>
          <p:nvPr/>
        </p:nvGrpSpPr>
        <p:grpSpPr>
          <a:xfrm>
            <a:off x="1698396" y="2549253"/>
            <a:ext cx="881261" cy="840464"/>
            <a:chOff x="3607340" y="2550893"/>
            <a:chExt cx="815274" cy="815275"/>
          </a:xfrm>
        </p:grpSpPr>
        <p:sp>
          <p:nvSpPr>
            <p:cNvPr id="28" name="Rectangle 27">
              <a:extLst>
                <a:ext uri="{FF2B5EF4-FFF2-40B4-BE49-F238E27FC236}">
                  <a16:creationId xmlns:a16="http://schemas.microsoft.com/office/drawing/2014/main" id="{2D7D7C1E-B9FF-8149-B209-E7B0ACC87412}"/>
                </a:ext>
              </a:extLst>
            </p:cNvPr>
            <p:cNvSpPr/>
            <p:nvPr/>
          </p:nvSpPr>
          <p:spPr>
            <a:xfrm>
              <a:off x="3607340" y="2550893"/>
              <a:ext cx="815274" cy="815275"/>
            </a:xfrm>
            <a:prstGeom prst="rect">
              <a:avLst/>
            </a:prstGeom>
            <a:solidFill>
              <a:srgbClr val="1A2850"/>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711"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0" name="Picture 29">
              <a:extLst>
                <a:ext uri="{FF2B5EF4-FFF2-40B4-BE49-F238E27FC236}">
                  <a16:creationId xmlns:a16="http://schemas.microsoft.com/office/drawing/2014/main" id="{69EC0B71-FA75-C145-A255-72C8C3E7D53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68906" y="2707952"/>
              <a:ext cx="494641" cy="520640"/>
            </a:xfrm>
            <a:prstGeom prst="rect">
              <a:avLst/>
            </a:prstGeom>
          </p:spPr>
        </p:pic>
      </p:grpSp>
    </p:spTree>
    <p:extLst>
      <p:ext uri="{BB962C8B-B14F-4D97-AF65-F5344CB8AC3E}">
        <p14:creationId xmlns:p14="http://schemas.microsoft.com/office/powerpoint/2010/main" val="1438317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649218" y="1643340"/>
            <a:ext cx="7191204" cy="4106833"/>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868" tIns="14868" rIns="14868" bIns="14868" numCol="1" spcCol="38100" rtlCol="0" anchor="ctr">
            <a:noAutofit/>
          </a:bodyPr>
          <a:lstStyle/>
          <a:p>
            <a:pPr algn="ctr" defTabSz="170984">
              <a:defRPr/>
            </a:pPr>
            <a:endParaRPr lang="en-US" sz="1483" spc="89"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Oval 3"/>
          <p:cNvSpPr/>
          <p:nvPr/>
        </p:nvSpPr>
        <p:spPr>
          <a:xfrm>
            <a:off x="4415491" y="1718731"/>
            <a:ext cx="515864" cy="515864"/>
          </a:xfrm>
          <a:prstGeom prst="ellipse">
            <a:avLst/>
          </a:prstGeom>
          <a:solidFill>
            <a:srgbClr val="1A28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5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 name="Picture 23"/>
          <p:cNvPicPr>
            <a:picLocks noChangeAspect="1"/>
          </p:cNvPicPr>
          <p:nvPr/>
        </p:nvPicPr>
        <p:blipFill rotWithShape="1">
          <a:blip r:embed="rId3" cstate="screen">
            <a:alphaModFix amt="50000"/>
            <a:extLst>
              <a:ext uri="{28A0092B-C50C-407E-A947-70E740481C1C}">
                <a14:useLocalDpi xmlns:a14="http://schemas.microsoft.com/office/drawing/2010/main"/>
              </a:ext>
            </a:extLst>
          </a:blip>
          <a:srcRect/>
          <a:stretch/>
        </p:blipFill>
        <p:spPr>
          <a:xfrm rot="5400000">
            <a:off x="656475" y="2511469"/>
            <a:ext cx="861567" cy="916039"/>
          </a:xfrm>
          <a:prstGeom prst="rect">
            <a:avLst/>
          </a:prstGeom>
        </p:spPr>
      </p:pic>
      <p:pic>
        <p:nvPicPr>
          <p:cNvPr id="29" name="Picture 28"/>
          <p:cNvPicPr>
            <a:picLocks noChangeAspect="1"/>
          </p:cNvPicPr>
          <p:nvPr/>
        </p:nvPicPr>
        <p:blipFill rotWithShape="1">
          <a:blip r:embed="rId4" cstate="screen">
            <a:alphaModFix amt="50000"/>
            <a:extLst>
              <a:ext uri="{28A0092B-C50C-407E-A947-70E740481C1C}">
                <a14:useLocalDpi xmlns:a14="http://schemas.microsoft.com/office/drawing/2010/main"/>
              </a:ext>
            </a:extLst>
          </a:blip>
          <a:srcRect/>
          <a:stretch/>
        </p:blipFill>
        <p:spPr>
          <a:xfrm rot="5400000">
            <a:off x="675484" y="2445183"/>
            <a:ext cx="715264" cy="807759"/>
          </a:xfrm>
          <a:prstGeom prst="rect">
            <a:avLst/>
          </a:prstGeom>
        </p:spPr>
      </p:pic>
      <p:pic>
        <p:nvPicPr>
          <p:cNvPr id="36" name="Picture 35"/>
          <p:cNvPicPr>
            <a:picLocks noChangeAspect="1"/>
          </p:cNvPicPr>
          <p:nvPr/>
        </p:nvPicPr>
        <p:blipFill>
          <a:blip r:embed="rId5">
            <a:alphaModFix amt="50000"/>
            <a:extLst>
              <a:ext uri="{28A0092B-C50C-407E-A947-70E740481C1C}">
                <a14:useLocalDpi xmlns:a14="http://schemas.microsoft.com/office/drawing/2010/main"/>
              </a:ext>
            </a:extLst>
          </a:blip>
          <a:stretch>
            <a:fillRect/>
          </a:stretch>
        </p:blipFill>
        <p:spPr>
          <a:xfrm>
            <a:off x="2812448" y="2815326"/>
            <a:ext cx="606029" cy="264449"/>
          </a:xfrm>
          <a:prstGeom prst="rect">
            <a:avLst/>
          </a:prstGeom>
        </p:spPr>
      </p:pic>
      <p:sp>
        <p:nvSpPr>
          <p:cNvPr id="41" name="Title 2"/>
          <p:cNvSpPr txBox="1">
            <a:spLocks/>
          </p:cNvSpPr>
          <p:nvPr/>
        </p:nvSpPr>
        <p:spPr>
          <a:xfrm>
            <a:off x="1192690" y="5242392"/>
            <a:ext cx="2113233" cy="892321"/>
          </a:xfrm>
          <a:prstGeom prst="rect">
            <a:avLst/>
          </a:prstGeom>
        </p:spPr>
        <p:txBody>
          <a:bodyPr/>
          <a:lstStyle>
            <a:lvl1pPr algn="ctr" defTabSz="2167677" rtl="0" eaLnBrk="1" latinLnBrk="0" hangingPunct="1">
              <a:lnSpc>
                <a:spcPct val="90000"/>
              </a:lnSpc>
              <a:spcBef>
                <a:spcPct val="0"/>
              </a:spcBef>
              <a:buNone/>
              <a:defRPr lang="en-US" sz="9600" b="0" i="0" kern="1200" spc="1400" baseline="0">
                <a:solidFill>
                  <a:schemeClr val="tx1"/>
                </a:solidFill>
                <a:latin typeface="Amazon Ember Cd Light" charset="0"/>
                <a:ea typeface="Amazon Ember Cd Light" charset="0"/>
                <a:cs typeface="Amazon Ember Cd Light" charset="0"/>
              </a:defRPr>
            </a:lvl1pPr>
          </a:lstStyle>
          <a:p>
            <a:pPr defTabSz="2890092">
              <a:lnSpc>
                <a:spcPct val="100000"/>
              </a:lnSpc>
              <a:defRPr/>
            </a:pPr>
            <a:r>
              <a:rPr lang="en-US" sz="1483" spc="179"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Custom algorithms</a:t>
            </a:r>
          </a:p>
        </p:txBody>
      </p:sp>
      <p:sp>
        <p:nvSpPr>
          <p:cNvPr id="42" name="Rectangle 41"/>
          <p:cNvSpPr/>
          <p:nvPr/>
        </p:nvSpPr>
        <p:spPr>
          <a:xfrm>
            <a:off x="1841669" y="4283497"/>
            <a:ext cx="815275" cy="815275"/>
          </a:xfrm>
          <a:prstGeom prst="rect">
            <a:avLst/>
          </a:prstGeom>
          <a:solidFill>
            <a:srgbClr val="1A2850"/>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5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 name="Picture 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415491" y="1717520"/>
            <a:ext cx="515864" cy="515864"/>
          </a:xfrm>
          <a:prstGeom prst="rect">
            <a:avLst/>
          </a:prstGeom>
        </p:spPr>
      </p:pic>
      <p:pic>
        <p:nvPicPr>
          <p:cNvPr id="43" name="Picture 42"/>
          <p:cNvPicPr>
            <a:picLocks noChangeAspect="1"/>
          </p:cNvPicPr>
          <p:nvPr/>
        </p:nvPicPr>
        <p:blipFill>
          <a:blip r:embed="rId7">
            <a:alphaModFix amt="50000"/>
            <a:extLst>
              <a:ext uri="{28A0092B-C50C-407E-A947-70E740481C1C}">
                <a14:useLocalDpi xmlns:a14="http://schemas.microsoft.com/office/drawing/2010/main"/>
              </a:ext>
            </a:extLst>
          </a:blip>
          <a:stretch>
            <a:fillRect/>
          </a:stretch>
        </p:blipFill>
        <p:spPr>
          <a:xfrm>
            <a:off x="3491359" y="2827344"/>
            <a:ext cx="550935" cy="240408"/>
          </a:xfrm>
          <a:prstGeom prst="rect">
            <a:avLst/>
          </a:prstGeom>
        </p:spPr>
      </p:pic>
      <p:sp>
        <p:nvSpPr>
          <p:cNvPr id="46" name="Title 2"/>
          <p:cNvSpPr txBox="1">
            <a:spLocks/>
          </p:cNvSpPr>
          <p:nvPr/>
        </p:nvSpPr>
        <p:spPr>
          <a:xfrm>
            <a:off x="4974704" y="1697526"/>
            <a:ext cx="7217297" cy="594119"/>
          </a:xfrm>
          <a:prstGeom prst="rect">
            <a:avLst/>
          </a:prstGeom>
          <a:noFill/>
        </p:spPr>
        <p:txBody>
          <a:bodyPr/>
          <a:lstStyle>
            <a:lvl1pPr algn="ctr" defTabSz="2167677" rtl="0" eaLnBrk="1" latinLnBrk="0" hangingPunct="1">
              <a:lnSpc>
                <a:spcPct val="90000"/>
              </a:lnSpc>
              <a:spcBef>
                <a:spcPct val="0"/>
              </a:spcBef>
              <a:buNone/>
              <a:defRPr lang="en-US" sz="9600" b="0" i="0" kern="1200" spc="1400" baseline="0">
                <a:solidFill>
                  <a:schemeClr val="tx1"/>
                </a:solidFill>
                <a:latin typeface="Amazon Ember Cd Light" charset="0"/>
                <a:ea typeface="Amazon Ember Cd Light" charset="0"/>
                <a:cs typeface="Amazon Ember Cd Light" charset="0"/>
              </a:defRPr>
            </a:lvl1pPr>
          </a:lstStyle>
          <a:p>
            <a:pPr algn="l" defTabSz="2890092">
              <a:lnSpc>
                <a:spcPct val="100000"/>
              </a:lnSpc>
              <a:defRPr/>
            </a:pPr>
            <a:r>
              <a:rPr lang="en-US" sz="1779" spc="89"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Amazon </a:t>
            </a:r>
            <a:r>
              <a:rPr lang="en-US" sz="1779" spc="89" dirty="0" err="1">
                <a:solidFill>
                  <a:srgbClr val="FFFFFF"/>
                </a:solidFill>
                <a:latin typeface="Amazon Ember" panose="020B0603020204020204" pitchFamily="34" charset="0"/>
                <a:ea typeface="Amazon Ember" panose="020B0603020204020204" pitchFamily="34" charset="0"/>
                <a:cs typeface="Amazon Ember" panose="020B0603020204020204" pitchFamily="34" charset="0"/>
              </a:rPr>
              <a:t>SageMaker</a:t>
            </a:r>
            <a:r>
              <a:rPr lang="en-US" sz="1779" spc="89"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Training Service Supported Containers</a:t>
            </a:r>
          </a:p>
        </p:txBody>
      </p:sp>
      <p:pic>
        <p:nvPicPr>
          <p:cNvPr id="31" name="Pictur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85960" y="4411129"/>
            <a:ext cx="499368" cy="497551"/>
          </a:xfrm>
          <a:prstGeom prst="rect">
            <a:avLst/>
          </a:prstGeom>
        </p:spPr>
      </p:pic>
      <p:sp>
        <p:nvSpPr>
          <p:cNvPr id="40" name="A Long Heritage Of Machine Learning At Amazon">
            <a:extLst>
              <a:ext uri="{FF2B5EF4-FFF2-40B4-BE49-F238E27FC236}">
                <a16:creationId xmlns:a16="http://schemas.microsoft.com/office/drawing/2014/main" id="{EA453D14-7C5C-AA46-A04C-7AAF36053EE9}"/>
              </a:ext>
            </a:extLst>
          </p:cNvPr>
          <p:cNvSpPr txBox="1"/>
          <p:nvPr/>
        </p:nvSpPr>
        <p:spPr>
          <a:xfrm>
            <a:off x="360000" y="144000"/>
            <a:ext cx="11619563" cy="1242539"/>
          </a:xfrm>
          <a:prstGeom prst="rect">
            <a:avLst/>
          </a:prstGeom>
          <a:extLst>
            <a:ext uri="{C572A759-6A51-4108-AA02-DFA0A04FC94B}">
              <ma14:wrappingTextBoxFlag xmlns:ma14="http://schemas.microsoft.com/office/mac/drawingml/2011/main" xmlns="" val="1"/>
            </a:ext>
          </a:extLst>
        </p:spPr>
        <p:txBody>
          <a:bodyPr vert="horz" lIns="91440" tIns="45720" rIns="91440" bIns="4572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defTabSz="609576">
              <a:spcBef>
                <a:spcPct val="0"/>
              </a:spcBef>
              <a:buNone/>
              <a:defRPr sz="3167" b="1" i="0">
                <a:latin typeface="Amazon Ember" panose="020B0603020204020204" pitchFamily="34" charset="0"/>
                <a:ea typeface="Amazon Ember" panose="020B0603020204020204" pitchFamily="34" charset="0"/>
                <a:cs typeface="Amazon Ember" panose="020B0603020204020204" pitchFamily="34" charset="0"/>
              </a:defRPr>
            </a:lvl1pPr>
            <a:lvl2pPr defTabSz="825500">
              <a:lnSpc>
                <a:spcPct val="120000"/>
              </a:lnSpc>
              <a:defRPr sz="9600" spc="1439">
                <a:solidFill>
                  <a:srgbClr val="FFFFFF"/>
                </a:solidFill>
                <a:latin typeface="Arial"/>
                <a:ea typeface="Arial"/>
                <a:cs typeface="Arial"/>
              </a:defRPr>
            </a:lvl2pPr>
            <a:lvl3pPr defTabSz="825500">
              <a:lnSpc>
                <a:spcPct val="120000"/>
              </a:lnSpc>
              <a:defRPr sz="9600" spc="1439">
                <a:solidFill>
                  <a:srgbClr val="FFFFFF"/>
                </a:solidFill>
                <a:latin typeface="Arial"/>
                <a:ea typeface="Arial"/>
                <a:cs typeface="Arial"/>
              </a:defRPr>
            </a:lvl3pPr>
            <a:lvl4pPr defTabSz="825500">
              <a:lnSpc>
                <a:spcPct val="120000"/>
              </a:lnSpc>
              <a:defRPr sz="9600" spc="1439">
                <a:solidFill>
                  <a:srgbClr val="FFFFFF"/>
                </a:solidFill>
                <a:latin typeface="Arial"/>
                <a:ea typeface="Arial"/>
                <a:cs typeface="Arial"/>
              </a:defRPr>
            </a:lvl4pPr>
            <a:lvl5pPr defTabSz="825500">
              <a:lnSpc>
                <a:spcPct val="120000"/>
              </a:lnSpc>
              <a:defRPr sz="9600" spc="1439">
                <a:solidFill>
                  <a:srgbClr val="FFFFFF"/>
                </a:solidFill>
                <a:latin typeface="Arial"/>
                <a:ea typeface="Arial"/>
                <a:cs typeface="Arial"/>
              </a:defRPr>
            </a:lvl5pPr>
            <a:lvl6pPr defTabSz="825500">
              <a:lnSpc>
                <a:spcPct val="120000"/>
              </a:lnSpc>
              <a:defRPr sz="9600" spc="1439">
                <a:solidFill>
                  <a:srgbClr val="FFFFFF"/>
                </a:solidFill>
                <a:latin typeface="Arial"/>
                <a:ea typeface="Arial"/>
                <a:cs typeface="Arial"/>
              </a:defRPr>
            </a:lvl6pPr>
            <a:lvl7pPr defTabSz="825500">
              <a:lnSpc>
                <a:spcPct val="120000"/>
              </a:lnSpc>
              <a:defRPr sz="9600" spc="1439">
                <a:solidFill>
                  <a:srgbClr val="FFFFFF"/>
                </a:solidFill>
                <a:latin typeface="Arial"/>
                <a:ea typeface="Arial"/>
                <a:cs typeface="Arial"/>
              </a:defRPr>
            </a:lvl7pPr>
            <a:lvl8pPr defTabSz="825500">
              <a:lnSpc>
                <a:spcPct val="120000"/>
              </a:lnSpc>
              <a:defRPr sz="9600" spc="1439">
                <a:solidFill>
                  <a:srgbClr val="FFFFFF"/>
                </a:solidFill>
                <a:latin typeface="Arial"/>
                <a:ea typeface="Arial"/>
                <a:cs typeface="Arial"/>
              </a:defRPr>
            </a:lvl8pPr>
            <a:lvl9pPr defTabSz="825500">
              <a:lnSpc>
                <a:spcPct val="120000"/>
              </a:lnSpc>
              <a:defRPr sz="9600" spc="1439">
                <a:solidFill>
                  <a:srgbClr val="FFFFFF"/>
                </a:solidFill>
                <a:latin typeface="Arial"/>
                <a:ea typeface="Arial"/>
                <a:cs typeface="Arial"/>
              </a:defRPr>
            </a:lvl9pPr>
          </a:lstStyle>
          <a:p>
            <a:r>
              <a:rPr lang="en-US" sz="3200" dirty="0">
                <a:sym typeface="Helvetica Neue"/>
              </a:rPr>
              <a:t>Amazon </a:t>
            </a:r>
            <a:r>
              <a:rPr lang="en-US" sz="3200" dirty="0" err="1">
                <a:sym typeface="Helvetica Neue"/>
              </a:rPr>
              <a:t>SageMaker</a:t>
            </a:r>
            <a:r>
              <a:rPr lang="en-US" sz="3200" dirty="0">
                <a:sym typeface="Helvetica Neue"/>
              </a:rPr>
              <a:t> – Bring-Your-Own-Algorithm</a:t>
            </a:r>
          </a:p>
          <a:p>
            <a:r>
              <a:rPr lang="en-US" sz="2400" dirty="0">
                <a:solidFill>
                  <a:srgbClr val="FF9600"/>
                </a:solidFill>
              </a:rPr>
              <a:t>Build your own algorithms, </a:t>
            </a:r>
            <a:r>
              <a:rPr lang="en-US" sz="2400" dirty="0" err="1">
                <a:solidFill>
                  <a:srgbClr val="FF9600"/>
                </a:solidFill>
              </a:rPr>
              <a:t>SageMaker</a:t>
            </a:r>
            <a:r>
              <a:rPr lang="en-US" sz="2400" dirty="0">
                <a:solidFill>
                  <a:srgbClr val="FF9600"/>
                </a:solidFill>
              </a:rPr>
              <a:t> handles the rest</a:t>
            </a:r>
          </a:p>
        </p:txBody>
      </p:sp>
      <p:pic>
        <p:nvPicPr>
          <p:cNvPr id="21" name="Picture 20">
            <a:extLst>
              <a:ext uri="{FF2B5EF4-FFF2-40B4-BE49-F238E27FC236}">
                <a16:creationId xmlns:a16="http://schemas.microsoft.com/office/drawing/2014/main" id="{22B5CCD8-092B-6B40-BB0C-4F3F282DE947}"/>
              </a:ext>
            </a:extLst>
          </p:cNvPr>
          <p:cNvPicPr>
            <a:picLocks noChangeAspect="1"/>
          </p:cNvPicPr>
          <p:nvPr/>
        </p:nvPicPr>
        <p:blipFill>
          <a:blip r:embed="rId7">
            <a:alphaModFix amt="50000"/>
            <a:extLst>
              <a:ext uri="{28A0092B-C50C-407E-A947-70E740481C1C}">
                <a14:useLocalDpi xmlns:a14="http://schemas.microsoft.com/office/drawing/2010/main"/>
              </a:ext>
            </a:extLst>
          </a:blip>
          <a:stretch>
            <a:fillRect/>
          </a:stretch>
        </p:blipFill>
        <p:spPr>
          <a:xfrm>
            <a:off x="2920396" y="4561586"/>
            <a:ext cx="606029" cy="264449"/>
          </a:xfrm>
          <a:prstGeom prst="rect">
            <a:avLst/>
          </a:prstGeom>
        </p:spPr>
      </p:pic>
      <p:pic>
        <p:nvPicPr>
          <p:cNvPr id="22" name="Picture 21">
            <a:extLst>
              <a:ext uri="{FF2B5EF4-FFF2-40B4-BE49-F238E27FC236}">
                <a16:creationId xmlns:a16="http://schemas.microsoft.com/office/drawing/2014/main" id="{62BDED58-BD9D-1F43-B8AD-489A465D7439}"/>
              </a:ext>
            </a:extLst>
          </p:cNvPr>
          <p:cNvPicPr>
            <a:picLocks noChangeAspect="1"/>
          </p:cNvPicPr>
          <p:nvPr/>
        </p:nvPicPr>
        <p:blipFill>
          <a:blip r:embed="rId7">
            <a:alphaModFix amt="50000"/>
            <a:extLst>
              <a:ext uri="{28A0092B-C50C-407E-A947-70E740481C1C}">
                <a14:useLocalDpi xmlns:a14="http://schemas.microsoft.com/office/drawing/2010/main"/>
              </a:ext>
            </a:extLst>
          </a:blip>
          <a:stretch>
            <a:fillRect/>
          </a:stretch>
        </p:blipFill>
        <p:spPr>
          <a:xfrm>
            <a:off x="3599306" y="4573604"/>
            <a:ext cx="550935" cy="240408"/>
          </a:xfrm>
          <a:prstGeom prst="rect">
            <a:avLst/>
          </a:prstGeom>
        </p:spPr>
      </p:pic>
      <p:pic>
        <p:nvPicPr>
          <p:cNvPr id="23" name="Picture 22">
            <a:extLst>
              <a:ext uri="{FF2B5EF4-FFF2-40B4-BE49-F238E27FC236}">
                <a16:creationId xmlns:a16="http://schemas.microsoft.com/office/drawing/2014/main" id="{075B294D-15BF-2244-8321-4F9BE55D1257}"/>
              </a:ext>
            </a:extLst>
          </p:cNvPr>
          <p:cNvPicPr>
            <a:picLocks noChangeAspect="1"/>
          </p:cNvPicPr>
          <p:nvPr/>
        </p:nvPicPr>
        <p:blipFill>
          <a:blip r:embed="rId9"/>
          <a:stretch>
            <a:fillRect/>
          </a:stretch>
        </p:blipFill>
        <p:spPr>
          <a:xfrm>
            <a:off x="4974705" y="4384089"/>
            <a:ext cx="1781743" cy="735160"/>
          </a:xfrm>
          <a:prstGeom prst="rect">
            <a:avLst/>
          </a:prstGeom>
        </p:spPr>
      </p:pic>
      <p:pic>
        <p:nvPicPr>
          <p:cNvPr id="25" name="Picture 24">
            <a:extLst>
              <a:ext uri="{FF2B5EF4-FFF2-40B4-BE49-F238E27FC236}">
                <a16:creationId xmlns:a16="http://schemas.microsoft.com/office/drawing/2014/main" id="{F5AECDA1-B4EC-1546-993E-A9E0174B5250}"/>
              </a:ext>
            </a:extLst>
          </p:cNvPr>
          <p:cNvPicPr>
            <a:picLocks noChangeAspect="1"/>
          </p:cNvPicPr>
          <p:nvPr/>
        </p:nvPicPr>
        <p:blipFill>
          <a:blip r:embed="rId10"/>
          <a:stretch>
            <a:fillRect/>
          </a:stretch>
        </p:blipFill>
        <p:spPr>
          <a:xfrm>
            <a:off x="7317491" y="4361535"/>
            <a:ext cx="2062844" cy="737237"/>
          </a:xfrm>
          <a:prstGeom prst="rect">
            <a:avLst/>
          </a:prstGeom>
        </p:spPr>
      </p:pic>
      <p:pic>
        <p:nvPicPr>
          <p:cNvPr id="26" name="Picture 2" descr="Image result for Gluon">
            <a:extLst>
              <a:ext uri="{FF2B5EF4-FFF2-40B4-BE49-F238E27FC236}">
                <a16:creationId xmlns:a16="http://schemas.microsoft.com/office/drawing/2014/main" id="{1CD7F48A-4201-F24F-AB6C-27FEA8A26EB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98942" y="2421800"/>
            <a:ext cx="824463" cy="64308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Image result for Pytorch">
            <a:extLst>
              <a:ext uri="{FF2B5EF4-FFF2-40B4-BE49-F238E27FC236}">
                <a16:creationId xmlns:a16="http://schemas.microsoft.com/office/drawing/2014/main" id="{C2566C07-0829-DC43-B539-EDB2DD698B8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221577" y="2421799"/>
            <a:ext cx="847459" cy="593221"/>
          </a:xfrm>
          <a:prstGeom prst="rect">
            <a:avLst/>
          </a:prstGeom>
          <a:noFill/>
        </p:spPr>
      </p:pic>
      <p:pic>
        <p:nvPicPr>
          <p:cNvPr id="30" name="Picture 12" descr="Image result for Chainer">
            <a:extLst>
              <a:ext uri="{FF2B5EF4-FFF2-40B4-BE49-F238E27FC236}">
                <a16:creationId xmlns:a16="http://schemas.microsoft.com/office/drawing/2014/main" id="{34FE816C-7064-7D42-94CD-AABDC08383A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3920" y="4350622"/>
            <a:ext cx="1426360" cy="748151"/>
          </a:xfrm>
          <a:prstGeom prst="rect">
            <a:avLst/>
          </a:prstGeom>
          <a:solidFill>
            <a:schemeClr val="bg1"/>
          </a:solidFill>
        </p:spPr>
      </p:pic>
      <p:grpSp>
        <p:nvGrpSpPr>
          <p:cNvPr id="37" name="Group 36">
            <a:extLst>
              <a:ext uri="{FF2B5EF4-FFF2-40B4-BE49-F238E27FC236}">
                <a16:creationId xmlns:a16="http://schemas.microsoft.com/office/drawing/2014/main" id="{15E9D572-FB58-5145-9F89-4280A3CE8BA7}"/>
              </a:ext>
            </a:extLst>
          </p:cNvPr>
          <p:cNvGrpSpPr/>
          <p:nvPr/>
        </p:nvGrpSpPr>
        <p:grpSpPr>
          <a:xfrm>
            <a:off x="1827707" y="2549253"/>
            <a:ext cx="881261" cy="840464"/>
            <a:chOff x="3607340" y="2550893"/>
            <a:chExt cx="815274" cy="815275"/>
          </a:xfrm>
        </p:grpSpPr>
        <p:sp>
          <p:nvSpPr>
            <p:cNvPr id="38" name="Rectangle 37">
              <a:extLst>
                <a:ext uri="{FF2B5EF4-FFF2-40B4-BE49-F238E27FC236}">
                  <a16:creationId xmlns:a16="http://schemas.microsoft.com/office/drawing/2014/main" id="{E6EAF88C-701D-D540-8F08-F329599F68FA}"/>
                </a:ext>
              </a:extLst>
            </p:cNvPr>
            <p:cNvSpPr/>
            <p:nvPr/>
          </p:nvSpPr>
          <p:spPr>
            <a:xfrm>
              <a:off x="3607340" y="2550893"/>
              <a:ext cx="815274" cy="815275"/>
            </a:xfrm>
            <a:prstGeom prst="rect">
              <a:avLst/>
            </a:prstGeom>
            <a:solidFill>
              <a:srgbClr val="1A2850"/>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711"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5" name="Picture 44">
              <a:extLst>
                <a:ext uri="{FF2B5EF4-FFF2-40B4-BE49-F238E27FC236}">
                  <a16:creationId xmlns:a16="http://schemas.microsoft.com/office/drawing/2014/main" id="{D6CBCE64-D72F-4544-9BE1-E9FFB1DCBA06}"/>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768906" y="2707952"/>
              <a:ext cx="494641" cy="520640"/>
            </a:xfrm>
            <a:prstGeom prst="rect">
              <a:avLst/>
            </a:prstGeom>
          </p:spPr>
        </p:pic>
      </p:grpSp>
      <p:sp>
        <p:nvSpPr>
          <p:cNvPr id="47" name="Title 2">
            <a:extLst>
              <a:ext uri="{FF2B5EF4-FFF2-40B4-BE49-F238E27FC236}">
                <a16:creationId xmlns:a16="http://schemas.microsoft.com/office/drawing/2014/main" id="{549E0812-F77F-1C44-8105-05F12F37AFCF}"/>
              </a:ext>
            </a:extLst>
          </p:cNvPr>
          <p:cNvSpPr txBox="1">
            <a:spLocks/>
          </p:cNvSpPr>
          <p:nvPr/>
        </p:nvSpPr>
        <p:spPr>
          <a:xfrm>
            <a:off x="1209220" y="3413521"/>
            <a:ext cx="2113233" cy="892321"/>
          </a:xfrm>
          <a:prstGeom prst="rect">
            <a:avLst/>
          </a:prstGeom>
        </p:spPr>
        <p:txBody>
          <a:bodyPr/>
          <a:lstStyle>
            <a:lvl1pPr algn="ctr" defTabSz="2167677" rtl="0" eaLnBrk="1" latinLnBrk="0" hangingPunct="1">
              <a:lnSpc>
                <a:spcPct val="90000"/>
              </a:lnSpc>
              <a:spcBef>
                <a:spcPct val="0"/>
              </a:spcBef>
              <a:buNone/>
              <a:defRPr lang="en-US" sz="9600" b="0" i="0" kern="1200" spc="1400" baseline="0">
                <a:solidFill>
                  <a:schemeClr val="tx1"/>
                </a:solidFill>
                <a:latin typeface="Amazon Ember Cd Light" charset="0"/>
                <a:ea typeface="Amazon Ember Cd Light" charset="0"/>
                <a:cs typeface="Amazon Ember Cd Light" charset="0"/>
              </a:defRPr>
            </a:lvl1pPr>
          </a:lstStyle>
          <a:p>
            <a:pPr defTabSz="2890092">
              <a:lnSpc>
                <a:spcPct val="100000"/>
              </a:lnSpc>
              <a:defRPr/>
            </a:pPr>
            <a:r>
              <a:rPr lang="en-US" sz="1483" spc="179"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Data</a:t>
            </a:r>
          </a:p>
        </p:txBody>
      </p:sp>
      <p:pic>
        <p:nvPicPr>
          <p:cNvPr id="1026" name="Picture 2" descr="Image result for SKLearn transparent">
            <a:extLst>
              <a:ext uri="{FF2B5EF4-FFF2-40B4-BE49-F238E27FC236}">
                <a16:creationId xmlns:a16="http://schemas.microsoft.com/office/drawing/2014/main" id="{A27AA01F-E247-0E4D-9AEC-1816A6C2DEF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741145" y="3380708"/>
            <a:ext cx="1119448" cy="60286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result for Keras">
            <a:extLst>
              <a:ext uri="{FF2B5EF4-FFF2-40B4-BE49-F238E27FC236}">
                <a16:creationId xmlns:a16="http://schemas.microsoft.com/office/drawing/2014/main" id="{D18E5E0D-E6F9-8F42-8A67-E81F8735E54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54145" y="2473476"/>
            <a:ext cx="2076867" cy="602869"/>
          </a:xfrm>
          <a:prstGeom prst="rect">
            <a:avLst/>
          </a:prstGeom>
          <a:solidFill>
            <a:schemeClr val="tx1"/>
          </a:solidFill>
        </p:spPr>
      </p:pic>
    </p:spTree>
    <p:extLst>
      <p:ext uri="{BB962C8B-B14F-4D97-AF65-F5344CB8AC3E}">
        <p14:creationId xmlns:p14="http://schemas.microsoft.com/office/powerpoint/2010/main" val="3077082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028EBE2-F76B-094A-9342-4997DD1137E4}"/>
              </a:ext>
            </a:extLst>
          </p:cNvPr>
          <p:cNvSpPr/>
          <p:nvPr/>
        </p:nvSpPr>
        <p:spPr bwMode="auto">
          <a:xfrm>
            <a:off x="0" y="1442640"/>
            <a:ext cx="12192000" cy="39713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a:xfrm>
            <a:off x="360000" y="144000"/>
            <a:ext cx="11655840" cy="1302525"/>
          </a:xfrm>
        </p:spPr>
        <p:txBody>
          <a:bodyPr vert="horz" lIns="91440" tIns="45720" rIns="91440" bIns="45720" rtlCol="0" anchor="t">
            <a:noAutofit/>
          </a:bodyPr>
          <a:lstStyle/>
          <a:p>
            <a:r>
              <a:rPr lang="en-US" dirty="0"/>
              <a:t>Amazon </a:t>
            </a:r>
            <a:r>
              <a:rPr lang="en-US" dirty="0" err="1"/>
              <a:t>Textract</a:t>
            </a:r>
            <a:r>
              <a:rPr lang="en-US" dirty="0"/>
              <a:t> – OCR++</a:t>
            </a:r>
          </a:p>
        </p:txBody>
      </p:sp>
      <p:pic>
        <p:nvPicPr>
          <p:cNvPr id="1026" name="Picture 2" descr="Optical Character Recognition (OCR)">
            <a:extLst>
              <a:ext uri="{FF2B5EF4-FFF2-40B4-BE49-F238E27FC236}">
                <a16:creationId xmlns:a16="http://schemas.microsoft.com/office/drawing/2014/main" id="{0223F23F-DC5C-914F-8794-33652CFE06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99407"/>
            <a:ext cx="12192000" cy="3657864"/>
          </a:xfrm>
          <a:prstGeom prst="rect">
            <a:avLst/>
          </a:prstGeom>
          <a:solidFill>
            <a:schemeClr val="tx1"/>
          </a:solidFill>
        </p:spPr>
      </p:pic>
      <p:sp>
        <p:nvSpPr>
          <p:cNvPr id="6" name="TextBox 5">
            <a:extLst>
              <a:ext uri="{FF2B5EF4-FFF2-40B4-BE49-F238E27FC236}">
                <a16:creationId xmlns:a16="http://schemas.microsoft.com/office/drawing/2014/main" id="{065E260E-C460-E846-94A8-DD93BC377BFF}"/>
              </a:ext>
            </a:extLst>
          </p:cNvPr>
          <p:cNvSpPr txBox="1"/>
          <p:nvPr/>
        </p:nvSpPr>
        <p:spPr>
          <a:xfrm>
            <a:off x="10443722" y="6197833"/>
            <a:ext cx="678166" cy="369332"/>
          </a:xfrm>
          <a:prstGeom prst="rect">
            <a:avLst/>
          </a:prstGeom>
          <a:solidFill>
            <a:schemeClr val="accent1">
              <a:alpha val="60000"/>
            </a:schemeClr>
          </a:solidFill>
        </p:spPr>
        <p:txBody>
          <a:bodyPr wrap="square" rtlCol="0">
            <a:spAutoFit/>
          </a:bodyPr>
          <a:lstStyle>
            <a:defPPr>
              <a:defRPr lang="en-US"/>
            </a:defPPr>
            <a:lvl1pPr>
              <a:defRPr>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OCR</a:t>
            </a:r>
          </a:p>
        </p:txBody>
      </p:sp>
    </p:spTree>
    <p:extLst>
      <p:ext uri="{BB962C8B-B14F-4D97-AF65-F5344CB8AC3E}">
        <p14:creationId xmlns:p14="http://schemas.microsoft.com/office/powerpoint/2010/main" val="143590853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B2717-5EA5-CF4B-AA53-BAA5CA458ED9}"/>
              </a:ext>
            </a:extLst>
          </p:cNvPr>
          <p:cNvSpPr>
            <a:spLocks noGrp="1"/>
          </p:cNvSpPr>
          <p:nvPr>
            <p:ph type="title" idx="4294967295"/>
          </p:nvPr>
        </p:nvSpPr>
        <p:spPr>
          <a:xfrm>
            <a:off x="360000" y="144000"/>
            <a:ext cx="10939463" cy="725487"/>
          </a:xfrm>
        </p:spPr>
        <p:txBody>
          <a:bodyPr/>
          <a:lstStyle/>
          <a:p>
            <a:r>
              <a:rPr lang="en-US" dirty="0"/>
              <a:t>Agenda</a:t>
            </a:r>
          </a:p>
        </p:txBody>
      </p:sp>
      <p:sp>
        <p:nvSpPr>
          <p:cNvPr id="3" name="Content Placeholder 2">
            <a:extLst>
              <a:ext uri="{FF2B5EF4-FFF2-40B4-BE49-F238E27FC236}">
                <a16:creationId xmlns:a16="http://schemas.microsoft.com/office/drawing/2014/main" id="{8AA07EF8-A1DD-E546-AB61-0BC93D05457B}"/>
              </a:ext>
            </a:extLst>
          </p:cNvPr>
          <p:cNvSpPr>
            <a:spLocks noGrp="1"/>
          </p:cNvSpPr>
          <p:nvPr>
            <p:ph idx="4294967295"/>
          </p:nvPr>
        </p:nvSpPr>
        <p:spPr>
          <a:xfrm>
            <a:off x="360000" y="1287517"/>
            <a:ext cx="11261725" cy="4738688"/>
          </a:xfrm>
        </p:spPr>
        <p:txBody>
          <a:bodyPr/>
          <a:lstStyle/>
          <a:p>
            <a:pPr marL="342900" indent="-342900">
              <a:lnSpc>
                <a:spcPct val="150000"/>
              </a:lnSpc>
              <a:buFont typeface="Arial" panose="020B0604020202020204" pitchFamily="34" charset="0"/>
              <a:buChar char="•"/>
            </a:pPr>
            <a:r>
              <a:rPr lang="en-US" dirty="0"/>
              <a:t>NLP Introduction </a:t>
            </a:r>
          </a:p>
          <a:p>
            <a:pPr marL="342900" indent="-342900">
              <a:lnSpc>
                <a:spcPct val="150000"/>
              </a:lnSpc>
              <a:buFont typeface="Arial" panose="020B0604020202020204" pitchFamily="34" charset="0"/>
              <a:buChar char="•"/>
            </a:pPr>
            <a:r>
              <a:rPr lang="en-US" dirty="0"/>
              <a:t>NLP Evolution</a:t>
            </a:r>
          </a:p>
          <a:p>
            <a:pPr marL="342900" indent="-342900">
              <a:lnSpc>
                <a:spcPct val="150000"/>
              </a:lnSpc>
              <a:buFont typeface="Arial" panose="020B0604020202020204" pitchFamily="34" charset="0"/>
              <a:buChar char="•"/>
            </a:pPr>
            <a:r>
              <a:rPr lang="en-US" dirty="0"/>
              <a:t>AWS NLP Approach</a:t>
            </a:r>
          </a:p>
          <a:p>
            <a:pPr marL="342900" indent="-342900">
              <a:lnSpc>
                <a:spcPct val="150000"/>
              </a:lnSpc>
              <a:buFont typeface="Arial" panose="020B0604020202020204" pitchFamily="34" charset="0"/>
              <a:buChar char="•"/>
            </a:pPr>
            <a:r>
              <a:rPr lang="en-US" dirty="0"/>
              <a:t>AWS NLP Services</a:t>
            </a:r>
          </a:p>
          <a:p>
            <a:pPr marL="342900" indent="-342900">
              <a:lnSpc>
                <a:spcPct val="150000"/>
              </a:lnSpc>
              <a:buFont typeface="Arial" panose="020B0604020202020204" pitchFamily="34" charset="0"/>
              <a:buChar char="•"/>
            </a:pPr>
            <a:r>
              <a:rPr lang="en-US" dirty="0"/>
              <a:t>Discussion</a:t>
            </a:r>
          </a:p>
          <a:p>
            <a:pPr marL="342900" indent="-342900">
              <a:lnSpc>
                <a:spcPct val="150000"/>
              </a:lnSpc>
              <a:buFont typeface="Arial" panose="020B0604020202020204" pitchFamily="34" charset="0"/>
              <a:buChar char="•"/>
            </a:pPr>
            <a:r>
              <a:rPr lang="en-US" dirty="0"/>
              <a:t>AI Services Demo</a:t>
            </a:r>
          </a:p>
        </p:txBody>
      </p:sp>
    </p:spTree>
    <p:extLst>
      <p:ext uri="{BB962C8B-B14F-4D97-AF65-F5344CB8AC3E}">
        <p14:creationId xmlns:p14="http://schemas.microsoft.com/office/powerpoint/2010/main" val="20024535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144000"/>
            <a:ext cx="10940405" cy="923330"/>
          </a:xfrm>
        </p:spPr>
        <p:txBody>
          <a:bodyPr vert="horz" lIns="91440" tIns="45720" rIns="91440" bIns="45720" rtlCol="0" anchor="t">
            <a:noAutofit/>
          </a:bodyPr>
          <a:lstStyle/>
          <a:p>
            <a:r>
              <a:rPr lang="en-US" dirty="0"/>
              <a:t>Amazon Polly</a:t>
            </a:r>
            <a:br>
              <a:rPr lang="en-US" dirty="0"/>
            </a:br>
            <a:r>
              <a:rPr lang="en-US" sz="2400" dirty="0">
                <a:solidFill>
                  <a:schemeClr val="accent1"/>
                </a:solidFill>
              </a:rPr>
              <a:t>Turn text into lifelike speech using deep learning</a:t>
            </a:r>
            <a:r>
              <a:rPr lang="en-US" sz="2000" dirty="0">
                <a:solidFill>
                  <a:schemeClr val="accent1"/>
                </a:solidFill>
              </a:rPr>
              <a:t/>
            </a:r>
            <a:br>
              <a:rPr lang="en-US" sz="2000" dirty="0">
                <a:solidFill>
                  <a:schemeClr val="accent1"/>
                </a:solidFill>
              </a:rPr>
            </a:br>
            <a:endParaRPr lang="en-US" dirty="0">
              <a:solidFill>
                <a:schemeClr val="accent1"/>
              </a:solidFill>
            </a:endParaRPr>
          </a:p>
        </p:txBody>
      </p:sp>
      <p:sp>
        <p:nvSpPr>
          <p:cNvPr id="18" name="Rectangle 17"/>
          <p:cNvSpPr/>
          <p:nvPr/>
        </p:nvSpPr>
        <p:spPr>
          <a:xfrm>
            <a:off x="1238415" y="3592677"/>
            <a:ext cx="2287064" cy="584775"/>
          </a:xfrm>
          <a:prstGeom prst="rect">
            <a:avLst/>
          </a:prstGeom>
        </p:spPr>
        <p:txBody>
          <a:bodyPr wrap="square">
            <a:spAutoFit/>
          </a:bodyPr>
          <a:lstStyle/>
          <a:p>
            <a:pPr algn="ctr"/>
            <a:r>
              <a:rPr lang="en-US" sz="1600" dirty="0">
                <a:latin typeface="Amazon Ember" panose="02000000000000000000" pitchFamily="2" charset="0"/>
                <a:ea typeface="Amazon Ember" panose="02000000000000000000" pitchFamily="2" charset="0"/>
              </a:rPr>
              <a:t>Wide selection of voices and languages</a:t>
            </a:r>
          </a:p>
        </p:txBody>
      </p:sp>
      <p:pic>
        <p:nvPicPr>
          <p:cNvPr id="19" name="pasted-image.pdf"/>
          <p:cNvPicPr>
            <a:picLocks noChangeAspect="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1833307" y="2510682"/>
            <a:ext cx="1097280" cy="821919"/>
          </a:xfrm>
          <a:prstGeom prst="rect">
            <a:avLst/>
          </a:prstGeom>
          <a:ln w="12700">
            <a:miter lim="400000"/>
          </a:ln>
        </p:spPr>
      </p:pic>
      <p:sp>
        <p:nvSpPr>
          <p:cNvPr id="21" name="Rectangle 20"/>
          <p:cNvSpPr/>
          <p:nvPr/>
        </p:nvSpPr>
        <p:spPr>
          <a:xfrm>
            <a:off x="4123814" y="3561898"/>
            <a:ext cx="2015729" cy="646331"/>
          </a:xfrm>
          <a:prstGeom prst="rect">
            <a:avLst/>
          </a:prstGeom>
        </p:spPr>
        <p:txBody>
          <a:bodyPr wrap="square">
            <a:spAutoFit/>
          </a:bodyPr>
          <a:lstStyle/>
          <a:p>
            <a:pPr algn="ctr"/>
            <a:r>
              <a:rPr lang="en-US" dirty="0">
                <a:latin typeface="Amazon Ember" panose="02000000000000000000" pitchFamily="2" charset="0"/>
                <a:ea typeface="Amazon Ember" panose="02000000000000000000" pitchFamily="2" charset="0"/>
              </a:rPr>
              <a:t>Synchronize </a:t>
            </a:r>
            <a:r>
              <a:rPr lang="en-US" dirty="0">
                <a:solidFill>
                  <a:srgbClr val="FFFFFF"/>
                </a:solidFill>
                <a:latin typeface="Amazon Ember" panose="02000000000000000000" pitchFamily="2" charset="0"/>
                <a:ea typeface="Amazon Ember" panose="02000000000000000000" pitchFamily="2" charset="0"/>
              </a:rPr>
              <a:t>speech</a:t>
            </a:r>
          </a:p>
        </p:txBody>
      </p:sp>
      <p:sp>
        <p:nvSpPr>
          <p:cNvPr id="23" name="Rectangle 22"/>
          <p:cNvSpPr/>
          <p:nvPr/>
        </p:nvSpPr>
        <p:spPr>
          <a:xfrm>
            <a:off x="6736385" y="3561898"/>
            <a:ext cx="2015729" cy="646331"/>
          </a:xfrm>
          <a:prstGeom prst="rect">
            <a:avLst/>
          </a:prstGeom>
        </p:spPr>
        <p:txBody>
          <a:bodyPr wrap="square">
            <a:spAutoFit/>
          </a:bodyPr>
          <a:lstStyle/>
          <a:p>
            <a:pPr algn="ctr"/>
            <a:r>
              <a:rPr lang="en-US" dirty="0">
                <a:latin typeface="Amazon Ember" panose="02000000000000000000" pitchFamily="2" charset="0"/>
                <a:ea typeface="Amazon Ember" panose="02000000000000000000" pitchFamily="2" charset="0"/>
              </a:rPr>
              <a:t>Fine-grained control</a:t>
            </a:r>
          </a:p>
        </p:txBody>
      </p:sp>
      <p:pic>
        <p:nvPicPr>
          <p:cNvPr id="24" name="pasted-image.pdf"/>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contrast="-40000"/>
                    </a14:imgEffect>
                  </a14:imgLayer>
                </a14:imgProps>
              </a:ext>
            </a:extLst>
          </a:blip>
          <a:stretch>
            <a:fillRect/>
          </a:stretch>
        </p:blipFill>
        <p:spPr>
          <a:xfrm>
            <a:off x="4738749" y="2515139"/>
            <a:ext cx="785856" cy="822960"/>
          </a:xfrm>
          <a:prstGeom prst="rect">
            <a:avLst/>
          </a:prstGeom>
          <a:ln w="12700">
            <a:miter lim="400000"/>
          </a:ln>
        </p:spPr>
      </p:pic>
      <p:pic>
        <p:nvPicPr>
          <p:cNvPr id="25" name="pasted-image.pdf"/>
          <p:cNvPicPr>
            <a:picLocks noChangeAspect="1"/>
          </p:cNvPicPr>
          <p:nvPr/>
        </p:nvPicPr>
        <p:blipFill>
          <a:blip r:embed="rId7">
            <a:duotone>
              <a:schemeClr val="accent3">
                <a:shade val="45000"/>
                <a:satMod val="135000"/>
              </a:schemeClr>
              <a:prstClr val="white"/>
            </a:duotone>
            <a:extLst>
              <a:ext uri="{BEBA8EAE-BF5A-486C-A8C5-ECC9F3942E4B}">
                <a14:imgProps xmlns:a14="http://schemas.microsoft.com/office/drawing/2010/main">
                  <a14:imgLayer r:embed="rId8">
                    <a14:imgEffect>
                      <a14:brightnessContrast contrast="-40000"/>
                    </a14:imgEffect>
                  </a14:imgLayer>
                </a14:imgProps>
              </a:ext>
            </a:extLst>
          </a:blip>
          <a:stretch>
            <a:fillRect/>
          </a:stretch>
        </p:blipFill>
        <p:spPr>
          <a:xfrm>
            <a:off x="7332768" y="2510161"/>
            <a:ext cx="822960" cy="822960"/>
          </a:xfrm>
          <a:prstGeom prst="rect">
            <a:avLst/>
          </a:prstGeom>
          <a:ln w="12700">
            <a:miter lim="400000"/>
          </a:ln>
        </p:spPr>
      </p:pic>
      <p:pic>
        <p:nvPicPr>
          <p:cNvPr id="26" name="pasted-image.pdf"/>
          <p:cNvPicPr>
            <a:picLocks noChangeAspect="1"/>
          </p:cNvPicPr>
          <p:nvPr/>
        </p:nvPicPr>
        <p:blipFill>
          <a:blip r:embed="rId9">
            <a:duotone>
              <a:schemeClr val="accent3">
                <a:shade val="45000"/>
                <a:satMod val="135000"/>
              </a:schemeClr>
              <a:prstClr val="white"/>
            </a:duotone>
            <a:extLst>
              <a:ext uri="{BEBA8EAE-BF5A-486C-A8C5-ECC9F3942E4B}">
                <a14:imgProps xmlns:a14="http://schemas.microsoft.com/office/drawing/2010/main">
                  <a14:imgLayer r:embed="rId10">
                    <a14:imgEffect>
                      <a14:brightnessContrast contrast="-40000"/>
                    </a14:imgEffect>
                  </a14:imgLayer>
                </a14:imgProps>
              </a:ext>
            </a:extLst>
          </a:blip>
          <a:stretch>
            <a:fillRect/>
          </a:stretch>
        </p:blipFill>
        <p:spPr>
          <a:xfrm>
            <a:off x="9963892" y="2510161"/>
            <a:ext cx="774347" cy="822960"/>
          </a:xfrm>
          <a:prstGeom prst="rect">
            <a:avLst/>
          </a:prstGeom>
          <a:ln w="12700">
            <a:miter lim="400000"/>
          </a:ln>
        </p:spPr>
      </p:pic>
      <p:sp>
        <p:nvSpPr>
          <p:cNvPr id="27" name="Rectangle 26"/>
          <p:cNvSpPr/>
          <p:nvPr/>
        </p:nvSpPr>
        <p:spPr>
          <a:xfrm>
            <a:off x="9348957" y="3592675"/>
            <a:ext cx="2015729" cy="369332"/>
          </a:xfrm>
          <a:prstGeom prst="rect">
            <a:avLst/>
          </a:prstGeom>
        </p:spPr>
        <p:txBody>
          <a:bodyPr wrap="square">
            <a:spAutoFit/>
          </a:bodyPr>
          <a:lstStyle/>
          <a:p>
            <a:pPr algn="ctr"/>
            <a:r>
              <a:rPr lang="en-US" dirty="0">
                <a:solidFill>
                  <a:srgbClr val="FFFFFF"/>
                </a:solidFill>
                <a:latin typeface="Amazon Ember" panose="02000000000000000000" pitchFamily="2" charset="0"/>
                <a:ea typeface="Amazon Ember" panose="02000000000000000000" pitchFamily="2" charset="0"/>
              </a:rPr>
              <a:t>Unlimited</a:t>
            </a:r>
            <a:r>
              <a:rPr lang="en-US" dirty="0">
                <a:latin typeface="Amazon Ember" panose="02000000000000000000" pitchFamily="2" charset="0"/>
                <a:ea typeface="Amazon Ember" panose="02000000000000000000" pitchFamily="2" charset="0"/>
              </a:rPr>
              <a:t> replay</a:t>
            </a:r>
          </a:p>
        </p:txBody>
      </p:sp>
      <p:sp>
        <p:nvSpPr>
          <p:cNvPr id="13" name="TextBox 12">
            <a:extLst>
              <a:ext uri="{FF2B5EF4-FFF2-40B4-BE49-F238E27FC236}">
                <a16:creationId xmlns:a16="http://schemas.microsoft.com/office/drawing/2014/main" id="{AD671868-DB65-6047-B560-99B8A3D1F095}"/>
              </a:ext>
            </a:extLst>
          </p:cNvPr>
          <p:cNvSpPr txBox="1"/>
          <p:nvPr/>
        </p:nvSpPr>
        <p:spPr>
          <a:xfrm>
            <a:off x="6736385" y="6293436"/>
            <a:ext cx="4283765" cy="369332"/>
          </a:xfrm>
          <a:prstGeom prst="rect">
            <a:avLst/>
          </a:prstGeom>
          <a:solidFill>
            <a:schemeClr val="accent1">
              <a:alpha val="60000"/>
            </a:schemeClr>
          </a:solidFill>
        </p:spPr>
        <p:txBody>
          <a:bodyPr wrap="square" rtlCol="0">
            <a:spAutoFit/>
          </a:bodyPr>
          <a:lstStyle>
            <a:defPPr>
              <a:defRPr lang="en-US"/>
            </a:defPPr>
            <a:lvl1pPr>
              <a:defRPr>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Speech to Text	NER	POS Tagging</a:t>
            </a:r>
          </a:p>
        </p:txBody>
      </p:sp>
    </p:spTree>
    <p:extLst>
      <p:ext uri="{BB962C8B-B14F-4D97-AF65-F5344CB8AC3E}">
        <p14:creationId xmlns:p14="http://schemas.microsoft.com/office/powerpoint/2010/main" val="3257382994"/>
      </p:ext>
    </p:extLst>
  </p:cSld>
  <p:clrMapOvr>
    <a:masterClrMapping/>
  </p:clrMapOvr>
  <mc:AlternateContent xmlns:mc="http://schemas.openxmlformats.org/markup-compatibility/2006" xmlns:p14="http://schemas.microsoft.com/office/powerpoint/2010/main">
    <mc:Choice Requires="p14">
      <p:transition spd="med">
        <p14:prism/>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0000" y="144000"/>
            <a:ext cx="10940405" cy="726923"/>
          </a:xfrm>
        </p:spPr>
        <p:txBody>
          <a:bodyPr vert="horz" lIns="91440" tIns="45720" rIns="91440" bIns="45720" rtlCol="0" anchor="t">
            <a:noAutofit/>
          </a:bodyPr>
          <a:lstStyle/>
          <a:p>
            <a:r>
              <a:rPr lang="en-US" sz="3200" dirty="0"/>
              <a:t>Amazon Transcribe</a:t>
            </a:r>
            <a:br>
              <a:rPr lang="en-US" sz="3200" dirty="0"/>
            </a:br>
            <a:r>
              <a:rPr lang="en-US" sz="2400" dirty="0">
                <a:solidFill>
                  <a:srgbClr val="F89501"/>
                </a:solidFill>
              </a:rPr>
              <a:t>Automatic conversion of speech into accurate, grammatically correct text</a:t>
            </a:r>
            <a:r>
              <a:rPr lang="en-US" sz="3200" dirty="0"/>
              <a:t/>
            </a:r>
            <a:br>
              <a:rPr lang="en-US" sz="3200" dirty="0"/>
            </a:br>
            <a:endParaRPr lang="en-US" sz="3200" dirty="0"/>
          </a:p>
        </p:txBody>
      </p:sp>
      <p:sp>
        <p:nvSpPr>
          <p:cNvPr id="18" name="Shape 249"/>
          <p:cNvSpPr/>
          <p:nvPr/>
        </p:nvSpPr>
        <p:spPr>
          <a:xfrm>
            <a:off x="2318720" y="4861956"/>
            <a:ext cx="1610963" cy="750732"/>
          </a:xfrm>
          <a:prstGeom prst="rect">
            <a:avLst/>
          </a:prstGeom>
          <a:ln w="12700">
            <a:miter lim="400000"/>
          </a:ln>
          <a:extLst>
            <a:ext uri="{C572A759-6A51-4108-AA02-DFA0A04FC94B}">
              <ma14:wrappingTextBoxFlag xmlns="" xmlns:ma14="http://schemas.microsoft.com/office/mac/drawingml/2011/main" val="1"/>
            </a:ext>
          </a:extLst>
        </p:spPr>
        <p:txBody>
          <a:bodyPr wrap="square" lIns="5976" tIns="5976" rIns="5976" bIns="5976">
            <a:spAutoFit/>
          </a:bodyPr>
          <a:lstStyle>
            <a:lvl1pPr algn="l" defTabSz="978382">
              <a:lnSpc>
                <a:spcPts val="7500"/>
              </a:lnSpc>
              <a:defRPr sz="5500" spc="300">
                <a:solidFill>
                  <a:srgbClr val="FFFFFF"/>
                </a:solidFill>
                <a:latin typeface="Roboto Condensed Light"/>
                <a:ea typeface="Roboto Condensed Light"/>
                <a:cs typeface="Roboto Condensed Light"/>
                <a:sym typeface="Roboto Condensed Light"/>
              </a:defRPr>
            </a:lvl1pPr>
          </a:lstStyle>
          <a:p>
            <a:pPr algn="ctr" defTabSz="1316412">
              <a:lnSpc>
                <a:spcPct val="100000"/>
              </a:lnSpc>
            </a:pPr>
            <a:r>
              <a:rPr lang="en-US" sz="1600" spc="75" dirty="0">
                <a:latin typeface="Amazon Ember" panose="02000000000000000000" pitchFamily="2" charset="0"/>
                <a:ea typeface="Amazon Ember" panose="02000000000000000000" pitchFamily="2" charset="0"/>
                <a:cs typeface="Arial Regular" charset="0"/>
              </a:rPr>
              <a:t>Support for </a:t>
            </a:r>
          </a:p>
          <a:p>
            <a:pPr algn="ctr" defTabSz="1316412">
              <a:lnSpc>
                <a:spcPct val="100000"/>
              </a:lnSpc>
            </a:pPr>
            <a:r>
              <a:rPr lang="en-US" sz="1600" spc="75" dirty="0">
                <a:latin typeface="Amazon Ember" panose="02000000000000000000" pitchFamily="2" charset="0"/>
                <a:ea typeface="Amazon Ember" panose="02000000000000000000" pitchFamily="2" charset="0"/>
                <a:cs typeface="Arial Regular" charset="0"/>
              </a:rPr>
              <a:t>telephony audio</a:t>
            </a:r>
            <a:endParaRPr sz="1600" spc="75" dirty="0">
              <a:latin typeface="Amazon Ember" panose="02000000000000000000" pitchFamily="2" charset="0"/>
              <a:ea typeface="Amazon Ember" panose="02000000000000000000" pitchFamily="2" charset="0"/>
              <a:cs typeface="Arial Regular" charset="0"/>
            </a:endParaRPr>
          </a:p>
        </p:txBody>
      </p:sp>
      <p:sp>
        <p:nvSpPr>
          <p:cNvPr id="19" name="Shape 249"/>
          <p:cNvSpPr/>
          <p:nvPr/>
        </p:nvSpPr>
        <p:spPr>
          <a:xfrm>
            <a:off x="8374393" y="2813933"/>
            <a:ext cx="1431833" cy="504511"/>
          </a:xfrm>
          <a:prstGeom prst="rect">
            <a:avLst/>
          </a:prstGeom>
          <a:ln w="12700">
            <a:miter lim="400000"/>
          </a:ln>
          <a:extLst>
            <a:ext uri="{C572A759-6A51-4108-AA02-DFA0A04FC94B}">
              <ma14:wrappingTextBoxFlag xmlns="" xmlns:ma14="http://schemas.microsoft.com/office/mac/drawingml/2011/main" val="1"/>
            </a:ext>
          </a:extLst>
        </p:spPr>
        <p:txBody>
          <a:bodyPr wrap="square" lIns="5976" tIns="5976" rIns="5976" bIns="5976">
            <a:spAutoFit/>
          </a:bodyPr>
          <a:lstStyle>
            <a:lvl1pPr algn="l" defTabSz="978382">
              <a:lnSpc>
                <a:spcPts val="7500"/>
              </a:lnSpc>
              <a:defRPr sz="5500" spc="300">
                <a:solidFill>
                  <a:srgbClr val="FFFFFF"/>
                </a:solidFill>
                <a:latin typeface="Roboto Condensed Light"/>
                <a:ea typeface="Roboto Condensed Light"/>
                <a:cs typeface="Roboto Condensed Light"/>
                <a:sym typeface="Roboto Condensed Light"/>
              </a:defRPr>
            </a:lvl1pPr>
          </a:lstStyle>
          <a:p>
            <a:pPr algn="ctr" defTabSz="1316412">
              <a:lnSpc>
                <a:spcPct val="100000"/>
              </a:lnSpc>
            </a:pPr>
            <a:r>
              <a:rPr lang="en-US" sz="1600" spc="75" dirty="0">
                <a:latin typeface="Amazon Ember" panose="02000000000000000000" pitchFamily="2" charset="0"/>
                <a:ea typeface="Amazon Ember" panose="02000000000000000000" pitchFamily="2" charset="0"/>
                <a:cs typeface="Arial Regular" charset="0"/>
              </a:rPr>
              <a:t>Timestamp generation</a:t>
            </a:r>
            <a:endParaRPr sz="1600" spc="75" dirty="0">
              <a:latin typeface="Amazon Ember" panose="02000000000000000000" pitchFamily="2" charset="0"/>
              <a:ea typeface="Amazon Ember" panose="02000000000000000000" pitchFamily="2" charset="0"/>
              <a:cs typeface="Arial Regular" charset="0"/>
            </a:endParaRPr>
          </a:p>
        </p:txBody>
      </p:sp>
      <p:sp>
        <p:nvSpPr>
          <p:cNvPr id="20" name="Shape 249"/>
          <p:cNvSpPr/>
          <p:nvPr/>
        </p:nvSpPr>
        <p:spPr>
          <a:xfrm>
            <a:off x="4958821" y="2813933"/>
            <a:ext cx="2274356" cy="750732"/>
          </a:xfrm>
          <a:prstGeom prst="rect">
            <a:avLst/>
          </a:prstGeom>
          <a:ln w="12700">
            <a:miter lim="400000"/>
          </a:ln>
          <a:extLst>
            <a:ext uri="{C572A759-6A51-4108-AA02-DFA0A04FC94B}">
              <ma14:wrappingTextBoxFlag xmlns="" xmlns:ma14="http://schemas.microsoft.com/office/mac/drawingml/2011/main" val="1"/>
            </a:ext>
          </a:extLst>
        </p:spPr>
        <p:txBody>
          <a:bodyPr wrap="square" lIns="5976" tIns="5976" rIns="5976" bIns="5976">
            <a:spAutoFit/>
          </a:bodyPr>
          <a:lstStyle>
            <a:lvl1pPr algn="l" defTabSz="978382">
              <a:lnSpc>
                <a:spcPts val="7500"/>
              </a:lnSpc>
              <a:defRPr sz="5500" spc="300">
                <a:solidFill>
                  <a:srgbClr val="FFFFFF"/>
                </a:solidFill>
                <a:latin typeface="Roboto Condensed Light"/>
                <a:ea typeface="Roboto Condensed Light"/>
                <a:cs typeface="Roboto Condensed Light"/>
                <a:sym typeface="Roboto Condensed Light"/>
              </a:defRPr>
            </a:lvl1pPr>
          </a:lstStyle>
          <a:p>
            <a:pPr algn="ctr" defTabSz="1316412">
              <a:lnSpc>
                <a:spcPct val="100000"/>
              </a:lnSpc>
            </a:pPr>
            <a:r>
              <a:rPr lang="en-US" sz="1600" spc="75" dirty="0">
                <a:latin typeface="Amazon Ember" panose="02000000000000000000" pitchFamily="2" charset="0"/>
                <a:ea typeface="Amazon Ember" panose="02000000000000000000" pitchFamily="2" charset="0"/>
                <a:cs typeface="Arial Regular" charset="0"/>
              </a:rPr>
              <a:t>Intelligent punctuation and formatting</a:t>
            </a:r>
            <a:endParaRPr sz="1600" spc="75" dirty="0">
              <a:latin typeface="Amazon Ember" panose="02000000000000000000" pitchFamily="2" charset="0"/>
              <a:ea typeface="Amazon Ember" panose="02000000000000000000" pitchFamily="2" charset="0"/>
              <a:cs typeface="Arial Regular"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6991" y="3946333"/>
            <a:ext cx="974419" cy="642665"/>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55206" y="1886874"/>
            <a:ext cx="625191" cy="625191"/>
          </a:xfrm>
          <a:prstGeom prst="rect">
            <a:avLst/>
          </a:prstGeom>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79310" y="1886874"/>
            <a:ext cx="633383" cy="623945"/>
          </a:xfrm>
          <a:prstGeom prst="rect">
            <a:avLst/>
          </a:prstGeom>
        </p:spPr>
      </p:pic>
      <p:sp>
        <p:nvSpPr>
          <p:cNvPr id="24" name="Shape 249"/>
          <p:cNvSpPr/>
          <p:nvPr/>
        </p:nvSpPr>
        <p:spPr>
          <a:xfrm>
            <a:off x="5133945" y="4861956"/>
            <a:ext cx="1924111" cy="750732"/>
          </a:xfrm>
          <a:prstGeom prst="rect">
            <a:avLst/>
          </a:prstGeom>
          <a:ln w="12700">
            <a:miter lim="400000"/>
          </a:ln>
          <a:extLst>
            <a:ext uri="{C572A759-6A51-4108-AA02-DFA0A04FC94B}">
              <ma14:wrappingTextBoxFlag xmlns="" xmlns:ma14="http://schemas.microsoft.com/office/mac/drawingml/2011/main" val="1"/>
            </a:ext>
          </a:extLst>
        </p:spPr>
        <p:txBody>
          <a:bodyPr wrap="square" lIns="5976" tIns="5976" rIns="5976" bIns="5976">
            <a:spAutoFit/>
          </a:bodyPr>
          <a:lstStyle>
            <a:lvl1pPr algn="l" defTabSz="978382">
              <a:lnSpc>
                <a:spcPts val="7500"/>
              </a:lnSpc>
              <a:defRPr sz="5500" spc="300">
                <a:solidFill>
                  <a:srgbClr val="FFFFFF"/>
                </a:solidFill>
                <a:latin typeface="Roboto Condensed Light"/>
                <a:ea typeface="Roboto Condensed Light"/>
                <a:cs typeface="Roboto Condensed Light"/>
                <a:sym typeface="Roboto Condensed Light"/>
              </a:defRPr>
            </a:lvl1pPr>
          </a:lstStyle>
          <a:p>
            <a:pPr algn="ctr">
              <a:lnSpc>
                <a:spcPct val="100000"/>
              </a:lnSpc>
            </a:pPr>
            <a:r>
              <a:rPr lang="en-US" sz="1600" spc="75" dirty="0">
                <a:latin typeface="Amazon Ember" panose="02000000000000000000" pitchFamily="2" charset="0"/>
                <a:ea typeface="Amazon Ember" panose="02000000000000000000" pitchFamily="2" charset="0"/>
                <a:cs typeface="Arial Regular" charset="0"/>
              </a:rPr>
              <a:t>Recognize multiple</a:t>
            </a:r>
            <a:r>
              <a:rPr lang="en-US" sz="1600" spc="75">
                <a:latin typeface="Amazon Ember" panose="02000000000000000000" pitchFamily="2" charset="0"/>
                <a:ea typeface="Amazon Ember" panose="02000000000000000000" pitchFamily="2" charset="0"/>
                <a:cs typeface="Arial Regular" charset="0"/>
              </a:rPr>
              <a:t/>
            </a:r>
            <a:br>
              <a:rPr lang="en-US" sz="1600" spc="75">
                <a:latin typeface="Amazon Ember" panose="02000000000000000000" pitchFamily="2" charset="0"/>
                <a:ea typeface="Amazon Ember" panose="02000000000000000000" pitchFamily="2" charset="0"/>
                <a:cs typeface="Arial Regular" charset="0"/>
              </a:rPr>
            </a:br>
            <a:r>
              <a:rPr lang="en-US" sz="1600" spc="75">
                <a:latin typeface="Amazon Ember" panose="02000000000000000000" pitchFamily="2" charset="0"/>
                <a:ea typeface="Amazon Ember" panose="02000000000000000000" pitchFamily="2" charset="0"/>
                <a:cs typeface="Arial Regular" charset="0"/>
              </a:rPr>
              <a:t>speakers</a:t>
            </a:r>
            <a:endParaRPr lang="en-US" sz="1600" spc="75" dirty="0">
              <a:latin typeface="Amazon Ember" panose="02000000000000000000" pitchFamily="2" charset="0"/>
              <a:ea typeface="Amazon Ember" panose="02000000000000000000" pitchFamily="2" charset="0"/>
              <a:cs typeface="Arial Regular" charset="0"/>
            </a:endParaRPr>
          </a:p>
        </p:txBody>
      </p:sp>
      <p:sp>
        <p:nvSpPr>
          <p:cNvPr id="25" name="Shape 249"/>
          <p:cNvSpPr/>
          <p:nvPr/>
        </p:nvSpPr>
        <p:spPr>
          <a:xfrm>
            <a:off x="8448391" y="4815189"/>
            <a:ext cx="1238819" cy="504511"/>
          </a:xfrm>
          <a:prstGeom prst="rect">
            <a:avLst/>
          </a:prstGeom>
          <a:ln w="12700">
            <a:miter lim="400000"/>
          </a:ln>
          <a:extLst>
            <a:ext uri="{C572A759-6A51-4108-AA02-DFA0A04FC94B}">
              <ma14:wrappingTextBoxFlag xmlns="" xmlns:ma14="http://schemas.microsoft.com/office/mac/drawingml/2011/main" val="1"/>
            </a:ext>
          </a:extLst>
        </p:spPr>
        <p:txBody>
          <a:bodyPr wrap="square" lIns="5976" tIns="5976" rIns="5976" bIns="5976">
            <a:spAutoFit/>
          </a:bodyPr>
          <a:lstStyle>
            <a:lvl1pPr algn="l" defTabSz="978382">
              <a:lnSpc>
                <a:spcPts val="7500"/>
              </a:lnSpc>
              <a:defRPr sz="5500" spc="300">
                <a:solidFill>
                  <a:srgbClr val="FFFFFF"/>
                </a:solidFill>
                <a:latin typeface="Roboto Condensed Light"/>
                <a:ea typeface="Roboto Condensed Light"/>
                <a:cs typeface="Roboto Condensed Light"/>
                <a:sym typeface="Roboto Condensed Light"/>
              </a:defRPr>
            </a:lvl1pPr>
          </a:lstStyle>
          <a:p>
            <a:pPr algn="ctr">
              <a:lnSpc>
                <a:spcPct val="100000"/>
              </a:lnSpc>
            </a:pPr>
            <a:r>
              <a:rPr lang="en-US" sz="1600" spc="75" dirty="0">
                <a:latin typeface="Amazon Ember" panose="02000000000000000000" pitchFamily="2" charset="0"/>
                <a:ea typeface="Amazon Ember" panose="02000000000000000000" pitchFamily="2" charset="0"/>
                <a:cs typeface="Arial Regular" charset="0"/>
              </a:rPr>
              <a:t>Custom</a:t>
            </a:r>
            <a:br>
              <a:rPr lang="en-US" sz="1600" spc="75" dirty="0">
                <a:latin typeface="Amazon Ember" panose="02000000000000000000" pitchFamily="2" charset="0"/>
                <a:ea typeface="Amazon Ember" panose="02000000000000000000" pitchFamily="2" charset="0"/>
                <a:cs typeface="Arial Regular" charset="0"/>
              </a:rPr>
            </a:br>
            <a:r>
              <a:rPr lang="en-US" sz="1600" spc="75" dirty="0">
                <a:latin typeface="Amazon Ember" panose="02000000000000000000" pitchFamily="2" charset="0"/>
                <a:ea typeface="Amazon Ember" panose="02000000000000000000" pitchFamily="2" charset="0"/>
                <a:cs typeface="Arial Regular" charset="0"/>
              </a:rPr>
              <a:t>vocabulary</a:t>
            </a:r>
            <a:endParaRPr sz="1600" spc="75" dirty="0">
              <a:latin typeface="Amazon Ember" panose="02000000000000000000" pitchFamily="2" charset="0"/>
              <a:ea typeface="Amazon Ember" panose="02000000000000000000" pitchFamily="2" charset="0"/>
              <a:cs typeface="Arial Regular" charset="0"/>
            </a:endParaRPr>
          </a:p>
        </p:txBody>
      </p:sp>
      <p:sp>
        <p:nvSpPr>
          <p:cNvPr id="26" name="Shape 249"/>
          <p:cNvSpPr/>
          <p:nvPr/>
        </p:nvSpPr>
        <p:spPr>
          <a:xfrm>
            <a:off x="2442021" y="2858404"/>
            <a:ext cx="1375588" cy="504511"/>
          </a:xfrm>
          <a:prstGeom prst="rect">
            <a:avLst/>
          </a:prstGeom>
          <a:ln w="12700">
            <a:miter lim="400000"/>
          </a:ln>
          <a:extLst>
            <a:ext uri="{C572A759-6A51-4108-AA02-DFA0A04FC94B}">
              <ma14:wrappingTextBoxFlag xmlns="" xmlns:ma14="http://schemas.microsoft.com/office/mac/drawingml/2011/main" val="1"/>
            </a:ext>
          </a:extLst>
        </p:spPr>
        <p:txBody>
          <a:bodyPr wrap="square" lIns="5976" tIns="5976" rIns="5976" bIns="5976">
            <a:spAutoFit/>
          </a:bodyPr>
          <a:lstStyle/>
          <a:p>
            <a:pPr algn="ctr"/>
            <a:r>
              <a:rPr lang="en-US" sz="1600" spc="75" dirty="0">
                <a:solidFill>
                  <a:srgbClr val="FFFFFF"/>
                </a:solidFill>
                <a:latin typeface="Amazon Ember" panose="02000000000000000000" pitchFamily="2" charset="0"/>
                <a:ea typeface="Amazon Ember" panose="02000000000000000000" pitchFamily="2" charset="0"/>
                <a:cs typeface="Arial Regular" charset="0"/>
              </a:rPr>
              <a:t>Multiple </a:t>
            </a:r>
          </a:p>
          <a:p>
            <a:pPr algn="ctr"/>
            <a:r>
              <a:rPr lang="en-US" sz="1600" spc="75" dirty="0">
                <a:solidFill>
                  <a:srgbClr val="FFFFFF"/>
                </a:solidFill>
                <a:latin typeface="Amazon Ember" panose="02000000000000000000" pitchFamily="2" charset="0"/>
                <a:ea typeface="Amazon Ember" panose="02000000000000000000" pitchFamily="2" charset="0"/>
                <a:cs typeface="Arial Regular" charset="0"/>
              </a:rPr>
              <a:t>languages</a:t>
            </a:r>
            <a:endParaRPr sz="1600" spc="75" dirty="0">
              <a:solidFill>
                <a:srgbClr val="FFFFFF"/>
              </a:solidFill>
              <a:latin typeface="Amazon Ember" panose="02000000000000000000" pitchFamily="2" charset="0"/>
              <a:ea typeface="Amazon Ember" panose="02000000000000000000" pitchFamily="2" charset="0"/>
              <a:cs typeface="Arial Regular" charset="0"/>
            </a:endParaRPr>
          </a:p>
        </p:txBody>
      </p:sp>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96372" y="1886874"/>
            <a:ext cx="866889" cy="726855"/>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71216" y="3946332"/>
            <a:ext cx="649568" cy="702968"/>
          </a:xfrm>
          <a:prstGeom prst="rect">
            <a:avLst/>
          </a:prstGeom>
        </p:spPr>
      </p:pic>
      <p:pic>
        <p:nvPicPr>
          <p:cNvPr id="29" name="Picture 2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51310" y="3946332"/>
            <a:ext cx="832983" cy="761328"/>
          </a:xfrm>
          <a:prstGeom prst="rect">
            <a:avLst/>
          </a:prstGeom>
        </p:spPr>
      </p:pic>
      <p:sp>
        <p:nvSpPr>
          <p:cNvPr id="17" name="TextBox 16">
            <a:extLst>
              <a:ext uri="{FF2B5EF4-FFF2-40B4-BE49-F238E27FC236}">
                <a16:creationId xmlns:a16="http://schemas.microsoft.com/office/drawing/2014/main" id="{DB24D8B4-4008-B047-A32D-466236F755E3}"/>
              </a:ext>
            </a:extLst>
          </p:cNvPr>
          <p:cNvSpPr txBox="1"/>
          <p:nvPr/>
        </p:nvSpPr>
        <p:spPr>
          <a:xfrm>
            <a:off x="4726139" y="6302493"/>
            <a:ext cx="6399723" cy="369332"/>
          </a:xfrm>
          <a:prstGeom prst="rect">
            <a:avLst/>
          </a:prstGeom>
          <a:solidFill>
            <a:schemeClr val="accent1">
              <a:alpha val="60000"/>
            </a:schemeClr>
          </a:solidFill>
        </p:spPr>
        <p:txBody>
          <a:bodyPr wrap="squar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NER	Tagging		Inference	Speech To Text</a:t>
            </a:r>
          </a:p>
        </p:txBody>
      </p:sp>
    </p:spTree>
    <p:extLst>
      <p:ext uri="{BB962C8B-B14F-4D97-AF65-F5344CB8AC3E}">
        <p14:creationId xmlns:p14="http://schemas.microsoft.com/office/powerpoint/2010/main" val="3362734329"/>
      </p:ext>
    </p:extLst>
  </p:cSld>
  <p:clrMapOvr>
    <a:masterClrMapping/>
  </p:clrMapOvr>
  <mc:AlternateContent xmlns:mc="http://schemas.openxmlformats.org/markup-compatibility/2006" xmlns:p14="http://schemas.microsoft.com/office/powerpoint/2010/main">
    <mc:Choice Requires="p14">
      <p:transition spd="med">
        <p14:prism/>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144000"/>
            <a:ext cx="10940405" cy="726923"/>
          </a:xfrm>
        </p:spPr>
        <p:txBody>
          <a:bodyPr vert="horz" lIns="91440" tIns="45720" rIns="91440" bIns="45720" rtlCol="0" anchor="t">
            <a:noAutofit/>
          </a:bodyPr>
          <a:lstStyle/>
          <a:p>
            <a:r>
              <a:rPr lang="en-US" sz="3200" dirty="0"/>
              <a:t>Amazon Comprehend</a:t>
            </a:r>
            <a:br>
              <a:rPr lang="en-US" sz="3200" dirty="0"/>
            </a:br>
            <a:r>
              <a:rPr lang="en-US" sz="2400" dirty="0">
                <a:solidFill>
                  <a:srgbClr val="F89501"/>
                </a:solidFill>
              </a:rPr>
              <a:t>Discover insights and relationships in text using deep learning</a:t>
            </a:r>
            <a:r>
              <a:rPr lang="en-US" sz="3200" spc="300" dirty="0">
                <a:solidFill>
                  <a:srgbClr val="F89501"/>
                </a:solidFill>
                <a:latin typeface="Amazon Ember" panose="02000000000000000000" pitchFamily="2" charset="0"/>
                <a:ea typeface="Amazon Ember" panose="02000000000000000000" pitchFamily="2" charset="0"/>
              </a:rPr>
              <a:t/>
            </a:r>
            <a:br>
              <a:rPr lang="en-US" sz="3200" spc="300" dirty="0">
                <a:solidFill>
                  <a:srgbClr val="F89501"/>
                </a:solidFill>
                <a:latin typeface="Amazon Ember" panose="02000000000000000000" pitchFamily="2" charset="0"/>
                <a:ea typeface="Amazon Ember" panose="02000000000000000000" pitchFamily="2" charset="0"/>
              </a:rPr>
            </a:br>
            <a:endParaRPr lang="en-US" sz="3200" dirty="0"/>
          </a:p>
        </p:txBody>
      </p:sp>
      <p:sp>
        <p:nvSpPr>
          <p:cNvPr id="4" name="Objects…"/>
          <p:cNvSpPr txBox="1"/>
          <p:nvPr/>
        </p:nvSpPr>
        <p:spPr>
          <a:xfrm>
            <a:off x="10045726" y="2551513"/>
            <a:ext cx="1689343" cy="256480"/>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ctr">
            <a:spAutoFit/>
          </a:bodyPr>
          <a:lstStyle/>
          <a:p>
            <a:pPr defTabSz="228594">
              <a:defRPr sz="5600" spc="0">
                <a:latin typeface="Chrono Bold"/>
                <a:ea typeface="Chrono Bold"/>
                <a:cs typeface="Chrono Bold"/>
                <a:sym typeface="Chrono Bold"/>
              </a:defRPr>
            </a:pPr>
            <a:r>
              <a:rPr lang="en-US" sz="1500" kern="0" spc="75" dirty="0">
                <a:solidFill>
                  <a:srgbClr val="FFFFFF"/>
                </a:solidFill>
                <a:latin typeface="Amazon Ember" panose="02000000000000000000" pitchFamily="2" charset="0"/>
                <a:ea typeface="Amazon Ember" panose="02000000000000000000" pitchFamily="2" charset="0"/>
                <a:cs typeface="Arial Regular" charset="0"/>
                <a:sym typeface="Chrono Bold"/>
              </a:rPr>
              <a:t>Entities</a:t>
            </a:r>
            <a:endParaRPr sz="1500" kern="0" spc="75" dirty="0">
              <a:solidFill>
                <a:srgbClr val="FFFFFF"/>
              </a:solidFill>
              <a:latin typeface="Amazon Ember" panose="02000000000000000000" pitchFamily="2" charset="0"/>
              <a:ea typeface="Amazon Ember" panose="02000000000000000000" pitchFamily="2" charset="0"/>
              <a:cs typeface="Arial Regular" charset="0"/>
              <a:sym typeface="Chrono Bold"/>
            </a:endParaRPr>
          </a:p>
        </p:txBody>
      </p:sp>
      <p:sp>
        <p:nvSpPr>
          <p:cNvPr id="5" name="Objects…"/>
          <p:cNvSpPr txBox="1"/>
          <p:nvPr/>
        </p:nvSpPr>
        <p:spPr>
          <a:xfrm>
            <a:off x="10045726" y="3236192"/>
            <a:ext cx="1689343" cy="256480"/>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ctr">
            <a:spAutoFit/>
          </a:bodyPr>
          <a:lstStyle/>
          <a:p>
            <a:pPr defTabSz="228594">
              <a:defRPr sz="5600" spc="0">
                <a:latin typeface="Chrono Bold"/>
                <a:ea typeface="Chrono Bold"/>
                <a:cs typeface="Chrono Bold"/>
                <a:sym typeface="Chrono Bold"/>
              </a:defRPr>
            </a:pPr>
            <a:r>
              <a:rPr lang="en-US" sz="1500" kern="0" spc="75" dirty="0">
                <a:solidFill>
                  <a:srgbClr val="FFFFFF"/>
                </a:solidFill>
                <a:latin typeface="Amazon Ember" panose="02000000000000000000" pitchFamily="2" charset="0"/>
                <a:ea typeface="Amazon Ember" panose="02000000000000000000" pitchFamily="2" charset="0"/>
                <a:cs typeface="Arial Regular" charset="0"/>
                <a:sym typeface="Chrono Bold"/>
              </a:rPr>
              <a:t>Key Phrases</a:t>
            </a:r>
            <a:endParaRPr sz="1500" kern="0" spc="75" dirty="0">
              <a:solidFill>
                <a:srgbClr val="FFFFFF"/>
              </a:solidFill>
              <a:latin typeface="Amazon Ember" panose="02000000000000000000" pitchFamily="2" charset="0"/>
              <a:ea typeface="Amazon Ember" panose="02000000000000000000" pitchFamily="2" charset="0"/>
              <a:cs typeface="Arial Regular" charset="0"/>
              <a:sym typeface="Chrono Bold"/>
            </a:endParaRPr>
          </a:p>
        </p:txBody>
      </p:sp>
      <p:sp>
        <p:nvSpPr>
          <p:cNvPr id="6" name="Objects…"/>
          <p:cNvSpPr txBox="1"/>
          <p:nvPr/>
        </p:nvSpPr>
        <p:spPr>
          <a:xfrm>
            <a:off x="10045726" y="3874137"/>
            <a:ext cx="1689343" cy="256480"/>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ctr">
            <a:spAutoFit/>
          </a:bodyPr>
          <a:lstStyle/>
          <a:p>
            <a:pPr defTabSz="228594">
              <a:defRPr sz="5600" spc="0">
                <a:latin typeface="Chrono Bold"/>
                <a:ea typeface="Chrono Bold"/>
                <a:cs typeface="Chrono Bold"/>
                <a:sym typeface="Chrono Bold"/>
              </a:defRPr>
            </a:pPr>
            <a:r>
              <a:rPr lang="en-US" sz="1500" kern="0" spc="75" dirty="0">
                <a:solidFill>
                  <a:srgbClr val="FFFFFF"/>
                </a:solidFill>
                <a:latin typeface="Amazon Ember" panose="02000000000000000000" pitchFamily="2" charset="0"/>
                <a:ea typeface="Amazon Ember" panose="02000000000000000000" pitchFamily="2" charset="0"/>
                <a:cs typeface="Arial Regular" charset="0"/>
                <a:sym typeface="Chrono Bold"/>
              </a:rPr>
              <a:t>Language</a:t>
            </a:r>
            <a:endParaRPr sz="1500" kern="0" spc="75" dirty="0">
              <a:solidFill>
                <a:srgbClr val="FFFFFF"/>
              </a:solidFill>
              <a:latin typeface="Amazon Ember" panose="02000000000000000000" pitchFamily="2" charset="0"/>
              <a:ea typeface="Amazon Ember" panose="02000000000000000000" pitchFamily="2" charset="0"/>
              <a:cs typeface="Arial Regular" charset="0"/>
              <a:sym typeface="Chrono Bold"/>
            </a:endParaRPr>
          </a:p>
        </p:txBody>
      </p:sp>
      <p:sp>
        <p:nvSpPr>
          <p:cNvPr id="7" name="Objects…"/>
          <p:cNvSpPr txBox="1"/>
          <p:nvPr/>
        </p:nvSpPr>
        <p:spPr>
          <a:xfrm>
            <a:off x="10045726" y="4512088"/>
            <a:ext cx="1689343" cy="256480"/>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ctr">
            <a:spAutoFit/>
          </a:bodyPr>
          <a:lstStyle/>
          <a:p>
            <a:pPr defTabSz="228594">
              <a:defRPr sz="5600" spc="0">
                <a:latin typeface="Chrono Bold"/>
                <a:ea typeface="Chrono Bold"/>
                <a:cs typeface="Chrono Bold"/>
                <a:sym typeface="Chrono Bold"/>
              </a:defRPr>
            </a:pPr>
            <a:r>
              <a:rPr lang="en-US" sz="1500" kern="0" spc="75" dirty="0">
                <a:solidFill>
                  <a:srgbClr val="FFFFFF"/>
                </a:solidFill>
                <a:latin typeface="Amazon Ember" panose="02000000000000000000" pitchFamily="2" charset="0"/>
                <a:ea typeface="Amazon Ember" panose="02000000000000000000" pitchFamily="2" charset="0"/>
                <a:cs typeface="Arial Regular" charset="0"/>
                <a:sym typeface="Chrono Bold"/>
              </a:rPr>
              <a:t>Sentiment</a:t>
            </a:r>
            <a:endParaRPr sz="1500" kern="0" spc="75" dirty="0">
              <a:solidFill>
                <a:srgbClr val="FFFFFF"/>
              </a:solidFill>
              <a:latin typeface="Amazon Ember" panose="02000000000000000000" pitchFamily="2" charset="0"/>
              <a:ea typeface="Amazon Ember" panose="02000000000000000000" pitchFamily="2" charset="0"/>
              <a:cs typeface="Arial Regular" charset="0"/>
              <a:sym typeface="Chrono Bold"/>
            </a:endParaRPr>
          </a:p>
        </p:txBody>
      </p:sp>
      <p:pic>
        <p:nvPicPr>
          <p:cNvPr id="8" name="Picture 7"/>
          <p:cNvPicPr>
            <a:picLocks noChangeAspect="1"/>
          </p:cNvPicPr>
          <p:nvPr/>
        </p:nvPicPr>
        <p:blipFill>
          <a:blip r:embed="rId3"/>
          <a:stretch>
            <a:fillRect/>
          </a:stretch>
        </p:blipFill>
        <p:spPr>
          <a:xfrm>
            <a:off x="1392883" y="2678027"/>
            <a:ext cx="358876" cy="371251"/>
          </a:xfrm>
          <a:prstGeom prst="rect">
            <a:avLst/>
          </a:prstGeom>
        </p:spPr>
      </p:pic>
      <p:pic>
        <p:nvPicPr>
          <p:cNvPr id="9" name="Picture 8"/>
          <p:cNvPicPr>
            <a:picLocks noChangeAspect="1"/>
          </p:cNvPicPr>
          <p:nvPr/>
        </p:nvPicPr>
        <p:blipFill>
          <a:blip r:embed="rId4"/>
          <a:stretch>
            <a:fillRect/>
          </a:stretch>
        </p:blipFill>
        <p:spPr>
          <a:xfrm>
            <a:off x="2113996" y="2819861"/>
            <a:ext cx="734749" cy="126435"/>
          </a:xfrm>
          <a:prstGeom prst="rect">
            <a:avLst/>
          </a:prstGeom>
        </p:spPr>
      </p:pic>
      <p:pic>
        <p:nvPicPr>
          <p:cNvPr id="10" name="Picture 9"/>
          <p:cNvPicPr>
            <a:picLocks noChangeAspect="1"/>
          </p:cNvPicPr>
          <p:nvPr/>
        </p:nvPicPr>
        <p:blipFill>
          <a:blip r:embed="rId5"/>
          <a:stretch>
            <a:fillRect/>
          </a:stretch>
        </p:blipFill>
        <p:spPr>
          <a:xfrm>
            <a:off x="3241927" y="2653535"/>
            <a:ext cx="326700" cy="408375"/>
          </a:xfrm>
          <a:prstGeom prst="rect">
            <a:avLst/>
          </a:prstGeom>
        </p:spPr>
      </p:pic>
      <p:pic>
        <p:nvPicPr>
          <p:cNvPr id="11" name="Picture 10"/>
          <p:cNvPicPr>
            <a:picLocks noChangeAspect="1"/>
          </p:cNvPicPr>
          <p:nvPr/>
        </p:nvPicPr>
        <p:blipFill>
          <a:blip r:embed="rId6"/>
          <a:stretch>
            <a:fillRect/>
          </a:stretch>
        </p:blipFill>
        <p:spPr>
          <a:xfrm>
            <a:off x="1897663" y="3850911"/>
            <a:ext cx="149739" cy="326700"/>
          </a:xfrm>
          <a:prstGeom prst="rect">
            <a:avLst/>
          </a:prstGeom>
        </p:spPr>
      </p:pic>
      <p:pic>
        <p:nvPicPr>
          <p:cNvPr id="12" name="Picture 11"/>
          <p:cNvPicPr>
            <a:picLocks noChangeAspect="1"/>
          </p:cNvPicPr>
          <p:nvPr/>
        </p:nvPicPr>
        <p:blipFill>
          <a:blip r:embed="rId7"/>
          <a:stretch>
            <a:fillRect/>
          </a:stretch>
        </p:blipFill>
        <p:spPr>
          <a:xfrm>
            <a:off x="2719693" y="3905361"/>
            <a:ext cx="340313" cy="272251"/>
          </a:xfrm>
          <a:prstGeom prst="rect">
            <a:avLst/>
          </a:prstGeom>
        </p:spPr>
      </p:pic>
      <p:pic>
        <p:nvPicPr>
          <p:cNvPr id="13" name="Picture 12"/>
          <p:cNvPicPr>
            <a:picLocks noChangeAspect="1"/>
          </p:cNvPicPr>
          <p:nvPr/>
        </p:nvPicPr>
        <p:blipFill>
          <a:blip r:embed="rId8"/>
          <a:stretch>
            <a:fillRect/>
          </a:stretch>
        </p:blipFill>
        <p:spPr>
          <a:xfrm>
            <a:off x="3707295" y="3927405"/>
            <a:ext cx="337500" cy="275625"/>
          </a:xfrm>
          <a:prstGeom prst="rect">
            <a:avLst/>
          </a:prstGeom>
        </p:spPr>
      </p:pic>
      <p:cxnSp>
        <p:nvCxnSpPr>
          <p:cNvPr id="14" name="Straight Connector 13"/>
          <p:cNvCxnSpPr/>
          <p:nvPr/>
        </p:nvCxnSpPr>
        <p:spPr>
          <a:xfrm>
            <a:off x="1575656" y="3073932"/>
            <a:ext cx="0" cy="313035"/>
          </a:xfrm>
          <a:prstGeom prst="line">
            <a:avLst/>
          </a:prstGeom>
          <a:noFill/>
          <a:ln w="25400" cap="flat">
            <a:solidFill>
              <a:srgbClr val="FFFFFF"/>
            </a:solidFill>
            <a:prstDash val="solid"/>
            <a:round/>
          </a:ln>
          <a:effectLst/>
          <a:sp3d/>
        </p:spPr>
        <p:style>
          <a:lnRef idx="0">
            <a:scrgbClr r="0" g="0" b="0"/>
          </a:lnRef>
          <a:fillRef idx="0">
            <a:scrgbClr r="0" g="0" b="0"/>
          </a:fillRef>
          <a:effectRef idx="0">
            <a:scrgbClr r="0" g="0" b="0"/>
          </a:effectRef>
          <a:fontRef idx="none"/>
        </p:style>
      </p:cxnSp>
      <p:cxnSp>
        <p:nvCxnSpPr>
          <p:cNvPr id="15" name="Straight Connector 14"/>
          <p:cNvCxnSpPr/>
          <p:nvPr/>
        </p:nvCxnSpPr>
        <p:spPr>
          <a:xfrm>
            <a:off x="2448665" y="3088044"/>
            <a:ext cx="0" cy="298923"/>
          </a:xfrm>
          <a:prstGeom prst="line">
            <a:avLst/>
          </a:prstGeom>
          <a:noFill/>
          <a:ln w="25400" cap="flat">
            <a:solidFill>
              <a:srgbClr val="FFFFFF"/>
            </a:solidFill>
            <a:prstDash val="solid"/>
            <a:round/>
          </a:ln>
          <a:effectLst/>
          <a:sp3d/>
        </p:spPr>
        <p:style>
          <a:lnRef idx="0">
            <a:scrgbClr r="0" g="0" b="0"/>
          </a:lnRef>
          <a:fillRef idx="0">
            <a:scrgbClr r="0" g="0" b="0"/>
          </a:fillRef>
          <a:effectRef idx="0">
            <a:scrgbClr r="0" g="0" b="0"/>
          </a:effectRef>
          <a:fontRef idx="none"/>
        </p:style>
      </p:cxnSp>
      <p:cxnSp>
        <p:nvCxnSpPr>
          <p:cNvPr id="16" name="Straight Connector 15"/>
          <p:cNvCxnSpPr/>
          <p:nvPr/>
        </p:nvCxnSpPr>
        <p:spPr>
          <a:xfrm>
            <a:off x="3413916" y="3099161"/>
            <a:ext cx="0" cy="287803"/>
          </a:xfrm>
          <a:prstGeom prst="line">
            <a:avLst/>
          </a:prstGeom>
          <a:noFill/>
          <a:ln w="25400" cap="flat">
            <a:solidFill>
              <a:srgbClr val="FFFFFF"/>
            </a:solidFill>
            <a:prstDash val="solid"/>
            <a:round/>
          </a:ln>
          <a:effectLst/>
          <a:sp3d/>
        </p:spPr>
        <p:style>
          <a:lnRef idx="0">
            <a:scrgbClr r="0" g="0" b="0"/>
          </a:lnRef>
          <a:fillRef idx="0">
            <a:scrgbClr r="0" g="0" b="0"/>
          </a:fillRef>
          <a:effectRef idx="0">
            <a:scrgbClr r="0" g="0" b="0"/>
          </a:effectRef>
          <a:fontRef idx="none"/>
        </p:style>
      </p:cxnSp>
      <p:cxnSp>
        <p:nvCxnSpPr>
          <p:cNvPr id="17" name="Straight Connector 16"/>
          <p:cNvCxnSpPr/>
          <p:nvPr/>
        </p:nvCxnSpPr>
        <p:spPr>
          <a:xfrm>
            <a:off x="2004141" y="3492676"/>
            <a:ext cx="0" cy="309085"/>
          </a:xfrm>
          <a:prstGeom prst="line">
            <a:avLst/>
          </a:prstGeom>
          <a:noFill/>
          <a:ln w="25400" cap="flat">
            <a:solidFill>
              <a:srgbClr val="FFFFFF"/>
            </a:solidFill>
            <a:prstDash val="solid"/>
            <a:round/>
          </a:ln>
          <a:effectLst/>
          <a:sp3d/>
        </p:spPr>
        <p:style>
          <a:lnRef idx="0">
            <a:scrgbClr r="0" g="0" b="0"/>
          </a:lnRef>
          <a:fillRef idx="0">
            <a:scrgbClr r="0" g="0" b="0"/>
          </a:fillRef>
          <a:effectRef idx="0">
            <a:scrgbClr r="0" g="0" b="0"/>
          </a:effectRef>
          <a:fontRef idx="none"/>
        </p:style>
      </p:cxnSp>
      <p:cxnSp>
        <p:nvCxnSpPr>
          <p:cNvPr id="18" name="Straight Connector 17"/>
          <p:cNvCxnSpPr/>
          <p:nvPr/>
        </p:nvCxnSpPr>
        <p:spPr>
          <a:xfrm>
            <a:off x="2880488" y="3492675"/>
            <a:ext cx="0" cy="305456"/>
          </a:xfrm>
          <a:prstGeom prst="line">
            <a:avLst/>
          </a:prstGeom>
          <a:noFill/>
          <a:ln w="25400" cap="flat">
            <a:solidFill>
              <a:srgbClr val="FFFFFF"/>
            </a:solidFill>
            <a:prstDash val="solid"/>
            <a:round/>
          </a:ln>
          <a:effectLst/>
          <a:sp3d/>
        </p:spPr>
        <p:style>
          <a:lnRef idx="0">
            <a:scrgbClr r="0" g="0" b="0"/>
          </a:lnRef>
          <a:fillRef idx="0">
            <a:scrgbClr r="0" g="0" b="0"/>
          </a:fillRef>
          <a:effectRef idx="0">
            <a:scrgbClr r="0" g="0" b="0"/>
          </a:effectRef>
          <a:fontRef idx="none"/>
        </p:style>
      </p:cxnSp>
      <p:cxnSp>
        <p:nvCxnSpPr>
          <p:cNvPr id="19" name="Straight Connector 18"/>
          <p:cNvCxnSpPr/>
          <p:nvPr/>
        </p:nvCxnSpPr>
        <p:spPr>
          <a:xfrm>
            <a:off x="3845739" y="3492675"/>
            <a:ext cx="0" cy="309992"/>
          </a:xfrm>
          <a:prstGeom prst="line">
            <a:avLst/>
          </a:prstGeom>
          <a:noFill/>
          <a:ln w="25400" cap="flat">
            <a:solidFill>
              <a:srgbClr val="FFFFFF"/>
            </a:solidFill>
            <a:prstDash val="solid"/>
            <a:round/>
          </a:ln>
          <a:effectLst/>
          <a:sp3d/>
        </p:spPr>
        <p:style>
          <a:lnRef idx="0">
            <a:scrgbClr r="0" g="0" b="0"/>
          </a:lnRef>
          <a:fillRef idx="0">
            <a:scrgbClr r="0" g="0" b="0"/>
          </a:fillRef>
          <a:effectRef idx="0">
            <a:scrgbClr r="0" g="0" b="0"/>
          </a:effectRef>
          <a:fontRef idx="none"/>
        </p:style>
      </p:cxnSp>
      <p:pic>
        <p:nvPicPr>
          <p:cNvPr id="20" name="Picture 19"/>
          <p:cNvPicPr>
            <a:picLocks noChangeAspect="1"/>
          </p:cNvPicPr>
          <p:nvPr/>
        </p:nvPicPr>
        <p:blipFill>
          <a:blip r:embed="rId9"/>
          <a:stretch>
            <a:fillRect/>
          </a:stretch>
        </p:blipFill>
        <p:spPr>
          <a:xfrm>
            <a:off x="9337319" y="2489863"/>
            <a:ext cx="540000" cy="354376"/>
          </a:xfrm>
          <a:prstGeom prst="rect">
            <a:avLst/>
          </a:prstGeom>
        </p:spPr>
      </p:pic>
      <p:pic>
        <p:nvPicPr>
          <p:cNvPr id="21" name="Picture 20"/>
          <p:cNvPicPr>
            <a:picLocks noChangeAspect="1"/>
          </p:cNvPicPr>
          <p:nvPr/>
        </p:nvPicPr>
        <p:blipFill>
          <a:blip r:embed="rId10"/>
          <a:stretch>
            <a:fillRect/>
          </a:stretch>
        </p:blipFill>
        <p:spPr>
          <a:xfrm>
            <a:off x="9368256" y="4424173"/>
            <a:ext cx="478125" cy="517500"/>
          </a:xfrm>
          <a:prstGeom prst="rect">
            <a:avLst/>
          </a:prstGeom>
        </p:spPr>
      </p:pic>
      <p:sp>
        <p:nvSpPr>
          <p:cNvPr id="22" name="Rectangle 21"/>
          <p:cNvSpPr/>
          <p:nvPr/>
        </p:nvSpPr>
        <p:spPr>
          <a:xfrm>
            <a:off x="9075124" y="2217683"/>
            <a:ext cx="2376157" cy="2916620"/>
          </a:xfrm>
          <a:prstGeom prst="rect">
            <a:avLst/>
          </a:prstGeom>
          <a:noFill/>
          <a:ln w="254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1167" tIns="21167" rIns="21167" bIns="21167" numCol="1" spcCol="38100" rtlCol="0" anchor="ctr">
            <a:noAutofit/>
          </a:bodyPr>
          <a:lstStyle/>
          <a:p>
            <a:pPr algn="ctr" defTabSz="243410" hangingPunct="0"/>
            <a:endParaRPr lang="en-US" sz="1000" dirty="0">
              <a:solidFill>
                <a:srgbClr val="000000"/>
              </a:solidFill>
              <a:latin typeface="Amazon Ember" panose="02000000000000000000" pitchFamily="2" charset="0"/>
              <a:ea typeface="Amazon Ember" panose="02000000000000000000" pitchFamily="2" charset="0"/>
              <a:cs typeface="Arial Regular" charset="0"/>
              <a:sym typeface="Amazon Ember Cd Bold"/>
            </a:endParaRPr>
          </a:p>
        </p:txBody>
      </p:sp>
      <p:sp>
        <p:nvSpPr>
          <p:cNvPr id="23" name="Objects…"/>
          <p:cNvSpPr txBox="1"/>
          <p:nvPr/>
        </p:nvSpPr>
        <p:spPr>
          <a:xfrm>
            <a:off x="5254665" y="3680949"/>
            <a:ext cx="1689343"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ctr">
            <a:spAutoFit/>
          </a:bodyPr>
          <a:lstStyle/>
          <a:p>
            <a:pPr algn="ctr" defTabSz="228594">
              <a:defRPr sz="5600" spc="0">
                <a:latin typeface="Chrono Bold"/>
                <a:ea typeface="Chrono Bold"/>
                <a:cs typeface="Chrono Bold"/>
                <a:sym typeface="Chrono Bold"/>
              </a:defRPr>
            </a:pPr>
            <a:r>
              <a:rPr lang="en-US" sz="1500" spc="75" dirty="0">
                <a:solidFill>
                  <a:srgbClr val="FFFFFF"/>
                </a:solidFill>
                <a:latin typeface="Amazon Ember" panose="02000000000000000000" pitchFamily="2" charset="0"/>
                <a:ea typeface="Amazon Ember" panose="02000000000000000000" pitchFamily="2" charset="0"/>
                <a:cs typeface="Arial Regular" charset="0"/>
                <a:sym typeface="Chrono Bold"/>
              </a:rPr>
              <a:t>Amazon Comprehend</a:t>
            </a:r>
            <a:endParaRPr sz="1500" kern="0" spc="75" dirty="0">
              <a:solidFill>
                <a:srgbClr val="FFFFFF"/>
              </a:solidFill>
              <a:latin typeface="Amazon Ember" panose="02000000000000000000" pitchFamily="2" charset="0"/>
              <a:ea typeface="Amazon Ember" panose="02000000000000000000" pitchFamily="2" charset="0"/>
              <a:cs typeface="Arial Regular" charset="0"/>
              <a:sym typeface="Chrono Bold"/>
            </a:endParaRPr>
          </a:p>
        </p:txBody>
      </p:sp>
      <p:pic>
        <p:nvPicPr>
          <p:cNvPr id="24" name="Picture 2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45033" y="3073931"/>
            <a:ext cx="547139" cy="547139"/>
          </a:xfrm>
          <a:prstGeom prst="rect">
            <a:avLst/>
          </a:prstGeom>
        </p:spPr>
      </p:pic>
      <p:pic>
        <p:nvPicPr>
          <p:cNvPr id="25" name="Picture 2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76744" y="3737092"/>
            <a:ext cx="327360" cy="530571"/>
          </a:xfrm>
          <a:prstGeom prst="rect">
            <a:avLst/>
          </a:prstGeom>
        </p:spPr>
      </p:pic>
      <p:pic>
        <p:nvPicPr>
          <p:cNvPr id="26" name="Picture 2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322036" y="3099163"/>
            <a:ext cx="517552" cy="482943"/>
          </a:xfrm>
          <a:prstGeom prst="rect">
            <a:avLst/>
          </a:prstGeom>
        </p:spPr>
      </p:pic>
      <p:cxnSp>
        <p:nvCxnSpPr>
          <p:cNvPr id="27" name="Straight Connector 26"/>
          <p:cNvCxnSpPr/>
          <p:nvPr/>
        </p:nvCxnSpPr>
        <p:spPr>
          <a:xfrm>
            <a:off x="1575659" y="3445649"/>
            <a:ext cx="3829500" cy="0"/>
          </a:xfrm>
          <a:prstGeom prst="line">
            <a:avLst/>
          </a:prstGeom>
          <a:noFill/>
          <a:ln w="25400" cap="flat">
            <a:solidFill>
              <a:srgbClr val="FFFFFF"/>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28" name="Straight Connector 27"/>
          <p:cNvCxnSpPr/>
          <p:nvPr/>
        </p:nvCxnSpPr>
        <p:spPr>
          <a:xfrm>
            <a:off x="6746476" y="3445985"/>
            <a:ext cx="1940861" cy="0"/>
          </a:xfrm>
          <a:prstGeom prst="line">
            <a:avLst/>
          </a:prstGeom>
          <a:noFill/>
          <a:ln w="25400" cap="flat">
            <a:solidFill>
              <a:srgbClr val="FFFFFF"/>
            </a:solidFill>
            <a:prstDash val="solid"/>
            <a:round/>
            <a:tailEnd type="triangle" w="lg" len="lg"/>
          </a:ln>
          <a:effectLst/>
          <a:sp3d/>
        </p:spPr>
        <p:style>
          <a:lnRef idx="0">
            <a:scrgbClr r="0" g="0" b="0"/>
          </a:lnRef>
          <a:fillRef idx="0">
            <a:scrgbClr r="0" g="0" b="0"/>
          </a:fillRef>
          <a:effectRef idx="0">
            <a:scrgbClr r="0" g="0" b="0"/>
          </a:effectRef>
          <a:fontRef idx="none"/>
        </p:style>
      </p:cxnSp>
      <p:sp>
        <p:nvSpPr>
          <p:cNvPr id="30" name="TextBox 29">
            <a:extLst>
              <a:ext uri="{FF2B5EF4-FFF2-40B4-BE49-F238E27FC236}">
                <a16:creationId xmlns:a16="http://schemas.microsoft.com/office/drawing/2014/main" id="{22ECF1D3-CD6B-E34A-83EA-40ABE41BF75F}"/>
              </a:ext>
            </a:extLst>
          </p:cNvPr>
          <p:cNvSpPr txBox="1"/>
          <p:nvPr/>
        </p:nvSpPr>
        <p:spPr>
          <a:xfrm>
            <a:off x="5919255" y="6336000"/>
            <a:ext cx="5167037" cy="369332"/>
          </a:xfrm>
          <a:prstGeom prst="rect">
            <a:avLst/>
          </a:prstGeom>
          <a:solidFill>
            <a:schemeClr val="accent1">
              <a:alpha val="60000"/>
            </a:schemeClr>
          </a:solidFill>
        </p:spPr>
        <p:txBody>
          <a:bodyPr wrap="square" rtlCol="0">
            <a:spAutoFit/>
          </a:bodyPr>
          <a:lstStyle>
            <a:defPPr>
              <a:defRPr lang="en-US"/>
            </a:defPPr>
            <a:lvl1pPr>
              <a:defRPr>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NER	Text category	Sentiment Analysis    </a:t>
            </a:r>
          </a:p>
        </p:txBody>
      </p:sp>
    </p:spTree>
    <p:extLst>
      <p:ext uri="{BB962C8B-B14F-4D97-AF65-F5344CB8AC3E}">
        <p14:creationId xmlns:p14="http://schemas.microsoft.com/office/powerpoint/2010/main" val="3724471761"/>
      </p:ext>
    </p:extLst>
  </p:cSld>
  <p:clrMapOvr>
    <a:masterClrMapping/>
  </p:clrMapOvr>
  <mc:AlternateContent xmlns:mc="http://schemas.openxmlformats.org/markup-compatibility/2006" xmlns:p14="http://schemas.microsoft.com/office/powerpoint/2010/main">
    <mc:Choice Requires="p14">
      <p:transition spd="med">
        <p14:prism/>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BFF2B08-A2CC-9046-8A58-E665E5ED5D3B}"/>
              </a:ext>
            </a:extLst>
          </p:cNvPr>
          <p:cNvSpPr txBox="1"/>
          <p:nvPr/>
        </p:nvSpPr>
        <p:spPr>
          <a:xfrm>
            <a:off x="236222" y="1090436"/>
            <a:ext cx="9295669" cy="618013"/>
          </a:xfrm>
          <a:prstGeom prst="rect">
            <a:avLst/>
          </a:prstGeom>
          <a:ln w="12700">
            <a:miter lim="400000"/>
          </a:ln>
          <a:extLst>
            <a:ext uri="{C572A759-6A51-4108-AA02-DFA0A04FC94B}">
              <ma14:wrappingTextBoxFlag xmlns="" xmlns:ma14="http://schemas.microsoft.com/office/mac/drawingml/2011/main" val="1"/>
            </a:ext>
          </a:extLst>
        </p:spPr>
        <p:txBody>
          <a:bodyPr lIns="11429" tIns="11429" rIns="11429" bIns="11429" anchor="ctr">
            <a:noAutofit/>
          </a:bodyPr>
          <a:lstStyle>
            <a:lvl1pPr defTabSz="2167676">
              <a:defRPr sz="5900" spc="300">
                <a:solidFill>
                  <a:srgbClr val="FFFFFF"/>
                </a:solidFill>
                <a:latin typeface="Amazon Ember Light"/>
                <a:ea typeface="Amazon Ember Light"/>
                <a:cs typeface="Amazon Ember Light"/>
                <a:sym typeface="Amazon Ember Light"/>
              </a:defRPr>
            </a:lvl1pPr>
          </a:lstStyle>
          <a:p>
            <a:pPr defTabSz="1806324" hangingPunct="0">
              <a:defRPr/>
            </a:pPr>
            <a:endParaRPr lang="en-US" sz="2133" kern="0" spc="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Title 1">
            <a:extLst>
              <a:ext uri="{FF2B5EF4-FFF2-40B4-BE49-F238E27FC236}">
                <a16:creationId xmlns:a16="http://schemas.microsoft.com/office/drawing/2014/main" id="{58062AFE-A7CB-204E-890E-6EBFF48AE474}"/>
              </a:ext>
            </a:extLst>
          </p:cNvPr>
          <p:cNvSpPr txBox="1"/>
          <p:nvPr/>
        </p:nvSpPr>
        <p:spPr>
          <a:xfrm>
            <a:off x="360000" y="144000"/>
            <a:ext cx="11581040" cy="1418872"/>
          </a:xfrm>
          <a:prstGeom prst="rect">
            <a:avLst/>
          </a:prstGeom>
          <a:extLst>
            <a:ext uri="{C572A759-6A51-4108-AA02-DFA0A04FC94B}">
              <ma14:wrappingTextBoxFlag xmlns="" xmlns:ma14="http://schemas.microsoft.com/office/mac/drawingml/2011/main" val="1"/>
            </a:ext>
          </a:extLst>
        </p:spPr>
        <p:txBody>
          <a:bodyPr vert="horz" lIns="91440" tIns="45720" rIns="91440" bIns="45720" rtlCol="0" anchor="t">
            <a:noAutofit/>
          </a:bodyPr>
          <a:lstStyle>
            <a:lvl1pPr defTabSz="609576">
              <a:spcBef>
                <a:spcPct val="0"/>
              </a:spcBef>
              <a:buNone/>
              <a:defRPr sz="3200"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Amazon</a:t>
            </a:r>
            <a:r>
              <a:rPr dirty="0"/>
              <a:t> </a:t>
            </a:r>
            <a:r>
              <a:rPr lang="en-US" dirty="0"/>
              <a:t>Comprehend Medical</a:t>
            </a:r>
          </a:p>
          <a:p>
            <a:r>
              <a:rPr lang="en-US" sz="2400" dirty="0">
                <a:solidFill>
                  <a:schemeClr val="accent1"/>
                </a:solidFill>
              </a:rPr>
              <a:t>Extract information from unstructured medical text accurately and quickly</a:t>
            </a:r>
          </a:p>
          <a:p>
            <a:r>
              <a:rPr lang="en-US" sz="2400" dirty="0">
                <a:solidFill>
                  <a:schemeClr val="accent1"/>
                </a:solidFill>
              </a:rPr>
              <a:t>No machine learning experience required</a:t>
            </a:r>
          </a:p>
        </p:txBody>
      </p:sp>
      <p:pic>
        <p:nvPicPr>
          <p:cNvPr id="4" name="Picture 3">
            <a:extLst>
              <a:ext uri="{FF2B5EF4-FFF2-40B4-BE49-F238E27FC236}">
                <a16:creationId xmlns:a16="http://schemas.microsoft.com/office/drawing/2014/main" id="{7C1D7331-DC91-DD4F-8BFA-2C6BB17ECCE1}"/>
              </a:ext>
            </a:extLst>
          </p:cNvPr>
          <p:cNvPicPr>
            <a:picLocks noChangeAspect="1"/>
          </p:cNvPicPr>
          <p:nvPr/>
        </p:nvPicPr>
        <p:blipFill rotWithShape="1">
          <a:blip r:embed="rId3"/>
          <a:srcRect r="33735"/>
          <a:stretch/>
        </p:blipFill>
        <p:spPr>
          <a:xfrm>
            <a:off x="236222" y="1861364"/>
            <a:ext cx="4150583" cy="2546889"/>
          </a:xfrm>
          <a:prstGeom prst="rect">
            <a:avLst/>
          </a:prstGeom>
        </p:spPr>
      </p:pic>
      <p:pic>
        <p:nvPicPr>
          <p:cNvPr id="10" name="Picture 9">
            <a:extLst>
              <a:ext uri="{FF2B5EF4-FFF2-40B4-BE49-F238E27FC236}">
                <a16:creationId xmlns:a16="http://schemas.microsoft.com/office/drawing/2014/main" id="{EAF66E01-00E7-D342-A3EB-99EF1C42DD89}"/>
              </a:ext>
            </a:extLst>
          </p:cNvPr>
          <p:cNvPicPr>
            <a:picLocks noChangeAspect="1"/>
          </p:cNvPicPr>
          <p:nvPr/>
        </p:nvPicPr>
        <p:blipFill>
          <a:blip r:embed="rId4"/>
          <a:stretch>
            <a:fillRect/>
          </a:stretch>
        </p:blipFill>
        <p:spPr>
          <a:xfrm>
            <a:off x="4884056" y="1861364"/>
            <a:ext cx="6830010" cy="4275641"/>
          </a:xfrm>
          <a:prstGeom prst="rect">
            <a:avLst/>
          </a:prstGeom>
        </p:spPr>
      </p:pic>
      <p:sp>
        <p:nvSpPr>
          <p:cNvPr id="8" name="TextBox 7">
            <a:extLst>
              <a:ext uri="{FF2B5EF4-FFF2-40B4-BE49-F238E27FC236}">
                <a16:creationId xmlns:a16="http://schemas.microsoft.com/office/drawing/2014/main" id="{B042222D-3BDB-2B44-8648-601EC7E8B234}"/>
              </a:ext>
            </a:extLst>
          </p:cNvPr>
          <p:cNvSpPr txBox="1"/>
          <p:nvPr/>
        </p:nvSpPr>
        <p:spPr>
          <a:xfrm>
            <a:off x="6096000" y="6289920"/>
            <a:ext cx="4989442" cy="369332"/>
          </a:xfrm>
          <a:prstGeom prst="rect">
            <a:avLst/>
          </a:prstGeom>
          <a:solidFill>
            <a:schemeClr val="accent1">
              <a:alpha val="60000"/>
            </a:schemeClr>
          </a:solidFill>
        </p:spPr>
        <p:txBody>
          <a:bodyPr wrap="square" rtlCol="0">
            <a:spAutoFit/>
          </a:bodyPr>
          <a:lstStyle>
            <a:defPPr>
              <a:defRPr lang="en-US"/>
            </a:defPPr>
            <a:lvl1pPr>
              <a:defRPr>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NER	Text category	Sentiment Analysis    </a:t>
            </a:r>
          </a:p>
        </p:txBody>
      </p:sp>
    </p:spTree>
    <p:extLst>
      <p:ext uri="{BB962C8B-B14F-4D97-AF65-F5344CB8AC3E}">
        <p14:creationId xmlns:p14="http://schemas.microsoft.com/office/powerpoint/2010/main" val="226692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49"/>
          <p:cNvSpPr/>
          <p:nvPr/>
        </p:nvSpPr>
        <p:spPr>
          <a:xfrm>
            <a:off x="1270086" y="3769879"/>
            <a:ext cx="1943897" cy="504511"/>
          </a:xfrm>
          <a:prstGeom prst="rect">
            <a:avLst/>
          </a:prstGeom>
          <a:ln w="12700">
            <a:miter lim="400000"/>
          </a:ln>
          <a:extLst>
            <a:ext uri="{C572A759-6A51-4108-AA02-DFA0A04FC94B}">
              <ma14:wrappingTextBoxFlag xmlns="" xmlns:ma14="http://schemas.microsoft.com/office/mac/drawingml/2011/main" val="1"/>
            </a:ext>
          </a:extLst>
        </p:spPr>
        <p:txBody>
          <a:bodyPr wrap="square" lIns="5976" tIns="5976" rIns="5976" bIns="5976">
            <a:spAutoFit/>
          </a:bodyPr>
          <a:lstStyle/>
          <a:p>
            <a:pPr algn="ctr"/>
            <a:r>
              <a:rPr lang="en-US" sz="1600" spc="75" dirty="0">
                <a:solidFill>
                  <a:srgbClr val="FFFFFF"/>
                </a:solidFill>
                <a:latin typeface="Amazon Ember" panose="02000000000000000000" pitchFamily="2" charset="0"/>
                <a:ea typeface="Amazon Ember" panose="02000000000000000000" pitchFamily="2" charset="0"/>
                <a:cs typeface="Arial Regular" charset="0"/>
              </a:rPr>
              <a:t>Real-time translation</a:t>
            </a:r>
            <a:endParaRPr sz="1600" spc="75" dirty="0">
              <a:solidFill>
                <a:srgbClr val="FFFFFF"/>
              </a:solidFill>
              <a:latin typeface="Amazon Ember" panose="02000000000000000000" pitchFamily="2" charset="0"/>
              <a:ea typeface="Amazon Ember" panose="02000000000000000000" pitchFamily="2" charset="0"/>
              <a:cs typeface="Arial Regular" charset="0"/>
            </a:endParaRPr>
          </a:p>
        </p:txBody>
      </p:sp>
      <p:sp>
        <p:nvSpPr>
          <p:cNvPr id="5" name="Shape 249"/>
          <p:cNvSpPr/>
          <p:nvPr/>
        </p:nvSpPr>
        <p:spPr>
          <a:xfrm>
            <a:off x="3848868" y="3769879"/>
            <a:ext cx="1867193" cy="258290"/>
          </a:xfrm>
          <a:prstGeom prst="rect">
            <a:avLst/>
          </a:prstGeom>
          <a:ln w="12700">
            <a:miter lim="400000"/>
          </a:ln>
          <a:extLst>
            <a:ext uri="{C572A759-6A51-4108-AA02-DFA0A04FC94B}">
              <ma14:wrappingTextBoxFlag xmlns="" xmlns:ma14="http://schemas.microsoft.com/office/mac/drawingml/2011/main" val="1"/>
            </a:ext>
          </a:extLst>
        </p:spPr>
        <p:txBody>
          <a:bodyPr wrap="square" lIns="5976" tIns="5976" rIns="5976" bIns="5976">
            <a:spAutoFit/>
          </a:bodyPr>
          <a:lstStyle>
            <a:lvl1pPr algn="l" defTabSz="978382">
              <a:lnSpc>
                <a:spcPts val="7500"/>
              </a:lnSpc>
              <a:defRPr sz="5500" spc="300">
                <a:solidFill>
                  <a:srgbClr val="FFFFFF"/>
                </a:solidFill>
                <a:latin typeface="Roboto Condensed Light"/>
                <a:ea typeface="Roboto Condensed Light"/>
                <a:cs typeface="Roboto Condensed Light"/>
                <a:sym typeface="Roboto Condensed Light"/>
              </a:defRPr>
            </a:lvl1pPr>
          </a:lstStyle>
          <a:p>
            <a:pPr algn="ctr">
              <a:lnSpc>
                <a:spcPct val="100000"/>
              </a:lnSpc>
            </a:pPr>
            <a:r>
              <a:rPr lang="en-US" sz="1600" spc="75" dirty="0">
                <a:latin typeface="Amazon Ember" panose="02000000000000000000" pitchFamily="2" charset="0"/>
                <a:ea typeface="Amazon Ember" panose="02000000000000000000" pitchFamily="2" charset="0"/>
                <a:cs typeface="Arial Regular" charset="0"/>
              </a:rPr>
              <a:t>Batch analysis</a:t>
            </a:r>
            <a:endParaRPr sz="1600" spc="75" dirty="0">
              <a:latin typeface="Amazon Ember" panose="02000000000000000000" pitchFamily="2" charset="0"/>
              <a:ea typeface="Amazon Ember" panose="02000000000000000000" pitchFamily="2" charset="0"/>
              <a:cs typeface="Arial Regular" charset="0"/>
            </a:endParaRPr>
          </a:p>
        </p:txBody>
      </p:sp>
      <p:sp>
        <p:nvSpPr>
          <p:cNvPr id="6" name="Shape 249"/>
          <p:cNvSpPr/>
          <p:nvPr/>
        </p:nvSpPr>
        <p:spPr>
          <a:xfrm>
            <a:off x="6555682" y="3769880"/>
            <a:ext cx="2050621" cy="504511"/>
          </a:xfrm>
          <a:prstGeom prst="rect">
            <a:avLst/>
          </a:prstGeom>
          <a:ln w="12700">
            <a:miter lim="400000"/>
          </a:ln>
          <a:extLst>
            <a:ext uri="{C572A759-6A51-4108-AA02-DFA0A04FC94B}">
              <ma14:wrappingTextBoxFlag xmlns="" xmlns:ma14="http://schemas.microsoft.com/office/mac/drawingml/2011/main" val="1"/>
            </a:ext>
          </a:extLst>
        </p:spPr>
        <p:txBody>
          <a:bodyPr wrap="square" lIns="5976" tIns="5976" rIns="5976" bIns="5976">
            <a:spAutoFit/>
          </a:bodyPr>
          <a:lstStyle>
            <a:lvl1pPr algn="l" defTabSz="978382">
              <a:lnSpc>
                <a:spcPts val="7500"/>
              </a:lnSpc>
              <a:defRPr sz="5500" spc="300">
                <a:solidFill>
                  <a:srgbClr val="FFFFFF"/>
                </a:solidFill>
                <a:latin typeface="Roboto Condensed Light"/>
                <a:ea typeface="Roboto Condensed Light"/>
                <a:cs typeface="Roboto Condensed Light"/>
                <a:sym typeface="Roboto Condensed Light"/>
              </a:defRPr>
            </a:lvl1pPr>
          </a:lstStyle>
          <a:p>
            <a:pPr algn="ctr">
              <a:lnSpc>
                <a:spcPct val="100000"/>
              </a:lnSpc>
            </a:pPr>
            <a:r>
              <a:rPr lang="en-US" sz="1600" spc="75" dirty="0">
                <a:latin typeface="Amazon Ember" panose="02000000000000000000" pitchFamily="2" charset="0"/>
                <a:ea typeface="Amazon Ember" panose="02000000000000000000" pitchFamily="2" charset="0"/>
                <a:cs typeface="Arial Regular" charset="0"/>
              </a:rPr>
              <a:t>Automatic language </a:t>
            </a:r>
          </a:p>
          <a:p>
            <a:pPr algn="ctr">
              <a:lnSpc>
                <a:spcPct val="100000"/>
              </a:lnSpc>
            </a:pPr>
            <a:r>
              <a:rPr lang="en-US" sz="1600" spc="75" dirty="0">
                <a:latin typeface="Amazon Ember" panose="02000000000000000000" pitchFamily="2" charset="0"/>
                <a:ea typeface="Amazon Ember" panose="02000000000000000000" pitchFamily="2" charset="0"/>
                <a:cs typeface="Arial Regular" charset="0"/>
              </a:rPr>
              <a:t>recognition</a:t>
            </a:r>
            <a:endParaRPr sz="1600" spc="75" dirty="0">
              <a:latin typeface="Amazon Ember" panose="02000000000000000000" pitchFamily="2" charset="0"/>
              <a:ea typeface="Amazon Ember" panose="02000000000000000000" pitchFamily="2" charset="0"/>
              <a:cs typeface="Arial Regular" charset="0"/>
            </a:endParaRPr>
          </a:p>
        </p:txBody>
      </p:sp>
      <p:sp>
        <p:nvSpPr>
          <p:cNvPr id="7" name="Shape 249"/>
          <p:cNvSpPr/>
          <p:nvPr/>
        </p:nvSpPr>
        <p:spPr>
          <a:xfrm>
            <a:off x="9321873" y="3769879"/>
            <a:ext cx="1767884" cy="258290"/>
          </a:xfrm>
          <a:prstGeom prst="rect">
            <a:avLst/>
          </a:prstGeom>
          <a:ln w="12700">
            <a:miter lim="400000"/>
          </a:ln>
          <a:extLst>
            <a:ext uri="{C572A759-6A51-4108-AA02-DFA0A04FC94B}">
              <ma14:wrappingTextBoxFlag xmlns="" xmlns:ma14="http://schemas.microsoft.com/office/mac/drawingml/2011/main" val="1"/>
            </a:ext>
          </a:extLst>
        </p:spPr>
        <p:txBody>
          <a:bodyPr wrap="square" lIns="5976" tIns="5976" rIns="5976" bIns="5976">
            <a:spAutoFit/>
          </a:bodyPr>
          <a:lstStyle>
            <a:lvl1pPr algn="l" defTabSz="978382">
              <a:lnSpc>
                <a:spcPts val="7500"/>
              </a:lnSpc>
              <a:defRPr sz="5500" spc="300">
                <a:solidFill>
                  <a:srgbClr val="FFFFFF"/>
                </a:solidFill>
                <a:latin typeface="Roboto Condensed Light"/>
                <a:ea typeface="Roboto Condensed Light"/>
                <a:cs typeface="Roboto Condensed Light"/>
                <a:sym typeface="Roboto Condensed Light"/>
              </a:defRPr>
            </a:lvl1pPr>
          </a:lstStyle>
          <a:p>
            <a:pPr algn="ctr">
              <a:lnSpc>
                <a:spcPct val="100000"/>
              </a:lnSpc>
            </a:pPr>
            <a:r>
              <a:rPr lang="en-US" sz="1600" spc="75" dirty="0">
                <a:latin typeface="Amazon Ember" panose="02000000000000000000" pitchFamily="2" charset="0"/>
                <a:ea typeface="Amazon Ember" panose="02000000000000000000" pitchFamily="2" charset="0"/>
                <a:cs typeface="Arial Regular" charset="0"/>
              </a:rPr>
              <a:t>Low cost</a:t>
            </a:r>
            <a:endParaRPr sz="1600" spc="75" dirty="0">
              <a:latin typeface="Amazon Ember" panose="02000000000000000000" pitchFamily="2" charset="0"/>
              <a:ea typeface="Amazon Ember" panose="02000000000000000000" pitchFamily="2" charset="0"/>
              <a:cs typeface="Arial Regular"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4012" y="2837621"/>
            <a:ext cx="603600" cy="565497"/>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6378" y="2683612"/>
            <a:ext cx="927149" cy="771565"/>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3136" y="2844636"/>
            <a:ext cx="895715" cy="670277"/>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71418" y="2775716"/>
            <a:ext cx="741233" cy="698117"/>
          </a:xfrm>
          <a:prstGeom prst="rect">
            <a:avLst/>
          </a:prstGeom>
        </p:spPr>
      </p:pic>
      <p:sp>
        <p:nvSpPr>
          <p:cNvPr id="15" name="Title 3">
            <a:extLst>
              <a:ext uri="{FF2B5EF4-FFF2-40B4-BE49-F238E27FC236}">
                <a16:creationId xmlns:a16="http://schemas.microsoft.com/office/drawing/2014/main" id="{A787CB89-D413-C84C-97DA-41CDC48859F2}"/>
              </a:ext>
            </a:extLst>
          </p:cNvPr>
          <p:cNvSpPr>
            <a:spLocks noGrp="1"/>
          </p:cNvSpPr>
          <p:nvPr>
            <p:ph type="title"/>
          </p:nvPr>
        </p:nvSpPr>
        <p:spPr>
          <a:xfrm>
            <a:off x="449052" y="153248"/>
            <a:ext cx="10940405" cy="1046902"/>
          </a:xfrm>
        </p:spPr>
        <p:txBody>
          <a:bodyPr vert="horz" lIns="91440" tIns="45720" rIns="91440" bIns="45720" rtlCol="0" anchor="t">
            <a:noAutofit/>
          </a:bodyPr>
          <a:lstStyle/>
          <a:p>
            <a:r>
              <a:rPr lang="en-US" sz="3200" dirty="0"/>
              <a:t>Amazon Translate</a:t>
            </a:r>
            <a:br>
              <a:rPr lang="en-US" sz="3200" dirty="0"/>
            </a:br>
            <a:r>
              <a:rPr lang="en-US" sz="2400" spc="300" dirty="0">
                <a:solidFill>
                  <a:srgbClr val="F89501"/>
                </a:solidFill>
                <a:latin typeface="Amazon Ember" panose="02000000000000000000" pitchFamily="2" charset="0"/>
                <a:ea typeface="Amazon Ember" panose="02000000000000000000" pitchFamily="2" charset="0"/>
              </a:rPr>
              <a:t>Natural and fluent language translation</a:t>
            </a:r>
            <a:endParaRPr lang="en-US" sz="3200" dirty="0"/>
          </a:p>
        </p:txBody>
      </p:sp>
      <p:sp>
        <p:nvSpPr>
          <p:cNvPr id="12" name="TextBox 11">
            <a:extLst>
              <a:ext uri="{FF2B5EF4-FFF2-40B4-BE49-F238E27FC236}">
                <a16:creationId xmlns:a16="http://schemas.microsoft.com/office/drawing/2014/main" id="{E060A6E8-70E6-2D4E-8F81-2C336B4B754F}"/>
              </a:ext>
            </a:extLst>
          </p:cNvPr>
          <p:cNvSpPr txBox="1"/>
          <p:nvPr/>
        </p:nvSpPr>
        <p:spPr>
          <a:xfrm>
            <a:off x="5810091" y="6219955"/>
            <a:ext cx="5343939" cy="369332"/>
          </a:xfrm>
          <a:prstGeom prst="rect">
            <a:avLst/>
          </a:prstGeom>
          <a:solidFill>
            <a:schemeClr val="accent1">
              <a:alpha val="60000"/>
            </a:schemeClr>
          </a:solidFill>
        </p:spPr>
        <p:txBody>
          <a:bodyPr wrap="square" rtlCol="0">
            <a:spAutoFit/>
          </a:bodyPr>
          <a:lstStyle>
            <a:defPPr>
              <a:defRPr lang="en-US"/>
            </a:defPPr>
            <a:lvl1pPr>
              <a:defRPr>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NER	Text category	Sentiment Analysis    </a:t>
            </a:r>
          </a:p>
        </p:txBody>
      </p:sp>
    </p:spTree>
    <p:extLst>
      <p:ext uri="{BB962C8B-B14F-4D97-AF65-F5344CB8AC3E}">
        <p14:creationId xmlns:p14="http://schemas.microsoft.com/office/powerpoint/2010/main" val="2567906591"/>
      </p:ext>
    </p:extLst>
  </p:cSld>
  <p:clrMapOvr>
    <a:masterClrMapping/>
  </p:clrMapOvr>
  <mc:AlternateContent xmlns:mc="http://schemas.openxmlformats.org/markup-compatibility/2006" xmlns:p14="http://schemas.microsoft.com/office/powerpoint/2010/main">
    <mc:Choice Requires="p14">
      <p:transition spd="med">
        <p14:prism/>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144000"/>
            <a:ext cx="10940405" cy="726923"/>
          </a:xfrm>
        </p:spPr>
        <p:txBody>
          <a:bodyPr/>
          <a:lstStyle/>
          <a:p>
            <a:r>
              <a:rPr lang="en-US" dirty="0"/>
              <a:t>Amazon Kendra</a:t>
            </a:r>
            <a:br>
              <a:rPr lang="en-US" dirty="0"/>
            </a:br>
            <a:r>
              <a:rPr lang="en-US" sz="2400" dirty="0">
                <a:solidFill>
                  <a:srgbClr val="F89501"/>
                </a:solidFill>
              </a:rPr>
              <a:t>Quickly and easily finding accurate information</a:t>
            </a:r>
          </a:p>
        </p:txBody>
      </p:sp>
      <p:sp>
        <p:nvSpPr>
          <p:cNvPr id="104" name="Rectangle 103">
            <a:extLst>
              <a:ext uri="{FF2B5EF4-FFF2-40B4-BE49-F238E27FC236}">
                <a16:creationId xmlns:a16="http://schemas.microsoft.com/office/drawing/2014/main" id="{C1DDB4A7-B065-43A5-A30E-B747A9A2FACF}"/>
              </a:ext>
            </a:extLst>
          </p:cNvPr>
          <p:cNvSpPr/>
          <p:nvPr/>
        </p:nvSpPr>
        <p:spPr>
          <a:xfrm>
            <a:off x="9875520" y="1928562"/>
            <a:ext cx="1706880" cy="2834885"/>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defTabSz="609555">
              <a:defRPr/>
            </a:pPr>
            <a:endParaRPr lang="en-US" sz="2400" dirty="0" err="1">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5" name="Incremental…">
            <a:extLst>
              <a:ext uri="{FF2B5EF4-FFF2-40B4-BE49-F238E27FC236}">
                <a16:creationId xmlns:a16="http://schemas.microsoft.com/office/drawing/2014/main" id="{F49719C5-D7BC-4BAD-A8B8-E6709EB993FD}"/>
              </a:ext>
            </a:extLst>
          </p:cNvPr>
          <p:cNvSpPr txBox="1"/>
          <p:nvPr/>
        </p:nvSpPr>
        <p:spPr>
          <a:xfrm>
            <a:off x="9875520" y="3835582"/>
            <a:ext cx="1706880" cy="7437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920" tIns="25400" rIns="121920" bIns="25400" anchor="t" anchorCtr="0">
            <a:noAutofit/>
          </a:bodyPr>
          <a:lstStyle/>
          <a:p>
            <a:pPr algn="ctr" defTabSz="412740" hangingPunct="0">
              <a:defRPr b="0"/>
            </a:pPr>
            <a:r>
              <a:rPr lang="en-US" sz="1200" kern="0" dirty="0">
                <a:solidFill>
                  <a:srgbClr val="FFFFFF"/>
                </a:solidFill>
                <a:latin typeface="Amazon Ember" panose="020B0603020204020204" pitchFamily="34" charset="0"/>
                <a:ea typeface="Amazon Ember" panose="020B0603020204020204" pitchFamily="34" charset="0"/>
                <a:cs typeface="Amazon Ember" panose="020B0603020204020204" pitchFamily="34" charset="0"/>
                <a:sym typeface="Helvetica Neue"/>
              </a:rPr>
              <a:t>Simple API and console experiences</a:t>
            </a:r>
          </a:p>
          <a:p>
            <a:pPr algn="ctr" defTabSz="412740" hangingPunct="0">
              <a:defRPr b="0"/>
            </a:pPr>
            <a:r>
              <a:rPr lang="en-US" sz="1200" kern="0" dirty="0">
                <a:solidFill>
                  <a:srgbClr val="FFFFFF"/>
                </a:solidFill>
                <a:latin typeface="Amazon Ember" panose="020B0603020204020204" pitchFamily="34" charset="0"/>
                <a:ea typeface="Amazon Ember" panose="020B0603020204020204" pitchFamily="34" charset="0"/>
                <a:cs typeface="Amazon Ember" panose="020B0603020204020204" pitchFamily="34" charset="0"/>
                <a:sym typeface="Helvetica Neue"/>
              </a:rPr>
              <a:t> Code samples</a:t>
            </a:r>
          </a:p>
        </p:txBody>
      </p:sp>
      <p:cxnSp>
        <p:nvCxnSpPr>
          <p:cNvPr id="106" name="Straight Connector 105">
            <a:extLst>
              <a:ext uri="{FF2B5EF4-FFF2-40B4-BE49-F238E27FC236}">
                <a16:creationId xmlns:a16="http://schemas.microsoft.com/office/drawing/2014/main" id="{77F57E77-4CBF-4A97-AE34-48B584934C0B}"/>
              </a:ext>
            </a:extLst>
          </p:cNvPr>
          <p:cNvCxnSpPr>
            <a:cxnSpLocks/>
          </p:cNvCxnSpPr>
          <p:nvPr/>
        </p:nvCxnSpPr>
        <p:spPr>
          <a:xfrm>
            <a:off x="10449910" y="3597753"/>
            <a:ext cx="558101"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14" name="Rectangle 213">
            <a:extLst>
              <a:ext uri="{FF2B5EF4-FFF2-40B4-BE49-F238E27FC236}">
                <a16:creationId xmlns:a16="http://schemas.microsoft.com/office/drawing/2014/main" id="{E33260BA-E846-48FB-8450-2A5038EB4347}"/>
              </a:ext>
            </a:extLst>
          </p:cNvPr>
          <p:cNvSpPr/>
          <p:nvPr/>
        </p:nvSpPr>
        <p:spPr>
          <a:xfrm>
            <a:off x="624501" y="1928562"/>
            <a:ext cx="1706880" cy="2834885"/>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defTabSz="609555">
              <a:defRPr/>
            </a:pPr>
            <a:endParaRPr lang="en-US" sz="2400" dirty="0" err="1">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15" name="Collects documents…">
            <a:extLst>
              <a:ext uri="{FF2B5EF4-FFF2-40B4-BE49-F238E27FC236}">
                <a16:creationId xmlns:a16="http://schemas.microsoft.com/office/drawing/2014/main" id="{0DE0FE5E-7981-494E-A893-B96BFD2195E2}"/>
              </a:ext>
            </a:extLst>
          </p:cNvPr>
          <p:cNvSpPr txBox="1"/>
          <p:nvPr/>
        </p:nvSpPr>
        <p:spPr>
          <a:xfrm>
            <a:off x="624501" y="3835582"/>
            <a:ext cx="1706880" cy="7437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920" tIns="25400" rIns="121920" bIns="25400" anchor="t" anchorCtr="0">
            <a:noAutofit/>
          </a:bodyPr>
          <a:lstStyle/>
          <a:p>
            <a:pPr algn="ctr" defTabSz="412740" hangingPunct="0">
              <a:defRPr b="0"/>
            </a:pPr>
            <a:r>
              <a:rPr lang="en-US" sz="1200" kern="0" dirty="0">
                <a:solidFill>
                  <a:srgbClr val="FFFFFF"/>
                </a:solidFill>
                <a:latin typeface="Amazon Ember" panose="020B0603020204020204" pitchFamily="34" charset="0"/>
                <a:ea typeface="Amazon Ember" panose="020B0603020204020204" pitchFamily="34" charset="0"/>
                <a:cs typeface="Amazon Ember" panose="020B0603020204020204" pitchFamily="34" charset="0"/>
                <a:sym typeface="Helvetica Neue"/>
              </a:rPr>
              <a:t>Natural </a:t>
            </a:r>
            <a:br>
              <a:rPr lang="en-US" sz="1200" kern="0" dirty="0">
                <a:solidFill>
                  <a:srgbClr val="FFFFFF"/>
                </a:solidFill>
                <a:latin typeface="Amazon Ember" panose="020B0603020204020204" pitchFamily="34" charset="0"/>
                <a:ea typeface="Amazon Ember" panose="020B0603020204020204" pitchFamily="34" charset="0"/>
                <a:cs typeface="Amazon Ember" panose="020B0603020204020204" pitchFamily="34" charset="0"/>
                <a:sym typeface="Helvetica Neue"/>
              </a:rPr>
            </a:br>
            <a:r>
              <a:rPr lang="en-US" sz="1200" kern="0" dirty="0">
                <a:solidFill>
                  <a:srgbClr val="FFFFFF"/>
                </a:solidFill>
                <a:latin typeface="Amazon Ember" panose="020B0603020204020204" pitchFamily="34" charset="0"/>
                <a:ea typeface="Amazon Ember" panose="020B0603020204020204" pitchFamily="34" charset="0"/>
                <a:cs typeface="Amazon Ember" panose="020B0603020204020204" pitchFamily="34" charset="0"/>
                <a:sym typeface="Helvetica Neue"/>
              </a:rPr>
              <a:t>language Queries</a:t>
            </a:r>
          </a:p>
        </p:txBody>
      </p:sp>
      <p:cxnSp>
        <p:nvCxnSpPr>
          <p:cNvPr id="216" name="Straight Connector 215">
            <a:extLst>
              <a:ext uri="{FF2B5EF4-FFF2-40B4-BE49-F238E27FC236}">
                <a16:creationId xmlns:a16="http://schemas.microsoft.com/office/drawing/2014/main" id="{61AFBB91-4DF4-4888-9A7A-7550D95ADC25}"/>
              </a:ext>
            </a:extLst>
          </p:cNvPr>
          <p:cNvCxnSpPr>
            <a:cxnSpLocks/>
          </p:cNvCxnSpPr>
          <p:nvPr/>
        </p:nvCxnSpPr>
        <p:spPr>
          <a:xfrm>
            <a:off x="1198891" y="3597753"/>
            <a:ext cx="558101"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217" name="Group 216">
            <a:extLst>
              <a:ext uri="{FF2B5EF4-FFF2-40B4-BE49-F238E27FC236}">
                <a16:creationId xmlns:a16="http://schemas.microsoft.com/office/drawing/2014/main" id="{FFAA1950-B29D-4866-B392-496F76073ECC}"/>
              </a:ext>
            </a:extLst>
          </p:cNvPr>
          <p:cNvGrpSpPr/>
          <p:nvPr/>
        </p:nvGrpSpPr>
        <p:grpSpPr>
          <a:xfrm>
            <a:off x="1031135" y="2387964"/>
            <a:ext cx="893615" cy="689381"/>
            <a:chOff x="8194899" y="1997564"/>
            <a:chExt cx="451469" cy="348287"/>
          </a:xfrm>
        </p:grpSpPr>
        <p:sp>
          <p:nvSpPr>
            <p:cNvPr id="218" name="Freeform: Shape 217">
              <a:extLst>
                <a:ext uri="{FF2B5EF4-FFF2-40B4-BE49-F238E27FC236}">
                  <a16:creationId xmlns:a16="http://schemas.microsoft.com/office/drawing/2014/main" id="{8A571975-B53C-4540-9C22-23A8A7BB08AD}"/>
                </a:ext>
              </a:extLst>
            </p:cNvPr>
            <p:cNvSpPr/>
            <p:nvPr/>
          </p:nvSpPr>
          <p:spPr>
            <a:xfrm>
              <a:off x="8194899" y="1997564"/>
              <a:ext cx="288916" cy="228593"/>
            </a:xfrm>
            <a:custGeom>
              <a:avLst/>
              <a:gdLst>
                <a:gd name="connsiteX0" fmla="*/ 79478 w 248539"/>
                <a:gd name="connsiteY0" fmla="*/ 130825 h 196646"/>
                <a:gd name="connsiteX1" fmla="*/ 12564 w 248539"/>
                <a:gd name="connsiteY1" fmla="*/ 130825 h 196646"/>
                <a:gd name="connsiteX2" fmla="*/ 4097 w 248539"/>
                <a:gd name="connsiteY2" fmla="*/ 122358 h 196646"/>
                <a:gd name="connsiteX3" fmla="*/ 4097 w 248539"/>
                <a:gd name="connsiteY3" fmla="*/ 12564 h 196646"/>
                <a:gd name="connsiteX4" fmla="*/ 12564 w 248539"/>
                <a:gd name="connsiteY4" fmla="*/ 4097 h 196646"/>
                <a:gd name="connsiteX5" fmla="*/ 238434 w 248539"/>
                <a:gd name="connsiteY5" fmla="*/ 4097 h 196646"/>
                <a:gd name="connsiteX6" fmla="*/ 246901 w 248539"/>
                <a:gd name="connsiteY6" fmla="*/ 12564 h 196646"/>
                <a:gd name="connsiteX7" fmla="*/ 246901 w 248539"/>
                <a:gd name="connsiteY7" fmla="*/ 122358 h 196646"/>
                <a:gd name="connsiteX8" fmla="*/ 238434 w 248539"/>
                <a:gd name="connsiteY8" fmla="*/ 130825 h 196646"/>
                <a:gd name="connsiteX9" fmla="*/ 166330 w 248539"/>
                <a:gd name="connsiteY9" fmla="*/ 130825 h 196646"/>
                <a:gd name="connsiteX10" fmla="*/ 160868 w 248539"/>
                <a:gd name="connsiteY10" fmla="*/ 133010 h 196646"/>
                <a:gd name="connsiteX11" fmla="*/ 94773 w 248539"/>
                <a:gd name="connsiteY11" fmla="*/ 192004 h 196646"/>
                <a:gd name="connsiteX12" fmla="*/ 87672 w 248539"/>
                <a:gd name="connsiteY12" fmla="*/ 188999 h 196646"/>
                <a:gd name="connsiteX13" fmla="*/ 87672 w 248539"/>
                <a:gd name="connsiteY13" fmla="*/ 139291 h 196646"/>
                <a:gd name="connsiteX14" fmla="*/ 79478 w 248539"/>
                <a:gd name="connsiteY14" fmla="*/ 130825 h 19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8539" h="196646">
                  <a:moveTo>
                    <a:pt x="79478" y="130825"/>
                  </a:moveTo>
                  <a:lnTo>
                    <a:pt x="12564" y="130825"/>
                  </a:lnTo>
                  <a:cubicBezTo>
                    <a:pt x="7920" y="130825"/>
                    <a:pt x="4097" y="127001"/>
                    <a:pt x="4097" y="122358"/>
                  </a:cubicBezTo>
                  <a:lnTo>
                    <a:pt x="4097" y="12564"/>
                  </a:lnTo>
                  <a:cubicBezTo>
                    <a:pt x="4097" y="7920"/>
                    <a:pt x="7920" y="4097"/>
                    <a:pt x="12564" y="4097"/>
                  </a:cubicBezTo>
                  <a:lnTo>
                    <a:pt x="238434" y="4097"/>
                  </a:lnTo>
                  <a:cubicBezTo>
                    <a:pt x="243077" y="4097"/>
                    <a:pt x="246901" y="7920"/>
                    <a:pt x="246901" y="12564"/>
                  </a:cubicBezTo>
                  <a:lnTo>
                    <a:pt x="246901" y="122358"/>
                  </a:lnTo>
                  <a:cubicBezTo>
                    <a:pt x="246901" y="127001"/>
                    <a:pt x="243077" y="130825"/>
                    <a:pt x="238434" y="130825"/>
                  </a:cubicBezTo>
                  <a:lnTo>
                    <a:pt x="166330" y="130825"/>
                  </a:lnTo>
                  <a:cubicBezTo>
                    <a:pt x="164145" y="130825"/>
                    <a:pt x="162234" y="131644"/>
                    <a:pt x="160868" y="133010"/>
                  </a:cubicBezTo>
                  <a:lnTo>
                    <a:pt x="94773" y="192004"/>
                  </a:lnTo>
                  <a:cubicBezTo>
                    <a:pt x="92042" y="194462"/>
                    <a:pt x="87672" y="192550"/>
                    <a:pt x="87672" y="188999"/>
                  </a:cubicBezTo>
                  <a:lnTo>
                    <a:pt x="87672" y="139291"/>
                  </a:lnTo>
                  <a:cubicBezTo>
                    <a:pt x="87945" y="134648"/>
                    <a:pt x="84121" y="130825"/>
                    <a:pt x="79478" y="130825"/>
                  </a:cubicBezTo>
                  <a:close/>
                </a:path>
              </a:pathLst>
            </a:custGeom>
            <a:noFill/>
            <a:ln w="12700" cap="flat">
              <a:solidFill>
                <a:schemeClr val="accent1"/>
              </a:solidFill>
              <a:prstDash val="solid"/>
              <a:miter/>
            </a:ln>
          </p:spPr>
          <p:txBody>
            <a:bodyPr rtlCol="0" anchor="ctr"/>
            <a:lstStyle/>
            <a:p>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219" name="Freeform: Shape 218">
              <a:extLst>
                <a:ext uri="{FF2B5EF4-FFF2-40B4-BE49-F238E27FC236}">
                  <a16:creationId xmlns:a16="http://schemas.microsoft.com/office/drawing/2014/main" id="{F2AEF4A7-D137-41A2-8845-895A77CC4D96}"/>
                </a:ext>
              </a:extLst>
            </p:cNvPr>
            <p:cNvSpPr/>
            <p:nvPr/>
          </p:nvSpPr>
          <p:spPr>
            <a:xfrm>
              <a:off x="8344754" y="2104558"/>
              <a:ext cx="301614" cy="241293"/>
            </a:xfrm>
            <a:custGeom>
              <a:avLst/>
              <a:gdLst>
                <a:gd name="connsiteX0" fmla="*/ 138745 w 259464"/>
                <a:gd name="connsiteY0" fmla="*/ 4097 h 207571"/>
                <a:gd name="connsiteX1" fmla="*/ 246901 w 259464"/>
                <a:gd name="connsiteY1" fmla="*/ 4370 h 207571"/>
                <a:gd name="connsiteX2" fmla="*/ 255368 w 259464"/>
                <a:gd name="connsiteY2" fmla="*/ 12837 h 207571"/>
                <a:gd name="connsiteX3" fmla="*/ 255368 w 259464"/>
                <a:gd name="connsiteY3" fmla="*/ 130005 h 207571"/>
                <a:gd name="connsiteX4" fmla="*/ 246901 w 259464"/>
                <a:gd name="connsiteY4" fmla="*/ 138472 h 207571"/>
                <a:gd name="connsiteX5" fmla="*/ 179986 w 259464"/>
                <a:gd name="connsiteY5" fmla="*/ 138472 h 207571"/>
                <a:gd name="connsiteX6" fmla="*/ 171520 w 259464"/>
                <a:gd name="connsiteY6" fmla="*/ 146939 h 207571"/>
                <a:gd name="connsiteX7" fmla="*/ 171520 w 259464"/>
                <a:gd name="connsiteY7" fmla="*/ 200197 h 207571"/>
                <a:gd name="connsiteX8" fmla="*/ 164419 w 259464"/>
                <a:gd name="connsiteY8" fmla="*/ 203202 h 207571"/>
                <a:gd name="connsiteX9" fmla="*/ 94227 w 259464"/>
                <a:gd name="connsiteY9" fmla="*/ 140384 h 207571"/>
                <a:gd name="connsiteX10" fmla="*/ 88764 w 259464"/>
                <a:gd name="connsiteY10" fmla="*/ 138199 h 207571"/>
                <a:gd name="connsiteX11" fmla="*/ 12564 w 259464"/>
                <a:gd name="connsiteY11" fmla="*/ 138199 h 207571"/>
                <a:gd name="connsiteX12" fmla="*/ 4097 w 259464"/>
                <a:gd name="connsiteY12" fmla="*/ 129732 h 207571"/>
                <a:gd name="connsiteX13" fmla="*/ 4097 w 259464"/>
                <a:gd name="connsiteY13" fmla="*/ 92042 h 20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9464" h="207571">
                  <a:moveTo>
                    <a:pt x="138745" y="4097"/>
                  </a:moveTo>
                  <a:lnTo>
                    <a:pt x="246901" y="4370"/>
                  </a:lnTo>
                  <a:cubicBezTo>
                    <a:pt x="251544" y="4370"/>
                    <a:pt x="255368" y="8194"/>
                    <a:pt x="255368" y="12837"/>
                  </a:cubicBezTo>
                  <a:lnTo>
                    <a:pt x="255368" y="130005"/>
                  </a:lnTo>
                  <a:cubicBezTo>
                    <a:pt x="255368" y="134648"/>
                    <a:pt x="251544" y="138472"/>
                    <a:pt x="246901" y="138472"/>
                  </a:cubicBezTo>
                  <a:lnTo>
                    <a:pt x="179986" y="138472"/>
                  </a:lnTo>
                  <a:cubicBezTo>
                    <a:pt x="175343" y="138472"/>
                    <a:pt x="171520" y="142296"/>
                    <a:pt x="171520" y="146939"/>
                  </a:cubicBezTo>
                  <a:lnTo>
                    <a:pt x="171520" y="200197"/>
                  </a:lnTo>
                  <a:cubicBezTo>
                    <a:pt x="171520" y="203748"/>
                    <a:pt x="167150" y="205660"/>
                    <a:pt x="164419" y="203202"/>
                  </a:cubicBezTo>
                  <a:lnTo>
                    <a:pt x="94227" y="140384"/>
                  </a:lnTo>
                  <a:cubicBezTo>
                    <a:pt x="92588" y="139018"/>
                    <a:pt x="90676" y="138199"/>
                    <a:pt x="88764" y="138199"/>
                  </a:cubicBezTo>
                  <a:lnTo>
                    <a:pt x="12564" y="138199"/>
                  </a:lnTo>
                  <a:cubicBezTo>
                    <a:pt x="7920" y="138199"/>
                    <a:pt x="4097" y="134375"/>
                    <a:pt x="4097" y="129732"/>
                  </a:cubicBezTo>
                  <a:lnTo>
                    <a:pt x="4097" y="92042"/>
                  </a:lnTo>
                </a:path>
              </a:pathLst>
            </a:custGeom>
            <a:noFill/>
            <a:ln w="12700" cap="flat">
              <a:solidFill>
                <a:schemeClr val="tx1"/>
              </a:solidFill>
              <a:prstDash val="solid"/>
              <a:round/>
            </a:ln>
          </p:spPr>
          <p:txBody>
            <a:bodyPr rtlCol="0" anchor="ctr"/>
            <a:lstStyle/>
            <a:p>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220" name="Freeform: Shape 219">
              <a:extLst>
                <a:ext uri="{FF2B5EF4-FFF2-40B4-BE49-F238E27FC236}">
                  <a16:creationId xmlns:a16="http://schemas.microsoft.com/office/drawing/2014/main" id="{2A5B160A-E600-4BEE-A5B1-CC4E3E743588}"/>
                </a:ext>
              </a:extLst>
            </p:cNvPr>
            <p:cNvSpPr/>
            <p:nvPr/>
          </p:nvSpPr>
          <p:spPr>
            <a:xfrm>
              <a:off x="8250142" y="2054076"/>
              <a:ext cx="47623" cy="47623"/>
            </a:xfrm>
            <a:custGeom>
              <a:avLst/>
              <a:gdLst>
                <a:gd name="connsiteX0" fmla="*/ 37418 w 40968"/>
                <a:gd name="connsiteY0" fmla="*/ 20757 h 40968"/>
                <a:gd name="connsiteX1" fmla="*/ 20757 w 40968"/>
                <a:gd name="connsiteY1" fmla="*/ 37418 h 40968"/>
                <a:gd name="connsiteX2" fmla="*/ 4097 w 40968"/>
                <a:gd name="connsiteY2" fmla="*/ 20757 h 40968"/>
                <a:gd name="connsiteX3" fmla="*/ 20757 w 40968"/>
                <a:gd name="connsiteY3" fmla="*/ 4097 h 40968"/>
                <a:gd name="connsiteX4" fmla="*/ 37418 w 40968"/>
                <a:gd name="connsiteY4" fmla="*/ 20757 h 4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68" h="40968">
                  <a:moveTo>
                    <a:pt x="37418" y="20757"/>
                  </a:moveTo>
                  <a:cubicBezTo>
                    <a:pt x="37418" y="29958"/>
                    <a:pt x="29958" y="37418"/>
                    <a:pt x="20757" y="37418"/>
                  </a:cubicBezTo>
                  <a:cubicBezTo>
                    <a:pt x="11556" y="37418"/>
                    <a:pt x="4097" y="29958"/>
                    <a:pt x="4097" y="20757"/>
                  </a:cubicBezTo>
                  <a:cubicBezTo>
                    <a:pt x="4097" y="11556"/>
                    <a:pt x="11556" y="4097"/>
                    <a:pt x="20757" y="4097"/>
                  </a:cubicBezTo>
                  <a:cubicBezTo>
                    <a:pt x="29958" y="4097"/>
                    <a:pt x="37418" y="11556"/>
                    <a:pt x="37418" y="20757"/>
                  </a:cubicBezTo>
                  <a:close/>
                </a:path>
              </a:pathLst>
            </a:custGeom>
            <a:noFill/>
            <a:ln w="12700" cap="flat">
              <a:solidFill>
                <a:schemeClr val="accent1"/>
              </a:solidFill>
              <a:prstDash val="solid"/>
              <a:round/>
            </a:ln>
          </p:spPr>
          <p:txBody>
            <a:bodyPr rtlCol="0" anchor="ctr"/>
            <a:lstStyle/>
            <a:p>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221" name="Freeform: Shape 220">
              <a:extLst>
                <a:ext uri="{FF2B5EF4-FFF2-40B4-BE49-F238E27FC236}">
                  <a16:creationId xmlns:a16="http://schemas.microsoft.com/office/drawing/2014/main" id="{66C47FA1-ECBB-4B8F-BCF8-F8185B33721A}"/>
                </a:ext>
              </a:extLst>
            </p:cNvPr>
            <p:cNvSpPr/>
            <p:nvPr/>
          </p:nvSpPr>
          <p:spPr>
            <a:xfrm>
              <a:off x="8318402" y="2054076"/>
              <a:ext cx="47623" cy="47623"/>
            </a:xfrm>
            <a:custGeom>
              <a:avLst/>
              <a:gdLst>
                <a:gd name="connsiteX0" fmla="*/ 37418 w 40968"/>
                <a:gd name="connsiteY0" fmla="*/ 20757 h 40968"/>
                <a:gd name="connsiteX1" fmla="*/ 20757 w 40968"/>
                <a:gd name="connsiteY1" fmla="*/ 37418 h 40968"/>
                <a:gd name="connsiteX2" fmla="*/ 4097 w 40968"/>
                <a:gd name="connsiteY2" fmla="*/ 20757 h 40968"/>
                <a:gd name="connsiteX3" fmla="*/ 20757 w 40968"/>
                <a:gd name="connsiteY3" fmla="*/ 4097 h 40968"/>
                <a:gd name="connsiteX4" fmla="*/ 37418 w 40968"/>
                <a:gd name="connsiteY4" fmla="*/ 20757 h 4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68" h="40968">
                  <a:moveTo>
                    <a:pt x="37418" y="20757"/>
                  </a:moveTo>
                  <a:cubicBezTo>
                    <a:pt x="37418" y="29958"/>
                    <a:pt x="29958" y="37418"/>
                    <a:pt x="20757" y="37418"/>
                  </a:cubicBezTo>
                  <a:cubicBezTo>
                    <a:pt x="11556" y="37418"/>
                    <a:pt x="4097" y="29958"/>
                    <a:pt x="4097" y="20757"/>
                  </a:cubicBezTo>
                  <a:cubicBezTo>
                    <a:pt x="4097" y="11556"/>
                    <a:pt x="11556" y="4097"/>
                    <a:pt x="20757" y="4097"/>
                  </a:cubicBezTo>
                  <a:cubicBezTo>
                    <a:pt x="29958" y="4097"/>
                    <a:pt x="37418" y="11556"/>
                    <a:pt x="37418" y="20757"/>
                  </a:cubicBezTo>
                  <a:close/>
                </a:path>
              </a:pathLst>
            </a:custGeom>
            <a:noFill/>
            <a:ln w="12700" cap="flat">
              <a:solidFill>
                <a:schemeClr val="accent1"/>
              </a:solidFill>
              <a:prstDash val="solid"/>
              <a:round/>
            </a:ln>
          </p:spPr>
          <p:txBody>
            <a:bodyPr rtlCol="0" anchor="ctr"/>
            <a:lstStyle/>
            <a:p>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222" name="Freeform: Shape 221">
              <a:extLst>
                <a:ext uri="{FF2B5EF4-FFF2-40B4-BE49-F238E27FC236}">
                  <a16:creationId xmlns:a16="http://schemas.microsoft.com/office/drawing/2014/main" id="{DD567EBF-D8D4-4396-B219-F7477D991D65}"/>
                </a:ext>
              </a:extLst>
            </p:cNvPr>
            <p:cNvSpPr/>
            <p:nvPr/>
          </p:nvSpPr>
          <p:spPr>
            <a:xfrm>
              <a:off x="8386345" y="2054076"/>
              <a:ext cx="47623" cy="47623"/>
            </a:xfrm>
            <a:custGeom>
              <a:avLst/>
              <a:gdLst>
                <a:gd name="connsiteX0" fmla="*/ 37418 w 40968"/>
                <a:gd name="connsiteY0" fmla="*/ 20757 h 40968"/>
                <a:gd name="connsiteX1" fmla="*/ 20757 w 40968"/>
                <a:gd name="connsiteY1" fmla="*/ 37418 h 40968"/>
                <a:gd name="connsiteX2" fmla="*/ 4097 w 40968"/>
                <a:gd name="connsiteY2" fmla="*/ 20757 h 40968"/>
                <a:gd name="connsiteX3" fmla="*/ 20757 w 40968"/>
                <a:gd name="connsiteY3" fmla="*/ 4097 h 40968"/>
                <a:gd name="connsiteX4" fmla="*/ 37418 w 40968"/>
                <a:gd name="connsiteY4" fmla="*/ 20757 h 4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68" h="40968">
                  <a:moveTo>
                    <a:pt x="37418" y="20757"/>
                  </a:moveTo>
                  <a:cubicBezTo>
                    <a:pt x="37418" y="29958"/>
                    <a:pt x="29958" y="37418"/>
                    <a:pt x="20757" y="37418"/>
                  </a:cubicBezTo>
                  <a:cubicBezTo>
                    <a:pt x="11556" y="37418"/>
                    <a:pt x="4097" y="29958"/>
                    <a:pt x="4097" y="20757"/>
                  </a:cubicBezTo>
                  <a:cubicBezTo>
                    <a:pt x="4097" y="11556"/>
                    <a:pt x="11556" y="4097"/>
                    <a:pt x="20757" y="4097"/>
                  </a:cubicBezTo>
                  <a:cubicBezTo>
                    <a:pt x="29958" y="4097"/>
                    <a:pt x="37418" y="11556"/>
                    <a:pt x="37418" y="20757"/>
                  </a:cubicBezTo>
                  <a:close/>
                </a:path>
              </a:pathLst>
            </a:custGeom>
            <a:noFill/>
            <a:ln w="12700" cap="flat">
              <a:solidFill>
                <a:schemeClr val="accent1"/>
              </a:solidFill>
              <a:prstDash val="solid"/>
              <a:round/>
            </a:ln>
          </p:spPr>
          <p:txBody>
            <a:bodyPr rtlCol="0" anchor="ctr"/>
            <a:lstStyle/>
            <a:p>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224" name="Rectangle 223">
            <a:extLst>
              <a:ext uri="{FF2B5EF4-FFF2-40B4-BE49-F238E27FC236}">
                <a16:creationId xmlns:a16="http://schemas.microsoft.com/office/drawing/2014/main" id="{05651F05-DC7F-4763-8937-6CA54ADF4188}"/>
              </a:ext>
            </a:extLst>
          </p:cNvPr>
          <p:cNvSpPr/>
          <p:nvPr/>
        </p:nvSpPr>
        <p:spPr>
          <a:xfrm>
            <a:off x="2474705" y="1928562"/>
            <a:ext cx="1706880" cy="2834885"/>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defTabSz="609555">
              <a:defRPr/>
            </a:pPr>
            <a:endParaRPr lang="en-US" sz="2400" dirty="0" err="1">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25" name="11 connectors…">
            <a:extLst>
              <a:ext uri="{FF2B5EF4-FFF2-40B4-BE49-F238E27FC236}">
                <a16:creationId xmlns:a16="http://schemas.microsoft.com/office/drawing/2014/main" id="{BFC3F893-C74A-4265-9917-B2D245E60786}"/>
              </a:ext>
            </a:extLst>
          </p:cNvPr>
          <p:cNvSpPr txBox="1"/>
          <p:nvPr/>
        </p:nvSpPr>
        <p:spPr>
          <a:xfrm>
            <a:off x="2474705" y="3835582"/>
            <a:ext cx="1706880" cy="7437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920" tIns="25400" rIns="121920" bIns="25400" anchor="t" anchorCtr="0">
            <a:noAutofit/>
          </a:bodyPr>
          <a:lstStyle/>
          <a:p>
            <a:pPr algn="ctr" defTabSz="412740" hangingPunct="0">
              <a:defRPr b="0"/>
            </a:pPr>
            <a:r>
              <a:rPr lang="en-US" sz="1200" kern="0" dirty="0">
                <a:solidFill>
                  <a:srgbClr val="FFFFFF"/>
                </a:solidFill>
                <a:latin typeface="Amazon Ember" panose="020B0603020204020204" pitchFamily="34" charset="0"/>
                <a:ea typeface="Amazon Ember" panose="020B0603020204020204" pitchFamily="34" charset="0"/>
                <a:cs typeface="Amazon Ember" panose="020B0603020204020204" pitchFamily="34" charset="0"/>
                <a:sym typeface="Helvetica Neue"/>
              </a:rPr>
              <a:t>NLU and Machine Learning core</a:t>
            </a:r>
          </a:p>
        </p:txBody>
      </p:sp>
      <p:cxnSp>
        <p:nvCxnSpPr>
          <p:cNvPr id="226" name="Straight Connector 225">
            <a:extLst>
              <a:ext uri="{FF2B5EF4-FFF2-40B4-BE49-F238E27FC236}">
                <a16:creationId xmlns:a16="http://schemas.microsoft.com/office/drawing/2014/main" id="{95524E75-95D2-4C55-AB79-E6FDA36851B7}"/>
              </a:ext>
            </a:extLst>
          </p:cNvPr>
          <p:cNvCxnSpPr>
            <a:cxnSpLocks/>
          </p:cNvCxnSpPr>
          <p:nvPr/>
        </p:nvCxnSpPr>
        <p:spPr>
          <a:xfrm>
            <a:off x="3049095" y="3597753"/>
            <a:ext cx="558101"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35" name="Rectangle 234">
            <a:extLst>
              <a:ext uri="{FF2B5EF4-FFF2-40B4-BE49-F238E27FC236}">
                <a16:creationId xmlns:a16="http://schemas.microsoft.com/office/drawing/2014/main" id="{C52225C9-7A65-4AE0-AE6D-1745A2B7583B}"/>
              </a:ext>
            </a:extLst>
          </p:cNvPr>
          <p:cNvSpPr/>
          <p:nvPr/>
        </p:nvSpPr>
        <p:spPr>
          <a:xfrm>
            <a:off x="4324908" y="1928562"/>
            <a:ext cx="1706880" cy="2834885"/>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defTabSz="609555">
              <a:defRPr/>
            </a:pPr>
            <a:endParaRPr lang="en-US" sz="2400" dirty="0" err="1">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6" name="Indexes content…">
            <a:extLst>
              <a:ext uri="{FF2B5EF4-FFF2-40B4-BE49-F238E27FC236}">
                <a16:creationId xmlns:a16="http://schemas.microsoft.com/office/drawing/2014/main" id="{11226EEA-E586-4244-A747-5EE26595C9D6}"/>
              </a:ext>
            </a:extLst>
          </p:cNvPr>
          <p:cNvSpPr txBox="1"/>
          <p:nvPr/>
        </p:nvSpPr>
        <p:spPr>
          <a:xfrm>
            <a:off x="4324908" y="3835582"/>
            <a:ext cx="1706880"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920" tIns="25400" rIns="121920" bIns="25400" anchor="t" anchorCtr="0">
            <a:noAutofit/>
          </a:bodyPr>
          <a:lstStyle/>
          <a:p>
            <a:pPr algn="ctr" defTabSz="412740" hangingPunct="0">
              <a:defRPr b="0"/>
            </a:pPr>
            <a:r>
              <a:rPr lang="en-US" sz="1200" kern="0" dirty="0">
                <a:solidFill>
                  <a:srgbClr val="FFFFFF"/>
                </a:solidFill>
                <a:latin typeface="Amazon Ember" panose="020B0603020204020204" pitchFamily="34" charset="0"/>
                <a:ea typeface="Amazon Ember" panose="020B0603020204020204" pitchFamily="34" charset="0"/>
                <a:cs typeface="Amazon Ember" panose="020B0603020204020204" pitchFamily="34" charset="0"/>
                <a:sym typeface="Helvetica Neue"/>
              </a:rPr>
              <a:t>Domain Expertise</a:t>
            </a:r>
          </a:p>
        </p:txBody>
      </p:sp>
      <p:cxnSp>
        <p:nvCxnSpPr>
          <p:cNvPr id="237" name="Straight Connector 236">
            <a:extLst>
              <a:ext uri="{FF2B5EF4-FFF2-40B4-BE49-F238E27FC236}">
                <a16:creationId xmlns:a16="http://schemas.microsoft.com/office/drawing/2014/main" id="{91972B1C-E039-425D-B24A-086FFEAFC560}"/>
              </a:ext>
            </a:extLst>
          </p:cNvPr>
          <p:cNvCxnSpPr>
            <a:cxnSpLocks/>
          </p:cNvCxnSpPr>
          <p:nvPr/>
        </p:nvCxnSpPr>
        <p:spPr>
          <a:xfrm>
            <a:off x="4899298" y="3597753"/>
            <a:ext cx="558101"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45" name="Rectangle 244">
            <a:extLst>
              <a:ext uri="{FF2B5EF4-FFF2-40B4-BE49-F238E27FC236}">
                <a16:creationId xmlns:a16="http://schemas.microsoft.com/office/drawing/2014/main" id="{42530389-3562-4208-BB9E-920826913584}"/>
              </a:ext>
            </a:extLst>
          </p:cNvPr>
          <p:cNvSpPr/>
          <p:nvPr/>
        </p:nvSpPr>
        <p:spPr>
          <a:xfrm>
            <a:off x="6175112" y="1928562"/>
            <a:ext cx="1706880" cy="2834885"/>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defTabSz="609555">
              <a:defRPr/>
            </a:pPr>
            <a:endParaRPr lang="en-US" sz="2400" dirty="0" err="1">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6" name="Simple API…">
            <a:extLst>
              <a:ext uri="{FF2B5EF4-FFF2-40B4-BE49-F238E27FC236}">
                <a16:creationId xmlns:a16="http://schemas.microsoft.com/office/drawing/2014/main" id="{CDFA55AB-4B01-4816-8EF9-32C724AC0BA0}"/>
              </a:ext>
            </a:extLst>
          </p:cNvPr>
          <p:cNvSpPr txBox="1"/>
          <p:nvPr/>
        </p:nvSpPr>
        <p:spPr>
          <a:xfrm>
            <a:off x="6175112" y="3835582"/>
            <a:ext cx="1706880" cy="7437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920" tIns="25400" rIns="121920" bIns="25400" anchor="t" anchorCtr="0">
            <a:noAutofit/>
          </a:bodyPr>
          <a:lstStyle/>
          <a:p>
            <a:pPr algn="ctr" defTabSz="412740" hangingPunct="0">
              <a:defRPr b="0"/>
            </a:pPr>
            <a:r>
              <a:rPr lang="en-US" sz="1200" kern="0" dirty="0">
                <a:solidFill>
                  <a:srgbClr val="FFFFFF"/>
                </a:solidFill>
                <a:latin typeface="Amazon Ember" panose="020B0603020204020204" pitchFamily="34" charset="0"/>
                <a:ea typeface="Amazon Ember" panose="020B0603020204020204" pitchFamily="34" charset="0"/>
                <a:cs typeface="Amazon Ember" panose="020B0603020204020204" pitchFamily="34" charset="0"/>
                <a:sym typeface="Helvetica Neue"/>
              </a:rPr>
              <a:t>Continuous</a:t>
            </a:r>
            <a:br>
              <a:rPr lang="en-US" sz="1200" kern="0" dirty="0">
                <a:solidFill>
                  <a:srgbClr val="FFFFFF"/>
                </a:solidFill>
                <a:latin typeface="Amazon Ember" panose="020B0603020204020204" pitchFamily="34" charset="0"/>
                <a:ea typeface="Amazon Ember" panose="020B0603020204020204" pitchFamily="34" charset="0"/>
                <a:cs typeface="Amazon Ember" panose="020B0603020204020204" pitchFamily="34" charset="0"/>
                <a:sym typeface="Helvetica Neue"/>
              </a:rPr>
            </a:br>
            <a:r>
              <a:rPr lang="en-US" sz="1200" kern="0" dirty="0">
                <a:solidFill>
                  <a:srgbClr val="FFFFFF"/>
                </a:solidFill>
                <a:latin typeface="Amazon Ember" panose="020B0603020204020204" pitchFamily="34" charset="0"/>
                <a:ea typeface="Amazon Ember" panose="020B0603020204020204" pitchFamily="34" charset="0"/>
                <a:cs typeface="Amazon Ember" panose="020B0603020204020204" pitchFamily="34" charset="0"/>
                <a:sym typeface="Helvetica Neue"/>
              </a:rPr>
              <a:t>Improvement</a:t>
            </a:r>
          </a:p>
        </p:txBody>
      </p:sp>
      <p:cxnSp>
        <p:nvCxnSpPr>
          <p:cNvPr id="247" name="Straight Connector 246">
            <a:extLst>
              <a:ext uri="{FF2B5EF4-FFF2-40B4-BE49-F238E27FC236}">
                <a16:creationId xmlns:a16="http://schemas.microsoft.com/office/drawing/2014/main" id="{D60BAE23-F7EA-4E45-8840-117CC4327151}"/>
              </a:ext>
            </a:extLst>
          </p:cNvPr>
          <p:cNvCxnSpPr>
            <a:cxnSpLocks/>
          </p:cNvCxnSpPr>
          <p:nvPr/>
        </p:nvCxnSpPr>
        <p:spPr>
          <a:xfrm>
            <a:off x="6749502" y="3597753"/>
            <a:ext cx="558101"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248" name="Group 247">
            <a:extLst>
              <a:ext uri="{FF2B5EF4-FFF2-40B4-BE49-F238E27FC236}">
                <a16:creationId xmlns:a16="http://schemas.microsoft.com/office/drawing/2014/main" id="{BDF2683E-9962-4173-8A3A-8721B827329B}"/>
              </a:ext>
            </a:extLst>
          </p:cNvPr>
          <p:cNvGrpSpPr/>
          <p:nvPr/>
        </p:nvGrpSpPr>
        <p:grpSpPr>
          <a:xfrm>
            <a:off x="10350536" y="2280699"/>
            <a:ext cx="756849" cy="903912"/>
            <a:chOff x="4994390" y="1772560"/>
            <a:chExt cx="581388" cy="694357"/>
          </a:xfrm>
        </p:grpSpPr>
        <p:sp>
          <p:nvSpPr>
            <p:cNvPr id="249" name="Freeform: Shape 248">
              <a:extLst>
                <a:ext uri="{FF2B5EF4-FFF2-40B4-BE49-F238E27FC236}">
                  <a16:creationId xmlns:a16="http://schemas.microsoft.com/office/drawing/2014/main" id="{B71370C3-F9BE-470D-A91C-D4E3DD0E4E06}"/>
                </a:ext>
              </a:extLst>
            </p:cNvPr>
            <p:cNvSpPr/>
            <p:nvPr/>
          </p:nvSpPr>
          <p:spPr>
            <a:xfrm>
              <a:off x="5235454" y="1994243"/>
              <a:ext cx="340324" cy="472674"/>
            </a:xfrm>
            <a:custGeom>
              <a:avLst/>
              <a:gdLst>
                <a:gd name="connsiteX0" fmla="*/ 4828 w 231728"/>
                <a:gd name="connsiteY0" fmla="*/ 308327 h 321844"/>
                <a:gd name="connsiteX1" fmla="*/ 4828 w 231728"/>
                <a:gd name="connsiteY1" fmla="*/ 14805 h 321844"/>
                <a:gd name="connsiteX2" fmla="*/ 14805 w 231728"/>
                <a:gd name="connsiteY2" fmla="*/ 4828 h 321844"/>
                <a:gd name="connsiteX3" fmla="*/ 152876 w 231728"/>
                <a:gd name="connsiteY3" fmla="*/ 4828 h 321844"/>
                <a:gd name="connsiteX4" fmla="*/ 226900 w 231728"/>
                <a:gd name="connsiteY4" fmla="*/ 77886 h 321844"/>
                <a:gd name="connsiteX5" fmla="*/ 226900 w 231728"/>
                <a:gd name="connsiteY5" fmla="*/ 308327 h 321844"/>
                <a:gd name="connsiteX6" fmla="*/ 216923 w 231728"/>
                <a:gd name="connsiteY6" fmla="*/ 318304 h 321844"/>
                <a:gd name="connsiteX7" fmla="*/ 14805 w 231728"/>
                <a:gd name="connsiteY7" fmla="*/ 318304 h 321844"/>
                <a:gd name="connsiteX8" fmla="*/ 4828 w 231728"/>
                <a:gd name="connsiteY8" fmla="*/ 308327 h 32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728" h="321844">
                  <a:moveTo>
                    <a:pt x="4828" y="308327"/>
                  </a:moveTo>
                  <a:lnTo>
                    <a:pt x="4828" y="14805"/>
                  </a:lnTo>
                  <a:cubicBezTo>
                    <a:pt x="4828" y="9333"/>
                    <a:pt x="9333" y="4828"/>
                    <a:pt x="14805" y="4828"/>
                  </a:cubicBezTo>
                  <a:lnTo>
                    <a:pt x="152876" y="4828"/>
                  </a:lnTo>
                  <a:lnTo>
                    <a:pt x="226900" y="77886"/>
                  </a:lnTo>
                  <a:lnTo>
                    <a:pt x="226900" y="308327"/>
                  </a:lnTo>
                  <a:cubicBezTo>
                    <a:pt x="226900" y="313798"/>
                    <a:pt x="222395" y="318304"/>
                    <a:pt x="216923" y="318304"/>
                  </a:cubicBezTo>
                  <a:lnTo>
                    <a:pt x="14805" y="318304"/>
                  </a:lnTo>
                  <a:cubicBezTo>
                    <a:pt x="9333" y="318626"/>
                    <a:pt x="4828" y="313798"/>
                    <a:pt x="4828" y="308327"/>
                  </a:cubicBezTo>
                  <a:close/>
                </a:path>
              </a:pathLst>
            </a:custGeom>
            <a:noFill/>
            <a:ln w="12700" cap="rnd">
              <a:solidFill>
                <a:schemeClr val="tx1"/>
              </a:solidFill>
              <a:prstDash val="solid"/>
              <a:round/>
            </a:ln>
          </p:spPr>
          <p:txBody>
            <a:bodyPr rtlCol="0" anchor="ctr"/>
            <a:lstStyle/>
            <a:p>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0" name="Freeform: Shape 249">
              <a:extLst>
                <a:ext uri="{FF2B5EF4-FFF2-40B4-BE49-F238E27FC236}">
                  <a16:creationId xmlns:a16="http://schemas.microsoft.com/office/drawing/2014/main" id="{1C7E9EA8-7150-4C4D-8705-FDE95098471E}"/>
                </a:ext>
              </a:extLst>
            </p:cNvPr>
            <p:cNvSpPr/>
            <p:nvPr/>
          </p:nvSpPr>
          <p:spPr>
            <a:xfrm>
              <a:off x="5448156" y="1992353"/>
              <a:ext cx="118168" cy="118168"/>
            </a:xfrm>
            <a:custGeom>
              <a:avLst/>
              <a:gdLst>
                <a:gd name="connsiteX0" fmla="*/ 4828 w 80461"/>
                <a:gd name="connsiteY0" fmla="*/ 78530 h 80461"/>
                <a:gd name="connsiteX1" fmla="*/ 78208 w 80461"/>
                <a:gd name="connsiteY1" fmla="*/ 78530 h 80461"/>
                <a:gd name="connsiteX2" fmla="*/ 4828 w 80461"/>
                <a:gd name="connsiteY2" fmla="*/ 4828 h 80461"/>
              </a:gdLst>
              <a:ahLst/>
              <a:cxnLst>
                <a:cxn ang="0">
                  <a:pos x="connsiteX0" y="connsiteY0"/>
                </a:cxn>
                <a:cxn ang="0">
                  <a:pos x="connsiteX1" y="connsiteY1"/>
                </a:cxn>
                <a:cxn ang="0">
                  <a:pos x="connsiteX2" y="connsiteY2"/>
                </a:cxn>
              </a:cxnLst>
              <a:rect l="l" t="t" r="r" b="b"/>
              <a:pathLst>
                <a:path w="80461" h="80461">
                  <a:moveTo>
                    <a:pt x="4828" y="78530"/>
                  </a:moveTo>
                  <a:lnTo>
                    <a:pt x="78208" y="78530"/>
                  </a:lnTo>
                  <a:lnTo>
                    <a:pt x="4828" y="4828"/>
                  </a:lnTo>
                  <a:close/>
                </a:path>
              </a:pathLst>
            </a:custGeom>
            <a:noFill/>
            <a:ln w="12700" cap="rnd">
              <a:solidFill>
                <a:schemeClr val="tx1"/>
              </a:solidFill>
              <a:prstDash val="solid"/>
              <a:round/>
            </a:ln>
          </p:spPr>
          <p:txBody>
            <a:bodyPr rtlCol="0" anchor="ctr"/>
            <a:lstStyle/>
            <a:p>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1" name="Freeform: Shape 250">
              <a:extLst>
                <a:ext uri="{FF2B5EF4-FFF2-40B4-BE49-F238E27FC236}">
                  <a16:creationId xmlns:a16="http://schemas.microsoft.com/office/drawing/2014/main" id="{10ED97EA-D45C-4510-BAF6-693144F1E399}"/>
                </a:ext>
              </a:extLst>
            </p:cNvPr>
            <p:cNvSpPr/>
            <p:nvPr/>
          </p:nvSpPr>
          <p:spPr>
            <a:xfrm>
              <a:off x="5285085" y="2171496"/>
              <a:ext cx="241064" cy="14180"/>
            </a:xfrm>
            <a:custGeom>
              <a:avLst/>
              <a:gdLst>
                <a:gd name="connsiteX0" fmla="*/ 4828 w 164140"/>
                <a:gd name="connsiteY0" fmla="*/ 4828 h 9655"/>
                <a:gd name="connsiteX1" fmla="*/ 159313 w 164140"/>
                <a:gd name="connsiteY1" fmla="*/ 4828 h 9655"/>
              </a:gdLst>
              <a:ahLst/>
              <a:cxnLst>
                <a:cxn ang="0">
                  <a:pos x="connsiteX0" y="connsiteY0"/>
                </a:cxn>
                <a:cxn ang="0">
                  <a:pos x="connsiteX1" y="connsiteY1"/>
                </a:cxn>
              </a:cxnLst>
              <a:rect l="l" t="t" r="r" b="b"/>
              <a:pathLst>
                <a:path w="164140" h="9655">
                  <a:moveTo>
                    <a:pt x="4828" y="4828"/>
                  </a:moveTo>
                  <a:lnTo>
                    <a:pt x="159313" y="4828"/>
                  </a:lnTo>
                </a:path>
              </a:pathLst>
            </a:custGeom>
            <a:ln w="12700" cap="flat">
              <a:solidFill>
                <a:schemeClr val="accent2"/>
              </a:solidFill>
              <a:prstDash val="solid"/>
              <a:round/>
            </a:ln>
          </p:spPr>
          <p:txBody>
            <a:bodyPr rtlCol="0" anchor="ctr"/>
            <a:lstStyle/>
            <a:p>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2" name="Freeform: Shape 251">
              <a:extLst>
                <a:ext uri="{FF2B5EF4-FFF2-40B4-BE49-F238E27FC236}">
                  <a16:creationId xmlns:a16="http://schemas.microsoft.com/office/drawing/2014/main" id="{D93AB263-890E-4551-B194-41792B3BD5D4}"/>
                </a:ext>
              </a:extLst>
            </p:cNvPr>
            <p:cNvSpPr/>
            <p:nvPr/>
          </p:nvSpPr>
          <p:spPr>
            <a:xfrm>
              <a:off x="5285085" y="2107685"/>
              <a:ext cx="132348" cy="14180"/>
            </a:xfrm>
            <a:custGeom>
              <a:avLst/>
              <a:gdLst>
                <a:gd name="connsiteX0" fmla="*/ 4828 w 90116"/>
                <a:gd name="connsiteY0" fmla="*/ 4828 h 9655"/>
                <a:gd name="connsiteX1" fmla="*/ 86898 w 90116"/>
                <a:gd name="connsiteY1" fmla="*/ 4828 h 9655"/>
              </a:gdLst>
              <a:ahLst/>
              <a:cxnLst>
                <a:cxn ang="0">
                  <a:pos x="connsiteX0" y="connsiteY0"/>
                </a:cxn>
                <a:cxn ang="0">
                  <a:pos x="connsiteX1" y="connsiteY1"/>
                </a:cxn>
              </a:cxnLst>
              <a:rect l="l" t="t" r="r" b="b"/>
              <a:pathLst>
                <a:path w="90116" h="9655">
                  <a:moveTo>
                    <a:pt x="4828" y="4828"/>
                  </a:moveTo>
                  <a:lnTo>
                    <a:pt x="86898" y="4828"/>
                  </a:lnTo>
                </a:path>
              </a:pathLst>
            </a:custGeom>
            <a:ln w="12700" cap="flat">
              <a:solidFill>
                <a:schemeClr val="accent2"/>
              </a:solidFill>
              <a:prstDash val="solid"/>
              <a:round/>
            </a:ln>
          </p:spPr>
          <p:txBody>
            <a:bodyPr rtlCol="0" anchor="ctr"/>
            <a:lstStyle/>
            <a:p>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3" name="Freeform: Shape 252">
              <a:extLst>
                <a:ext uri="{FF2B5EF4-FFF2-40B4-BE49-F238E27FC236}">
                  <a16:creationId xmlns:a16="http://schemas.microsoft.com/office/drawing/2014/main" id="{1F15116A-7810-4083-9C65-DD479C2DD717}"/>
                </a:ext>
              </a:extLst>
            </p:cNvPr>
            <p:cNvSpPr/>
            <p:nvPr/>
          </p:nvSpPr>
          <p:spPr>
            <a:xfrm>
              <a:off x="5285085" y="2384199"/>
              <a:ext cx="241064" cy="14180"/>
            </a:xfrm>
            <a:custGeom>
              <a:avLst/>
              <a:gdLst>
                <a:gd name="connsiteX0" fmla="*/ 4828 w 164140"/>
                <a:gd name="connsiteY0" fmla="*/ 4828 h 9655"/>
                <a:gd name="connsiteX1" fmla="*/ 159313 w 164140"/>
                <a:gd name="connsiteY1" fmla="*/ 4828 h 9655"/>
              </a:gdLst>
              <a:ahLst/>
              <a:cxnLst>
                <a:cxn ang="0">
                  <a:pos x="connsiteX0" y="connsiteY0"/>
                </a:cxn>
                <a:cxn ang="0">
                  <a:pos x="connsiteX1" y="connsiteY1"/>
                </a:cxn>
              </a:cxnLst>
              <a:rect l="l" t="t" r="r" b="b"/>
              <a:pathLst>
                <a:path w="164140" h="9655">
                  <a:moveTo>
                    <a:pt x="4828" y="4828"/>
                  </a:moveTo>
                  <a:lnTo>
                    <a:pt x="159313" y="4828"/>
                  </a:lnTo>
                </a:path>
              </a:pathLst>
            </a:custGeom>
            <a:ln w="12700" cap="flat">
              <a:solidFill>
                <a:schemeClr val="accent2"/>
              </a:solidFill>
              <a:prstDash val="solid"/>
              <a:round/>
            </a:ln>
          </p:spPr>
          <p:txBody>
            <a:bodyPr rtlCol="0" anchor="ctr"/>
            <a:lstStyle/>
            <a:p>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4" name="Freeform: Shape 253">
              <a:extLst>
                <a:ext uri="{FF2B5EF4-FFF2-40B4-BE49-F238E27FC236}">
                  <a16:creationId xmlns:a16="http://schemas.microsoft.com/office/drawing/2014/main" id="{8BA6FAB2-3634-4F93-966C-009FA9343FA9}"/>
                </a:ext>
              </a:extLst>
            </p:cNvPr>
            <p:cNvSpPr/>
            <p:nvPr/>
          </p:nvSpPr>
          <p:spPr>
            <a:xfrm>
              <a:off x="5334714" y="2299118"/>
              <a:ext cx="146529" cy="14180"/>
            </a:xfrm>
            <a:custGeom>
              <a:avLst/>
              <a:gdLst>
                <a:gd name="connsiteX0" fmla="*/ 4828 w 99771"/>
                <a:gd name="connsiteY0" fmla="*/ 4828 h 9655"/>
                <a:gd name="connsiteX1" fmla="*/ 96553 w 99771"/>
                <a:gd name="connsiteY1" fmla="*/ 4828 h 9655"/>
              </a:gdLst>
              <a:ahLst/>
              <a:cxnLst>
                <a:cxn ang="0">
                  <a:pos x="connsiteX0" y="connsiteY0"/>
                </a:cxn>
                <a:cxn ang="0">
                  <a:pos x="connsiteX1" y="connsiteY1"/>
                </a:cxn>
              </a:cxnLst>
              <a:rect l="l" t="t" r="r" b="b"/>
              <a:pathLst>
                <a:path w="99771" h="9655">
                  <a:moveTo>
                    <a:pt x="4828" y="4828"/>
                  </a:moveTo>
                  <a:lnTo>
                    <a:pt x="96553" y="4828"/>
                  </a:lnTo>
                </a:path>
              </a:pathLst>
            </a:custGeom>
            <a:ln w="12700" cap="flat">
              <a:solidFill>
                <a:schemeClr val="accent2"/>
              </a:solidFill>
              <a:prstDash val="solid"/>
              <a:round/>
            </a:ln>
          </p:spPr>
          <p:txBody>
            <a:bodyPr rtlCol="0" anchor="ctr"/>
            <a:lstStyle/>
            <a:p>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5" name="Freeform: Shape 254">
              <a:extLst>
                <a:ext uri="{FF2B5EF4-FFF2-40B4-BE49-F238E27FC236}">
                  <a16:creationId xmlns:a16="http://schemas.microsoft.com/office/drawing/2014/main" id="{B751B085-627D-4ABD-94E2-5938F125A441}"/>
                </a:ext>
              </a:extLst>
            </p:cNvPr>
            <p:cNvSpPr/>
            <p:nvPr/>
          </p:nvSpPr>
          <p:spPr>
            <a:xfrm>
              <a:off x="5334714" y="2256577"/>
              <a:ext cx="146529" cy="14180"/>
            </a:xfrm>
            <a:custGeom>
              <a:avLst/>
              <a:gdLst>
                <a:gd name="connsiteX0" fmla="*/ 4828 w 99771"/>
                <a:gd name="connsiteY0" fmla="*/ 4828 h 9655"/>
                <a:gd name="connsiteX1" fmla="*/ 96553 w 99771"/>
                <a:gd name="connsiteY1" fmla="*/ 4828 h 9655"/>
              </a:gdLst>
              <a:ahLst/>
              <a:cxnLst>
                <a:cxn ang="0">
                  <a:pos x="connsiteX0" y="connsiteY0"/>
                </a:cxn>
                <a:cxn ang="0">
                  <a:pos x="connsiteX1" y="connsiteY1"/>
                </a:cxn>
              </a:cxnLst>
              <a:rect l="l" t="t" r="r" b="b"/>
              <a:pathLst>
                <a:path w="99771" h="9655">
                  <a:moveTo>
                    <a:pt x="4828" y="4828"/>
                  </a:moveTo>
                  <a:lnTo>
                    <a:pt x="96553" y="4828"/>
                  </a:lnTo>
                </a:path>
              </a:pathLst>
            </a:custGeom>
            <a:ln w="12700" cap="flat">
              <a:solidFill>
                <a:schemeClr val="accent2"/>
              </a:solidFill>
              <a:prstDash val="solid"/>
              <a:round/>
            </a:ln>
          </p:spPr>
          <p:txBody>
            <a:bodyPr rtlCol="0" anchor="ctr"/>
            <a:lstStyle/>
            <a:p>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6" name="Freeform: Shape 255">
              <a:extLst>
                <a:ext uri="{FF2B5EF4-FFF2-40B4-BE49-F238E27FC236}">
                  <a16:creationId xmlns:a16="http://schemas.microsoft.com/office/drawing/2014/main" id="{B043EE40-645E-408F-BF93-791D1F38A615}"/>
                </a:ext>
              </a:extLst>
            </p:cNvPr>
            <p:cNvSpPr/>
            <p:nvPr/>
          </p:nvSpPr>
          <p:spPr>
            <a:xfrm>
              <a:off x="4994390" y="1774450"/>
              <a:ext cx="226882" cy="472674"/>
            </a:xfrm>
            <a:custGeom>
              <a:avLst/>
              <a:gdLst>
                <a:gd name="connsiteX0" fmla="*/ 149658 w 154485"/>
                <a:gd name="connsiteY0" fmla="*/ 4828 h 321844"/>
                <a:gd name="connsiteX1" fmla="*/ 13517 w 154485"/>
                <a:gd name="connsiteY1" fmla="*/ 4828 h 321844"/>
                <a:gd name="connsiteX2" fmla="*/ 4828 w 154485"/>
                <a:gd name="connsiteY2" fmla="*/ 13517 h 321844"/>
                <a:gd name="connsiteX3" fmla="*/ 4828 w 154485"/>
                <a:gd name="connsiteY3" fmla="*/ 309936 h 321844"/>
                <a:gd name="connsiteX4" fmla="*/ 13517 w 154485"/>
                <a:gd name="connsiteY4" fmla="*/ 318626 h 321844"/>
                <a:gd name="connsiteX5" fmla="*/ 144830 w 154485"/>
                <a:gd name="connsiteY5" fmla="*/ 318626 h 32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485" h="321844">
                  <a:moveTo>
                    <a:pt x="149658" y="4828"/>
                  </a:moveTo>
                  <a:lnTo>
                    <a:pt x="13517" y="4828"/>
                  </a:lnTo>
                  <a:cubicBezTo>
                    <a:pt x="8690" y="4828"/>
                    <a:pt x="4828" y="8690"/>
                    <a:pt x="4828" y="13517"/>
                  </a:cubicBezTo>
                  <a:lnTo>
                    <a:pt x="4828" y="309936"/>
                  </a:lnTo>
                  <a:cubicBezTo>
                    <a:pt x="4828" y="314764"/>
                    <a:pt x="8690" y="318626"/>
                    <a:pt x="13517" y="318626"/>
                  </a:cubicBezTo>
                  <a:lnTo>
                    <a:pt x="144830" y="318626"/>
                  </a:lnTo>
                </a:path>
              </a:pathLst>
            </a:custGeom>
            <a:noFill/>
            <a:ln w="12700" cap="flat">
              <a:solidFill>
                <a:schemeClr val="tx1"/>
              </a:solidFill>
              <a:prstDash val="solid"/>
              <a:round/>
            </a:ln>
          </p:spPr>
          <p:txBody>
            <a:bodyPr rtlCol="0" anchor="ctr"/>
            <a:lstStyle/>
            <a:p>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7" name="Freeform: Shape 256">
              <a:extLst>
                <a:ext uri="{FF2B5EF4-FFF2-40B4-BE49-F238E27FC236}">
                  <a16:creationId xmlns:a16="http://schemas.microsoft.com/office/drawing/2014/main" id="{D9122573-014F-4894-8EF2-3A56C97446D9}"/>
                </a:ext>
              </a:extLst>
            </p:cNvPr>
            <p:cNvSpPr/>
            <p:nvPr/>
          </p:nvSpPr>
          <p:spPr>
            <a:xfrm>
              <a:off x="5207093" y="1772560"/>
              <a:ext cx="118168" cy="118168"/>
            </a:xfrm>
            <a:custGeom>
              <a:avLst/>
              <a:gdLst>
                <a:gd name="connsiteX0" fmla="*/ 4828 w 80461"/>
                <a:gd name="connsiteY0" fmla="*/ 78530 h 80461"/>
                <a:gd name="connsiteX1" fmla="*/ 78208 w 80461"/>
                <a:gd name="connsiteY1" fmla="*/ 78530 h 80461"/>
                <a:gd name="connsiteX2" fmla="*/ 4828 w 80461"/>
                <a:gd name="connsiteY2" fmla="*/ 4828 h 80461"/>
              </a:gdLst>
              <a:ahLst/>
              <a:cxnLst>
                <a:cxn ang="0">
                  <a:pos x="connsiteX0" y="connsiteY0"/>
                </a:cxn>
                <a:cxn ang="0">
                  <a:pos x="connsiteX1" y="connsiteY1"/>
                </a:cxn>
                <a:cxn ang="0">
                  <a:pos x="connsiteX2" y="connsiteY2"/>
                </a:cxn>
              </a:cxnLst>
              <a:rect l="l" t="t" r="r" b="b"/>
              <a:pathLst>
                <a:path w="80461" h="80461">
                  <a:moveTo>
                    <a:pt x="4828" y="78530"/>
                  </a:moveTo>
                  <a:lnTo>
                    <a:pt x="78208" y="78530"/>
                  </a:lnTo>
                  <a:lnTo>
                    <a:pt x="4828" y="4828"/>
                  </a:lnTo>
                  <a:close/>
                </a:path>
              </a:pathLst>
            </a:custGeom>
            <a:noFill/>
            <a:ln w="12700" cap="flat">
              <a:solidFill>
                <a:schemeClr val="tx1"/>
              </a:solidFill>
              <a:prstDash val="solid"/>
              <a:round/>
            </a:ln>
          </p:spPr>
          <p:txBody>
            <a:bodyPr rtlCol="0" anchor="ctr"/>
            <a:lstStyle/>
            <a:p>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8" name="Freeform: Shape 257">
              <a:extLst>
                <a:ext uri="{FF2B5EF4-FFF2-40B4-BE49-F238E27FC236}">
                  <a16:creationId xmlns:a16="http://schemas.microsoft.com/office/drawing/2014/main" id="{3FBF36E3-81D9-45D9-9F29-058A0CDFB8E0}"/>
                </a:ext>
              </a:extLst>
            </p:cNvPr>
            <p:cNvSpPr/>
            <p:nvPr/>
          </p:nvSpPr>
          <p:spPr>
            <a:xfrm>
              <a:off x="5317226" y="1878438"/>
              <a:ext cx="14180" cy="94535"/>
            </a:xfrm>
            <a:custGeom>
              <a:avLst/>
              <a:gdLst>
                <a:gd name="connsiteX0" fmla="*/ 4828 w 9655"/>
                <a:gd name="connsiteY0" fmla="*/ 61794 h 64368"/>
                <a:gd name="connsiteX1" fmla="*/ 4828 w 9655"/>
                <a:gd name="connsiteY1" fmla="*/ 4828 h 64368"/>
              </a:gdLst>
              <a:ahLst/>
              <a:cxnLst>
                <a:cxn ang="0">
                  <a:pos x="connsiteX0" y="connsiteY0"/>
                </a:cxn>
                <a:cxn ang="0">
                  <a:pos x="connsiteX1" y="connsiteY1"/>
                </a:cxn>
              </a:cxnLst>
              <a:rect l="l" t="t" r="r" b="b"/>
              <a:pathLst>
                <a:path w="9655" h="64368">
                  <a:moveTo>
                    <a:pt x="4828" y="61794"/>
                  </a:moveTo>
                  <a:lnTo>
                    <a:pt x="4828" y="4828"/>
                  </a:lnTo>
                </a:path>
              </a:pathLst>
            </a:custGeom>
            <a:ln w="12700" cap="flat">
              <a:solidFill>
                <a:schemeClr val="tx1"/>
              </a:solidFill>
              <a:prstDash val="solid"/>
              <a:round/>
            </a:ln>
          </p:spPr>
          <p:txBody>
            <a:bodyPr rtlCol="0" anchor="ctr"/>
            <a:lstStyle/>
            <a:p>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9" name="Freeform: Shape 258">
              <a:extLst>
                <a:ext uri="{FF2B5EF4-FFF2-40B4-BE49-F238E27FC236}">
                  <a16:creationId xmlns:a16="http://schemas.microsoft.com/office/drawing/2014/main" id="{8CA7F7EE-A7FB-4F42-A398-FBDEBC473025}"/>
                </a:ext>
              </a:extLst>
            </p:cNvPr>
            <p:cNvSpPr/>
            <p:nvPr/>
          </p:nvSpPr>
          <p:spPr>
            <a:xfrm>
              <a:off x="5044021" y="1951703"/>
              <a:ext cx="160709" cy="14180"/>
            </a:xfrm>
            <a:custGeom>
              <a:avLst/>
              <a:gdLst>
                <a:gd name="connsiteX0" fmla="*/ 4828 w 109427"/>
                <a:gd name="connsiteY0" fmla="*/ 4828 h 9655"/>
                <a:gd name="connsiteX1" fmla="*/ 106209 w 109427"/>
                <a:gd name="connsiteY1" fmla="*/ 4828 h 9655"/>
              </a:gdLst>
              <a:ahLst/>
              <a:cxnLst>
                <a:cxn ang="0">
                  <a:pos x="connsiteX0" y="connsiteY0"/>
                </a:cxn>
                <a:cxn ang="0">
                  <a:pos x="connsiteX1" y="connsiteY1"/>
                </a:cxn>
              </a:cxnLst>
              <a:rect l="l" t="t" r="r" b="b"/>
              <a:pathLst>
                <a:path w="109427" h="9655">
                  <a:moveTo>
                    <a:pt x="4828" y="4828"/>
                  </a:moveTo>
                  <a:lnTo>
                    <a:pt x="106209" y="4828"/>
                  </a:lnTo>
                </a:path>
              </a:pathLst>
            </a:custGeom>
            <a:ln w="12700" cap="flat">
              <a:solidFill>
                <a:schemeClr val="tx1"/>
              </a:solidFill>
              <a:prstDash val="solid"/>
              <a:round/>
            </a:ln>
          </p:spPr>
          <p:txBody>
            <a:bodyPr rtlCol="0" anchor="ctr"/>
            <a:lstStyle/>
            <a:p>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260" name="Freeform: Shape 259">
              <a:extLst>
                <a:ext uri="{FF2B5EF4-FFF2-40B4-BE49-F238E27FC236}">
                  <a16:creationId xmlns:a16="http://schemas.microsoft.com/office/drawing/2014/main" id="{AF3782A0-3FBF-4465-9AEF-5DF19FBBAE34}"/>
                </a:ext>
              </a:extLst>
            </p:cNvPr>
            <p:cNvSpPr/>
            <p:nvPr/>
          </p:nvSpPr>
          <p:spPr>
            <a:xfrm>
              <a:off x="5044021" y="2015514"/>
              <a:ext cx="160709" cy="14180"/>
            </a:xfrm>
            <a:custGeom>
              <a:avLst/>
              <a:gdLst>
                <a:gd name="connsiteX0" fmla="*/ 4828 w 109427"/>
                <a:gd name="connsiteY0" fmla="*/ 4828 h 9655"/>
                <a:gd name="connsiteX1" fmla="*/ 106209 w 109427"/>
                <a:gd name="connsiteY1" fmla="*/ 4828 h 9655"/>
              </a:gdLst>
              <a:ahLst/>
              <a:cxnLst>
                <a:cxn ang="0">
                  <a:pos x="connsiteX0" y="connsiteY0"/>
                </a:cxn>
                <a:cxn ang="0">
                  <a:pos x="connsiteX1" y="connsiteY1"/>
                </a:cxn>
              </a:cxnLst>
              <a:rect l="l" t="t" r="r" b="b"/>
              <a:pathLst>
                <a:path w="109427" h="9655">
                  <a:moveTo>
                    <a:pt x="4828" y="4828"/>
                  </a:moveTo>
                  <a:lnTo>
                    <a:pt x="106209" y="4828"/>
                  </a:lnTo>
                </a:path>
              </a:pathLst>
            </a:custGeom>
            <a:ln w="12700" cap="flat">
              <a:solidFill>
                <a:schemeClr val="tx1"/>
              </a:solidFill>
              <a:prstDash val="solid"/>
              <a:round/>
            </a:ln>
          </p:spPr>
          <p:txBody>
            <a:bodyPr rtlCol="0" anchor="ctr"/>
            <a:lstStyle/>
            <a:p>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261" name="Freeform: Shape 260">
              <a:extLst>
                <a:ext uri="{FF2B5EF4-FFF2-40B4-BE49-F238E27FC236}">
                  <a16:creationId xmlns:a16="http://schemas.microsoft.com/office/drawing/2014/main" id="{879C7BB8-0690-4638-BA7E-C458DFBD45E5}"/>
                </a:ext>
              </a:extLst>
            </p:cNvPr>
            <p:cNvSpPr/>
            <p:nvPr/>
          </p:nvSpPr>
          <p:spPr>
            <a:xfrm>
              <a:off x="5044021" y="2079325"/>
              <a:ext cx="160709" cy="14180"/>
            </a:xfrm>
            <a:custGeom>
              <a:avLst/>
              <a:gdLst>
                <a:gd name="connsiteX0" fmla="*/ 4828 w 109427"/>
                <a:gd name="connsiteY0" fmla="*/ 4828 h 9655"/>
                <a:gd name="connsiteX1" fmla="*/ 106209 w 109427"/>
                <a:gd name="connsiteY1" fmla="*/ 4828 h 9655"/>
              </a:gdLst>
              <a:ahLst/>
              <a:cxnLst>
                <a:cxn ang="0">
                  <a:pos x="connsiteX0" y="connsiteY0"/>
                </a:cxn>
                <a:cxn ang="0">
                  <a:pos x="connsiteX1" y="connsiteY1"/>
                </a:cxn>
              </a:cxnLst>
              <a:rect l="l" t="t" r="r" b="b"/>
              <a:pathLst>
                <a:path w="109427" h="9655">
                  <a:moveTo>
                    <a:pt x="4828" y="4828"/>
                  </a:moveTo>
                  <a:lnTo>
                    <a:pt x="106209" y="4828"/>
                  </a:lnTo>
                </a:path>
              </a:pathLst>
            </a:custGeom>
            <a:ln w="12700" cap="flat">
              <a:solidFill>
                <a:schemeClr val="tx1"/>
              </a:solidFill>
              <a:prstDash val="solid"/>
              <a:round/>
            </a:ln>
          </p:spPr>
          <p:txBody>
            <a:bodyPr rtlCol="0" anchor="ctr"/>
            <a:lstStyle/>
            <a:p>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262" name="Freeform: Shape 261">
              <a:extLst>
                <a:ext uri="{FF2B5EF4-FFF2-40B4-BE49-F238E27FC236}">
                  <a16:creationId xmlns:a16="http://schemas.microsoft.com/office/drawing/2014/main" id="{347A3751-E57B-43AE-AA6F-7262E1E0B941}"/>
                </a:ext>
              </a:extLst>
            </p:cNvPr>
            <p:cNvSpPr/>
            <p:nvPr/>
          </p:nvSpPr>
          <p:spPr>
            <a:xfrm>
              <a:off x="5044021" y="2143135"/>
              <a:ext cx="160709" cy="14180"/>
            </a:xfrm>
            <a:custGeom>
              <a:avLst/>
              <a:gdLst>
                <a:gd name="connsiteX0" fmla="*/ 4828 w 109427"/>
                <a:gd name="connsiteY0" fmla="*/ 4828 h 9655"/>
                <a:gd name="connsiteX1" fmla="*/ 106209 w 109427"/>
                <a:gd name="connsiteY1" fmla="*/ 4828 h 9655"/>
              </a:gdLst>
              <a:ahLst/>
              <a:cxnLst>
                <a:cxn ang="0">
                  <a:pos x="connsiteX0" y="connsiteY0"/>
                </a:cxn>
                <a:cxn ang="0">
                  <a:pos x="connsiteX1" y="connsiteY1"/>
                </a:cxn>
              </a:cxnLst>
              <a:rect l="l" t="t" r="r" b="b"/>
              <a:pathLst>
                <a:path w="109427" h="9655">
                  <a:moveTo>
                    <a:pt x="4828" y="4828"/>
                  </a:moveTo>
                  <a:lnTo>
                    <a:pt x="106209" y="4828"/>
                  </a:lnTo>
                </a:path>
              </a:pathLst>
            </a:custGeom>
            <a:ln w="12700" cap="flat">
              <a:solidFill>
                <a:schemeClr val="tx1"/>
              </a:solidFill>
              <a:prstDash val="solid"/>
              <a:round/>
            </a:ln>
          </p:spPr>
          <p:txBody>
            <a:bodyPr rtlCol="0" anchor="ctr"/>
            <a:lstStyle/>
            <a:p>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263" name="Freeform: Shape 262">
              <a:extLst>
                <a:ext uri="{FF2B5EF4-FFF2-40B4-BE49-F238E27FC236}">
                  <a16:creationId xmlns:a16="http://schemas.microsoft.com/office/drawing/2014/main" id="{C54E4193-5CE4-4A8E-992D-DA25AC73A509}"/>
                </a:ext>
              </a:extLst>
            </p:cNvPr>
            <p:cNvSpPr/>
            <p:nvPr/>
          </p:nvSpPr>
          <p:spPr>
            <a:xfrm>
              <a:off x="5044021" y="1887892"/>
              <a:ext cx="141801" cy="14180"/>
            </a:xfrm>
            <a:custGeom>
              <a:avLst/>
              <a:gdLst>
                <a:gd name="connsiteX0" fmla="*/ 4828 w 96553"/>
                <a:gd name="connsiteY0" fmla="*/ 4828 h 9655"/>
                <a:gd name="connsiteX1" fmla="*/ 91726 w 96553"/>
                <a:gd name="connsiteY1" fmla="*/ 4828 h 9655"/>
              </a:gdLst>
              <a:ahLst/>
              <a:cxnLst>
                <a:cxn ang="0">
                  <a:pos x="connsiteX0" y="connsiteY0"/>
                </a:cxn>
                <a:cxn ang="0">
                  <a:pos x="connsiteX1" y="connsiteY1"/>
                </a:cxn>
              </a:cxnLst>
              <a:rect l="l" t="t" r="r" b="b"/>
              <a:pathLst>
                <a:path w="96553" h="9655">
                  <a:moveTo>
                    <a:pt x="4828" y="4828"/>
                  </a:moveTo>
                  <a:lnTo>
                    <a:pt x="91726" y="4828"/>
                  </a:lnTo>
                </a:path>
              </a:pathLst>
            </a:custGeom>
            <a:ln w="12700" cap="flat">
              <a:solidFill>
                <a:schemeClr val="tx1"/>
              </a:solidFill>
              <a:prstDash val="solid"/>
              <a:round/>
            </a:ln>
          </p:spPr>
          <p:txBody>
            <a:bodyPr rtlCol="0" anchor="ctr"/>
            <a:lstStyle/>
            <a:p>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264" name="Freeform: Shape 263">
              <a:extLst>
                <a:ext uri="{FF2B5EF4-FFF2-40B4-BE49-F238E27FC236}">
                  <a16:creationId xmlns:a16="http://schemas.microsoft.com/office/drawing/2014/main" id="{C325CB56-ABC1-4913-9D2A-AAFCEACF0DA0}"/>
                </a:ext>
              </a:extLst>
            </p:cNvPr>
            <p:cNvSpPr/>
            <p:nvPr/>
          </p:nvSpPr>
          <p:spPr>
            <a:xfrm>
              <a:off x="5313444" y="2214037"/>
              <a:ext cx="189069" cy="137075"/>
            </a:xfrm>
            <a:custGeom>
              <a:avLst/>
              <a:gdLst>
                <a:gd name="connsiteX0" fmla="*/ 4828 w 128737"/>
                <a:gd name="connsiteY0" fmla="*/ 4828 h 93334"/>
                <a:gd name="connsiteX1" fmla="*/ 125519 w 128737"/>
                <a:gd name="connsiteY1" fmla="*/ 4828 h 93334"/>
                <a:gd name="connsiteX2" fmla="*/ 125519 w 128737"/>
                <a:gd name="connsiteY2" fmla="*/ 91726 h 93334"/>
                <a:gd name="connsiteX3" fmla="*/ 4828 w 128737"/>
                <a:gd name="connsiteY3" fmla="*/ 91726 h 93334"/>
              </a:gdLst>
              <a:ahLst/>
              <a:cxnLst>
                <a:cxn ang="0">
                  <a:pos x="connsiteX0" y="connsiteY0"/>
                </a:cxn>
                <a:cxn ang="0">
                  <a:pos x="connsiteX1" y="connsiteY1"/>
                </a:cxn>
                <a:cxn ang="0">
                  <a:pos x="connsiteX2" y="connsiteY2"/>
                </a:cxn>
                <a:cxn ang="0">
                  <a:pos x="connsiteX3" y="connsiteY3"/>
                </a:cxn>
              </a:cxnLst>
              <a:rect l="l" t="t" r="r" b="b"/>
              <a:pathLst>
                <a:path w="128737" h="93334">
                  <a:moveTo>
                    <a:pt x="4828" y="4828"/>
                  </a:moveTo>
                  <a:lnTo>
                    <a:pt x="125519" y="4828"/>
                  </a:lnTo>
                  <a:lnTo>
                    <a:pt x="125519" y="91726"/>
                  </a:lnTo>
                  <a:lnTo>
                    <a:pt x="4828" y="91726"/>
                  </a:lnTo>
                  <a:close/>
                </a:path>
              </a:pathLst>
            </a:custGeom>
            <a:noFill/>
            <a:ln w="12700" cap="flat">
              <a:solidFill>
                <a:schemeClr val="tx2"/>
              </a:solidFill>
              <a:prstDash val="solid"/>
              <a:round/>
            </a:ln>
          </p:spPr>
          <p:txBody>
            <a:bodyPr rtlCol="0" anchor="ctr"/>
            <a:lstStyle/>
            <a:p>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266" name="Rectangle 265">
            <a:extLst>
              <a:ext uri="{FF2B5EF4-FFF2-40B4-BE49-F238E27FC236}">
                <a16:creationId xmlns:a16="http://schemas.microsoft.com/office/drawing/2014/main" id="{36869C30-6617-449D-BC5F-FA43FF5FF146}"/>
              </a:ext>
            </a:extLst>
          </p:cNvPr>
          <p:cNvSpPr/>
          <p:nvPr/>
        </p:nvSpPr>
        <p:spPr>
          <a:xfrm>
            <a:off x="8025315" y="1928562"/>
            <a:ext cx="1706880" cy="2834885"/>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defTabSz="609555">
              <a:defRPr/>
            </a:pPr>
            <a:endParaRPr lang="en-US" sz="2400" dirty="0" err="1">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67" name="Natural language…">
            <a:extLst>
              <a:ext uri="{FF2B5EF4-FFF2-40B4-BE49-F238E27FC236}">
                <a16:creationId xmlns:a16="http://schemas.microsoft.com/office/drawing/2014/main" id="{DF53CFF6-46AB-47BF-A776-87D2E0488C04}"/>
              </a:ext>
            </a:extLst>
          </p:cNvPr>
          <p:cNvSpPr txBox="1"/>
          <p:nvPr/>
        </p:nvSpPr>
        <p:spPr>
          <a:xfrm>
            <a:off x="8025315" y="3835582"/>
            <a:ext cx="1706880"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920" tIns="25400" rIns="121920" bIns="25400" anchor="t" anchorCtr="0">
            <a:noAutofit/>
          </a:bodyPr>
          <a:lstStyle/>
          <a:p>
            <a:pPr algn="ctr" defTabSz="412740" hangingPunct="0">
              <a:defRPr b="0"/>
            </a:pPr>
            <a:r>
              <a:rPr lang="en-US" sz="1200" kern="0" dirty="0">
                <a:solidFill>
                  <a:srgbClr val="FFFFFF"/>
                </a:solidFill>
                <a:latin typeface="Amazon Ember" panose="020B0603020204020204" pitchFamily="34" charset="0"/>
                <a:ea typeface="Amazon Ember" panose="020B0603020204020204" pitchFamily="34" charset="0"/>
                <a:cs typeface="Amazon Ember" panose="020B0603020204020204" pitchFamily="34" charset="0"/>
                <a:sym typeface="Helvetica Neue"/>
              </a:rPr>
              <a:t>Native connectors</a:t>
            </a:r>
          </a:p>
        </p:txBody>
      </p:sp>
      <p:cxnSp>
        <p:nvCxnSpPr>
          <p:cNvPr id="268" name="Straight Connector 267">
            <a:extLst>
              <a:ext uri="{FF2B5EF4-FFF2-40B4-BE49-F238E27FC236}">
                <a16:creationId xmlns:a16="http://schemas.microsoft.com/office/drawing/2014/main" id="{9AC3E37E-8858-476F-A6A2-A477B6DE9DE5}"/>
              </a:ext>
            </a:extLst>
          </p:cNvPr>
          <p:cNvCxnSpPr>
            <a:cxnSpLocks/>
          </p:cNvCxnSpPr>
          <p:nvPr/>
        </p:nvCxnSpPr>
        <p:spPr>
          <a:xfrm>
            <a:off x="8599704" y="3597753"/>
            <a:ext cx="558101"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269" name="Group 268">
            <a:extLst>
              <a:ext uri="{FF2B5EF4-FFF2-40B4-BE49-F238E27FC236}">
                <a16:creationId xmlns:a16="http://schemas.microsoft.com/office/drawing/2014/main" id="{9AF633F9-9C08-4A5E-8A0D-E33DC4E1BDC0}"/>
              </a:ext>
            </a:extLst>
          </p:cNvPr>
          <p:cNvGrpSpPr/>
          <p:nvPr/>
        </p:nvGrpSpPr>
        <p:grpSpPr>
          <a:xfrm>
            <a:off x="8525207" y="2365570"/>
            <a:ext cx="776483" cy="734172"/>
            <a:chOff x="6393905" y="1820243"/>
            <a:chExt cx="582362" cy="550629"/>
          </a:xfrm>
        </p:grpSpPr>
        <p:grpSp>
          <p:nvGrpSpPr>
            <p:cNvPr id="270" name="Group 269">
              <a:extLst>
                <a:ext uri="{FF2B5EF4-FFF2-40B4-BE49-F238E27FC236}">
                  <a16:creationId xmlns:a16="http://schemas.microsoft.com/office/drawing/2014/main" id="{93261F7B-43FE-4AC7-8B06-86D15C94CE33}"/>
                </a:ext>
              </a:extLst>
            </p:cNvPr>
            <p:cNvGrpSpPr/>
            <p:nvPr/>
          </p:nvGrpSpPr>
          <p:grpSpPr>
            <a:xfrm>
              <a:off x="6544015" y="1944457"/>
              <a:ext cx="280327" cy="395869"/>
              <a:chOff x="3881742" y="333572"/>
              <a:chExt cx="280327" cy="395869"/>
            </a:xfrm>
          </p:grpSpPr>
          <p:sp>
            <p:nvSpPr>
              <p:cNvPr id="272" name="Freeform: Shape 271">
                <a:extLst>
                  <a:ext uri="{FF2B5EF4-FFF2-40B4-BE49-F238E27FC236}">
                    <a16:creationId xmlns:a16="http://schemas.microsoft.com/office/drawing/2014/main" id="{CAEC6BEB-6B85-4B3D-9C83-C2E9EA32ACBF}"/>
                  </a:ext>
                </a:extLst>
              </p:cNvPr>
              <p:cNvSpPr/>
              <p:nvPr/>
            </p:nvSpPr>
            <p:spPr>
              <a:xfrm>
                <a:off x="3881742" y="333572"/>
                <a:ext cx="280005" cy="395869"/>
              </a:xfrm>
              <a:custGeom>
                <a:avLst/>
                <a:gdLst>
                  <a:gd name="connsiteX0" fmla="*/ 4828 w 280004"/>
                  <a:gd name="connsiteY0" fmla="*/ 382995 h 395868"/>
                  <a:gd name="connsiteX1" fmla="*/ 4828 w 280004"/>
                  <a:gd name="connsiteY1" fmla="*/ 15449 h 395868"/>
                  <a:gd name="connsiteX2" fmla="*/ 15449 w 280004"/>
                  <a:gd name="connsiteY2" fmla="*/ 4828 h 395868"/>
                  <a:gd name="connsiteX3" fmla="*/ 185382 w 280004"/>
                  <a:gd name="connsiteY3" fmla="*/ 4828 h 395868"/>
                  <a:gd name="connsiteX4" fmla="*/ 275821 w 280004"/>
                  <a:gd name="connsiteY4" fmla="*/ 95266 h 395868"/>
                  <a:gd name="connsiteX5" fmla="*/ 275821 w 280004"/>
                  <a:gd name="connsiteY5" fmla="*/ 382995 h 395868"/>
                  <a:gd name="connsiteX6" fmla="*/ 265200 w 280004"/>
                  <a:gd name="connsiteY6" fmla="*/ 393616 h 395868"/>
                  <a:gd name="connsiteX7" fmla="*/ 15449 w 280004"/>
                  <a:gd name="connsiteY7" fmla="*/ 393616 h 395868"/>
                  <a:gd name="connsiteX8" fmla="*/ 4828 w 280004"/>
                  <a:gd name="connsiteY8" fmla="*/ 382995 h 39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004" h="395868">
                    <a:moveTo>
                      <a:pt x="4828" y="382995"/>
                    </a:moveTo>
                    <a:lnTo>
                      <a:pt x="4828" y="15449"/>
                    </a:lnTo>
                    <a:cubicBezTo>
                      <a:pt x="4828" y="9655"/>
                      <a:pt x="9655" y="4828"/>
                      <a:pt x="15449" y="4828"/>
                    </a:cubicBezTo>
                    <a:lnTo>
                      <a:pt x="185382" y="4828"/>
                    </a:lnTo>
                    <a:lnTo>
                      <a:pt x="275821" y="95266"/>
                    </a:lnTo>
                    <a:lnTo>
                      <a:pt x="275821" y="382995"/>
                    </a:lnTo>
                    <a:cubicBezTo>
                      <a:pt x="275821" y="388788"/>
                      <a:pt x="270993" y="393616"/>
                      <a:pt x="265200" y="393616"/>
                    </a:cubicBezTo>
                    <a:lnTo>
                      <a:pt x="15449" y="393616"/>
                    </a:lnTo>
                    <a:cubicBezTo>
                      <a:pt x="9655" y="393616"/>
                      <a:pt x="4828" y="388788"/>
                      <a:pt x="4828" y="382995"/>
                    </a:cubicBezTo>
                    <a:close/>
                  </a:path>
                </a:pathLst>
              </a:custGeom>
              <a:noFill/>
              <a:ln w="12700" cap="flat">
                <a:solidFill>
                  <a:schemeClr val="tx1"/>
                </a:solidFill>
                <a:prstDash val="solid"/>
                <a:round/>
              </a:ln>
            </p:spPr>
            <p:txBody>
              <a:bodyPr rtlCol="0" anchor="ctr"/>
              <a:lstStyle/>
              <a:p>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273" name="Freeform: Shape 272">
                <a:extLst>
                  <a:ext uri="{FF2B5EF4-FFF2-40B4-BE49-F238E27FC236}">
                    <a16:creationId xmlns:a16="http://schemas.microsoft.com/office/drawing/2014/main" id="{7FE786EB-CF7A-40F0-A703-2C537B3304EF}"/>
                  </a:ext>
                </a:extLst>
              </p:cNvPr>
              <p:cNvSpPr/>
              <p:nvPr/>
            </p:nvSpPr>
            <p:spPr>
              <a:xfrm>
                <a:off x="4062297" y="333572"/>
                <a:ext cx="99772" cy="99772"/>
              </a:xfrm>
              <a:custGeom>
                <a:avLst/>
                <a:gdLst>
                  <a:gd name="connsiteX0" fmla="*/ 4828 w 99771"/>
                  <a:gd name="connsiteY0" fmla="*/ 95266 h 99771"/>
                  <a:gd name="connsiteX1" fmla="*/ 95266 w 99771"/>
                  <a:gd name="connsiteY1" fmla="*/ 95266 h 99771"/>
                  <a:gd name="connsiteX2" fmla="*/ 4828 w 99771"/>
                  <a:gd name="connsiteY2" fmla="*/ 4828 h 99771"/>
                </a:gdLst>
                <a:ahLst/>
                <a:cxnLst>
                  <a:cxn ang="0">
                    <a:pos x="connsiteX0" y="connsiteY0"/>
                  </a:cxn>
                  <a:cxn ang="0">
                    <a:pos x="connsiteX1" y="connsiteY1"/>
                  </a:cxn>
                  <a:cxn ang="0">
                    <a:pos x="connsiteX2" y="connsiteY2"/>
                  </a:cxn>
                </a:cxnLst>
                <a:rect l="l" t="t" r="r" b="b"/>
                <a:pathLst>
                  <a:path w="99771" h="99771">
                    <a:moveTo>
                      <a:pt x="4828" y="95266"/>
                    </a:moveTo>
                    <a:lnTo>
                      <a:pt x="95266" y="95266"/>
                    </a:lnTo>
                    <a:lnTo>
                      <a:pt x="4828" y="4828"/>
                    </a:lnTo>
                    <a:close/>
                  </a:path>
                </a:pathLst>
              </a:custGeom>
              <a:noFill/>
              <a:ln w="12700" cap="flat">
                <a:solidFill>
                  <a:schemeClr val="tx1"/>
                </a:solidFill>
                <a:prstDash val="solid"/>
                <a:round/>
              </a:ln>
            </p:spPr>
            <p:txBody>
              <a:bodyPr rtlCol="0" anchor="ctr"/>
              <a:lstStyle/>
              <a:p>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274" name="Freeform: Shape 273">
                <a:extLst>
                  <a:ext uri="{FF2B5EF4-FFF2-40B4-BE49-F238E27FC236}">
                    <a16:creationId xmlns:a16="http://schemas.microsoft.com/office/drawing/2014/main" id="{D9093301-592A-4131-9741-2F2055AF05C4}"/>
                  </a:ext>
                </a:extLst>
              </p:cNvPr>
              <p:cNvSpPr/>
              <p:nvPr/>
            </p:nvSpPr>
            <p:spPr>
              <a:xfrm>
                <a:off x="3921651" y="497069"/>
                <a:ext cx="199544" cy="9655"/>
              </a:xfrm>
              <a:custGeom>
                <a:avLst/>
                <a:gdLst>
                  <a:gd name="connsiteX0" fmla="*/ 4828 w 199543"/>
                  <a:gd name="connsiteY0" fmla="*/ 4828 h 9655"/>
                  <a:gd name="connsiteX1" fmla="*/ 196003 w 199543"/>
                  <a:gd name="connsiteY1" fmla="*/ 4828 h 9655"/>
                </a:gdLst>
                <a:ahLst/>
                <a:cxnLst>
                  <a:cxn ang="0">
                    <a:pos x="connsiteX0" y="connsiteY0"/>
                  </a:cxn>
                  <a:cxn ang="0">
                    <a:pos x="connsiteX1" y="connsiteY1"/>
                  </a:cxn>
                </a:cxnLst>
                <a:rect l="l" t="t" r="r" b="b"/>
                <a:pathLst>
                  <a:path w="199543" h="9655">
                    <a:moveTo>
                      <a:pt x="4828" y="4828"/>
                    </a:moveTo>
                    <a:lnTo>
                      <a:pt x="196003" y="4828"/>
                    </a:lnTo>
                  </a:path>
                </a:pathLst>
              </a:custGeom>
              <a:ln w="12700" cap="flat">
                <a:solidFill>
                  <a:schemeClr val="accent2"/>
                </a:solidFill>
                <a:prstDash val="solid"/>
                <a:round/>
              </a:ln>
            </p:spPr>
            <p:txBody>
              <a:bodyPr rtlCol="0" anchor="ctr"/>
              <a:lstStyle/>
              <a:p>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75" name="Freeform: Shape 274">
                <a:extLst>
                  <a:ext uri="{FF2B5EF4-FFF2-40B4-BE49-F238E27FC236}">
                    <a16:creationId xmlns:a16="http://schemas.microsoft.com/office/drawing/2014/main" id="{7182EAF0-3394-441F-8E88-AFD5AA09D215}"/>
                  </a:ext>
                </a:extLst>
              </p:cNvPr>
              <p:cNvSpPr/>
              <p:nvPr/>
            </p:nvSpPr>
            <p:spPr>
              <a:xfrm>
                <a:off x="3921651" y="549851"/>
                <a:ext cx="199544" cy="9655"/>
              </a:xfrm>
              <a:custGeom>
                <a:avLst/>
                <a:gdLst>
                  <a:gd name="connsiteX0" fmla="*/ 4828 w 199543"/>
                  <a:gd name="connsiteY0" fmla="*/ 4828 h 9655"/>
                  <a:gd name="connsiteX1" fmla="*/ 196003 w 199543"/>
                  <a:gd name="connsiteY1" fmla="*/ 4828 h 9655"/>
                </a:gdLst>
                <a:ahLst/>
                <a:cxnLst>
                  <a:cxn ang="0">
                    <a:pos x="connsiteX0" y="connsiteY0"/>
                  </a:cxn>
                  <a:cxn ang="0">
                    <a:pos x="connsiteX1" y="connsiteY1"/>
                  </a:cxn>
                </a:cxnLst>
                <a:rect l="l" t="t" r="r" b="b"/>
                <a:pathLst>
                  <a:path w="199543" h="9655">
                    <a:moveTo>
                      <a:pt x="4828" y="4828"/>
                    </a:moveTo>
                    <a:lnTo>
                      <a:pt x="196003" y="4828"/>
                    </a:lnTo>
                  </a:path>
                </a:pathLst>
              </a:custGeom>
              <a:ln w="12700" cap="flat">
                <a:solidFill>
                  <a:schemeClr val="accent2"/>
                </a:solidFill>
                <a:prstDash val="solid"/>
                <a:round/>
              </a:ln>
            </p:spPr>
            <p:txBody>
              <a:bodyPr rtlCol="0" anchor="ctr"/>
              <a:lstStyle/>
              <a:p>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276" name="Freeform: Shape 275">
                <a:extLst>
                  <a:ext uri="{FF2B5EF4-FFF2-40B4-BE49-F238E27FC236}">
                    <a16:creationId xmlns:a16="http://schemas.microsoft.com/office/drawing/2014/main" id="{F3579CEB-2324-4D38-9A58-A939323C68FD}"/>
                  </a:ext>
                </a:extLst>
              </p:cNvPr>
              <p:cNvSpPr/>
              <p:nvPr/>
            </p:nvSpPr>
            <p:spPr>
              <a:xfrm>
                <a:off x="3921651" y="602956"/>
                <a:ext cx="199544" cy="9655"/>
              </a:xfrm>
              <a:custGeom>
                <a:avLst/>
                <a:gdLst>
                  <a:gd name="connsiteX0" fmla="*/ 4828 w 199543"/>
                  <a:gd name="connsiteY0" fmla="*/ 4828 h 9655"/>
                  <a:gd name="connsiteX1" fmla="*/ 196003 w 199543"/>
                  <a:gd name="connsiteY1" fmla="*/ 4828 h 9655"/>
                </a:gdLst>
                <a:ahLst/>
                <a:cxnLst>
                  <a:cxn ang="0">
                    <a:pos x="connsiteX0" y="connsiteY0"/>
                  </a:cxn>
                  <a:cxn ang="0">
                    <a:pos x="connsiteX1" y="connsiteY1"/>
                  </a:cxn>
                </a:cxnLst>
                <a:rect l="l" t="t" r="r" b="b"/>
                <a:pathLst>
                  <a:path w="199543" h="9655">
                    <a:moveTo>
                      <a:pt x="4828" y="4828"/>
                    </a:moveTo>
                    <a:lnTo>
                      <a:pt x="196003" y="4828"/>
                    </a:lnTo>
                  </a:path>
                </a:pathLst>
              </a:custGeom>
              <a:ln w="12700" cap="flat">
                <a:solidFill>
                  <a:schemeClr val="accent2"/>
                </a:solidFill>
                <a:prstDash val="solid"/>
                <a:round/>
              </a:ln>
            </p:spPr>
            <p:txBody>
              <a:bodyPr rtlCol="0" anchor="ctr"/>
              <a:lstStyle/>
              <a:p>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277" name="Freeform: Shape 276">
                <a:extLst>
                  <a:ext uri="{FF2B5EF4-FFF2-40B4-BE49-F238E27FC236}">
                    <a16:creationId xmlns:a16="http://schemas.microsoft.com/office/drawing/2014/main" id="{2CD57E6E-5562-43BA-8776-90F21BEABC9E}"/>
                  </a:ext>
                </a:extLst>
              </p:cNvPr>
              <p:cNvSpPr/>
              <p:nvPr/>
            </p:nvSpPr>
            <p:spPr>
              <a:xfrm>
                <a:off x="3921651" y="656060"/>
                <a:ext cx="199544" cy="9655"/>
              </a:xfrm>
              <a:custGeom>
                <a:avLst/>
                <a:gdLst>
                  <a:gd name="connsiteX0" fmla="*/ 4828 w 199543"/>
                  <a:gd name="connsiteY0" fmla="*/ 4828 h 9655"/>
                  <a:gd name="connsiteX1" fmla="*/ 196003 w 199543"/>
                  <a:gd name="connsiteY1" fmla="*/ 4828 h 9655"/>
                </a:gdLst>
                <a:ahLst/>
                <a:cxnLst>
                  <a:cxn ang="0">
                    <a:pos x="connsiteX0" y="connsiteY0"/>
                  </a:cxn>
                  <a:cxn ang="0">
                    <a:pos x="connsiteX1" y="connsiteY1"/>
                  </a:cxn>
                </a:cxnLst>
                <a:rect l="l" t="t" r="r" b="b"/>
                <a:pathLst>
                  <a:path w="199543" h="9655">
                    <a:moveTo>
                      <a:pt x="4828" y="4828"/>
                    </a:moveTo>
                    <a:lnTo>
                      <a:pt x="196003" y="4828"/>
                    </a:lnTo>
                  </a:path>
                </a:pathLst>
              </a:custGeom>
              <a:ln w="12700" cap="flat">
                <a:solidFill>
                  <a:schemeClr val="accent2"/>
                </a:solidFill>
                <a:prstDash val="solid"/>
                <a:round/>
              </a:ln>
            </p:spPr>
            <p:txBody>
              <a:bodyPr rtlCol="0" anchor="ctr"/>
              <a:lstStyle/>
              <a:p>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278" name="Freeform: Shape 277">
                <a:extLst>
                  <a:ext uri="{FF2B5EF4-FFF2-40B4-BE49-F238E27FC236}">
                    <a16:creationId xmlns:a16="http://schemas.microsoft.com/office/drawing/2014/main" id="{E8C04937-223B-460F-B714-F221D81EAB37}"/>
                  </a:ext>
                </a:extLst>
              </p:cNvPr>
              <p:cNvSpPr/>
              <p:nvPr/>
            </p:nvSpPr>
            <p:spPr>
              <a:xfrm>
                <a:off x="3921651" y="443964"/>
                <a:ext cx="115864" cy="9655"/>
              </a:xfrm>
              <a:custGeom>
                <a:avLst/>
                <a:gdLst>
                  <a:gd name="connsiteX0" fmla="*/ 4828 w 115864"/>
                  <a:gd name="connsiteY0" fmla="*/ 4828 h 9655"/>
                  <a:gd name="connsiteX1" fmla="*/ 113289 w 115864"/>
                  <a:gd name="connsiteY1" fmla="*/ 4828 h 9655"/>
                </a:gdLst>
                <a:ahLst/>
                <a:cxnLst>
                  <a:cxn ang="0">
                    <a:pos x="connsiteX0" y="connsiteY0"/>
                  </a:cxn>
                  <a:cxn ang="0">
                    <a:pos x="connsiteX1" y="connsiteY1"/>
                  </a:cxn>
                </a:cxnLst>
                <a:rect l="l" t="t" r="r" b="b"/>
                <a:pathLst>
                  <a:path w="115864" h="9655">
                    <a:moveTo>
                      <a:pt x="4828" y="4828"/>
                    </a:moveTo>
                    <a:lnTo>
                      <a:pt x="113289" y="4828"/>
                    </a:lnTo>
                  </a:path>
                </a:pathLst>
              </a:custGeom>
              <a:ln w="12700" cap="flat">
                <a:solidFill>
                  <a:schemeClr val="accent2"/>
                </a:solidFill>
                <a:prstDash val="solid"/>
                <a:round/>
              </a:ln>
            </p:spPr>
            <p:txBody>
              <a:bodyPr rtlCol="0" anchor="ctr"/>
              <a:lstStyle/>
              <a:p>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271" name="Arc 270">
              <a:extLst>
                <a:ext uri="{FF2B5EF4-FFF2-40B4-BE49-F238E27FC236}">
                  <a16:creationId xmlns:a16="http://schemas.microsoft.com/office/drawing/2014/main" id="{8FCB0572-19F7-43D6-BAE9-C46A9B61FC99}"/>
                </a:ext>
              </a:extLst>
            </p:cNvPr>
            <p:cNvSpPr/>
            <p:nvPr/>
          </p:nvSpPr>
          <p:spPr>
            <a:xfrm rot="1800000" flipH="1">
              <a:off x="6393905" y="1820243"/>
              <a:ext cx="582362" cy="550629"/>
            </a:xfrm>
            <a:prstGeom prst="arc">
              <a:avLst>
                <a:gd name="adj1" fmla="val 14090884"/>
                <a:gd name="adj2" fmla="val 3890451"/>
              </a:avLst>
            </a:prstGeom>
            <a:noFill/>
            <a:ln w="12700" cap="rnd">
              <a:solidFill>
                <a:schemeClr val="tx1"/>
              </a:solidFill>
              <a:prstDash val="solid"/>
              <a:round/>
              <a:headEnd type="arrow" w="lg" len="med"/>
            </a:ln>
            <a:effectLst/>
          </p:spPr>
          <p:style>
            <a:lnRef idx="1">
              <a:schemeClr val="accent1"/>
            </a:lnRef>
            <a:fillRef idx="3">
              <a:schemeClr val="accent1"/>
            </a:fillRef>
            <a:effectRef idx="2">
              <a:schemeClr val="accent1"/>
            </a:effectRef>
            <a:fontRef idx="minor">
              <a:schemeClr val="lt1"/>
            </a:fontRef>
          </p:style>
          <p:txBody>
            <a:bodyPr rot="0" spcFirstLastPara="0" vert="horz" wrap="square" lIns="162560" tIns="81280" rIns="162560" bIns="8128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20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26" name="Graphic 22">
            <a:extLst>
              <a:ext uri="{FF2B5EF4-FFF2-40B4-BE49-F238E27FC236}">
                <a16:creationId xmlns:a16="http://schemas.microsoft.com/office/drawing/2014/main" id="{95D45143-15D5-4135-88CA-CF064D3EE210}"/>
              </a:ext>
            </a:extLst>
          </p:cNvPr>
          <p:cNvGrpSpPr>
            <a:grpSpLocks noChangeAspect="1"/>
          </p:cNvGrpSpPr>
          <p:nvPr/>
        </p:nvGrpSpPr>
        <p:grpSpPr>
          <a:xfrm>
            <a:off x="2940856" y="2291086"/>
            <a:ext cx="842155" cy="850249"/>
            <a:chOff x="3333021" y="2693036"/>
            <a:chExt cx="1010586" cy="1020300"/>
          </a:xfrm>
        </p:grpSpPr>
        <p:grpSp>
          <p:nvGrpSpPr>
            <p:cNvPr id="127" name="Graphic 22">
              <a:extLst>
                <a:ext uri="{FF2B5EF4-FFF2-40B4-BE49-F238E27FC236}">
                  <a16:creationId xmlns:a16="http://schemas.microsoft.com/office/drawing/2014/main" id="{87144DCB-5D23-49CD-8E09-291C026774BD}"/>
                </a:ext>
              </a:extLst>
            </p:cNvPr>
            <p:cNvGrpSpPr/>
            <p:nvPr/>
          </p:nvGrpSpPr>
          <p:grpSpPr>
            <a:xfrm>
              <a:off x="3333021" y="2693036"/>
              <a:ext cx="1010586" cy="1020300"/>
              <a:chOff x="3333021" y="2693036"/>
              <a:chExt cx="1010586" cy="1020300"/>
            </a:xfrm>
            <a:noFill/>
          </p:grpSpPr>
          <p:sp>
            <p:nvSpPr>
              <p:cNvPr id="128" name="Freeform: Shape 38">
                <a:extLst>
                  <a:ext uri="{FF2B5EF4-FFF2-40B4-BE49-F238E27FC236}">
                    <a16:creationId xmlns:a16="http://schemas.microsoft.com/office/drawing/2014/main" id="{72032A7C-7F33-402E-ACCF-7F5095CBAC05}"/>
                  </a:ext>
                </a:extLst>
              </p:cNvPr>
              <p:cNvSpPr/>
              <p:nvPr/>
            </p:nvSpPr>
            <p:spPr>
              <a:xfrm>
                <a:off x="3333021" y="3088299"/>
                <a:ext cx="8463" cy="222599"/>
              </a:xfrm>
              <a:custGeom>
                <a:avLst/>
                <a:gdLst>
                  <a:gd name="connsiteX0" fmla="*/ 0 w 8463"/>
                  <a:gd name="connsiteY0" fmla="*/ 222600 h 222599"/>
                  <a:gd name="connsiteX1" fmla="*/ 0 w 8463"/>
                  <a:gd name="connsiteY1" fmla="*/ 110877 h 222599"/>
                  <a:gd name="connsiteX2" fmla="*/ 0 w 8463"/>
                  <a:gd name="connsiteY2" fmla="*/ 0 h 222599"/>
                </a:gdLst>
                <a:ahLst/>
                <a:cxnLst>
                  <a:cxn ang="0">
                    <a:pos x="connsiteX0" y="connsiteY0"/>
                  </a:cxn>
                  <a:cxn ang="0">
                    <a:pos x="connsiteX1" y="connsiteY1"/>
                  </a:cxn>
                  <a:cxn ang="0">
                    <a:pos x="connsiteX2" y="connsiteY2"/>
                  </a:cxn>
                </a:cxnLst>
                <a:rect l="l" t="t" r="r" b="b"/>
                <a:pathLst>
                  <a:path w="8463" h="222599">
                    <a:moveTo>
                      <a:pt x="0" y="222600"/>
                    </a:moveTo>
                    <a:lnTo>
                      <a:pt x="0" y="110877"/>
                    </a:lnTo>
                    <a:lnTo>
                      <a:pt x="0" y="0"/>
                    </a:lnTo>
                    <a:close/>
                  </a:path>
                </a:pathLst>
              </a:custGeom>
              <a:noFill/>
              <a:ln w="12700" cap="flat">
                <a:solidFill>
                  <a:srgbClr val="FFFFFF"/>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29" name="Freeform: Shape 39">
                <a:extLst>
                  <a:ext uri="{FF2B5EF4-FFF2-40B4-BE49-F238E27FC236}">
                    <a16:creationId xmlns:a16="http://schemas.microsoft.com/office/drawing/2014/main" id="{918760EB-5485-4C2F-8809-AD068A8A719A}"/>
                  </a:ext>
                </a:extLst>
              </p:cNvPr>
              <p:cNvSpPr/>
              <p:nvPr/>
            </p:nvSpPr>
            <p:spPr>
              <a:xfrm>
                <a:off x="3583552" y="2880934"/>
                <a:ext cx="125265" cy="318241"/>
              </a:xfrm>
              <a:custGeom>
                <a:avLst/>
                <a:gdLst>
                  <a:gd name="connsiteX0" fmla="*/ 0 w 125265"/>
                  <a:gd name="connsiteY0" fmla="*/ 318242 h 318241"/>
                  <a:gd name="connsiteX1" fmla="*/ 0 w 125265"/>
                  <a:gd name="connsiteY1" fmla="*/ 187898 h 318241"/>
                  <a:gd name="connsiteX2" fmla="*/ 125265 w 125265"/>
                  <a:gd name="connsiteY2" fmla="*/ 125265 h 318241"/>
                  <a:gd name="connsiteX3" fmla="*/ 125265 w 125265"/>
                  <a:gd name="connsiteY3" fmla="*/ 0 h 318241"/>
                </a:gdLst>
                <a:ahLst/>
                <a:cxnLst>
                  <a:cxn ang="0">
                    <a:pos x="connsiteX0" y="connsiteY0"/>
                  </a:cxn>
                  <a:cxn ang="0">
                    <a:pos x="connsiteX1" y="connsiteY1"/>
                  </a:cxn>
                  <a:cxn ang="0">
                    <a:pos x="connsiteX2" y="connsiteY2"/>
                  </a:cxn>
                  <a:cxn ang="0">
                    <a:pos x="connsiteX3" y="connsiteY3"/>
                  </a:cxn>
                </a:cxnLst>
                <a:rect l="l" t="t" r="r" b="b"/>
                <a:pathLst>
                  <a:path w="125265" h="318241">
                    <a:moveTo>
                      <a:pt x="0" y="318242"/>
                    </a:moveTo>
                    <a:lnTo>
                      <a:pt x="0" y="187898"/>
                    </a:lnTo>
                    <a:lnTo>
                      <a:pt x="125265" y="125265"/>
                    </a:lnTo>
                    <a:lnTo>
                      <a:pt x="125265" y="0"/>
                    </a:lnTo>
                  </a:path>
                </a:pathLst>
              </a:custGeom>
              <a:noFill/>
              <a:ln w="12700" cap="flat">
                <a:solidFill>
                  <a:srgbClr val="FFFFFF"/>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0" name="Freeform: Shape 40">
                <a:extLst>
                  <a:ext uri="{FF2B5EF4-FFF2-40B4-BE49-F238E27FC236}">
                    <a16:creationId xmlns:a16="http://schemas.microsoft.com/office/drawing/2014/main" id="{C8282820-70D5-4137-9172-B48EA902DFFB}"/>
                  </a:ext>
                </a:extLst>
              </p:cNvPr>
              <p:cNvSpPr/>
              <p:nvPr/>
            </p:nvSpPr>
            <p:spPr>
              <a:xfrm>
                <a:off x="3458287" y="3006200"/>
                <a:ext cx="125265" cy="62632"/>
              </a:xfrm>
              <a:custGeom>
                <a:avLst/>
                <a:gdLst>
                  <a:gd name="connsiteX0" fmla="*/ 125265 w 125265"/>
                  <a:gd name="connsiteY0" fmla="*/ 62633 h 62632"/>
                  <a:gd name="connsiteX1" fmla="*/ 0 w 125265"/>
                  <a:gd name="connsiteY1" fmla="*/ 0 h 62632"/>
                </a:gdLst>
                <a:ahLst/>
                <a:cxnLst>
                  <a:cxn ang="0">
                    <a:pos x="connsiteX0" y="connsiteY0"/>
                  </a:cxn>
                  <a:cxn ang="0">
                    <a:pos x="connsiteX1" y="connsiteY1"/>
                  </a:cxn>
                </a:cxnLst>
                <a:rect l="l" t="t" r="r" b="b"/>
                <a:pathLst>
                  <a:path w="125265" h="62632">
                    <a:moveTo>
                      <a:pt x="125265" y="62633"/>
                    </a:moveTo>
                    <a:lnTo>
                      <a:pt x="0" y="0"/>
                    </a:lnTo>
                  </a:path>
                </a:pathLst>
              </a:custGeom>
              <a:ln w="12700" cap="flat">
                <a:solidFill>
                  <a:srgbClr val="FFFFFF"/>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1" name="Freeform: Shape 41">
                <a:extLst>
                  <a:ext uri="{FF2B5EF4-FFF2-40B4-BE49-F238E27FC236}">
                    <a16:creationId xmlns:a16="http://schemas.microsoft.com/office/drawing/2014/main" id="{D0BE0474-921C-4537-9409-BF000DDC41E4}"/>
                  </a:ext>
                </a:extLst>
              </p:cNvPr>
              <p:cNvSpPr/>
              <p:nvPr/>
            </p:nvSpPr>
            <p:spPr>
              <a:xfrm>
                <a:off x="3583552" y="2768365"/>
                <a:ext cx="8463" cy="154042"/>
              </a:xfrm>
              <a:custGeom>
                <a:avLst/>
                <a:gdLst>
                  <a:gd name="connsiteX0" fmla="*/ 0 w 8463"/>
                  <a:gd name="connsiteY0" fmla="*/ 154042 h 154042"/>
                  <a:gd name="connsiteX1" fmla="*/ 0 w 8463"/>
                  <a:gd name="connsiteY1" fmla="*/ 0 h 154042"/>
                </a:gdLst>
                <a:ahLst/>
                <a:cxnLst>
                  <a:cxn ang="0">
                    <a:pos x="connsiteX0" y="connsiteY0"/>
                  </a:cxn>
                  <a:cxn ang="0">
                    <a:pos x="connsiteX1" y="connsiteY1"/>
                  </a:cxn>
                </a:cxnLst>
                <a:rect l="l" t="t" r="r" b="b"/>
                <a:pathLst>
                  <a:path w="8463" h="154042">
                    <a:moveTo>
                      <a:pt x="0" y="154042"/>
                    </a:moveTo>
                    <a:lnTo>
                      <a:pt x="0" y="0"/>
                    </a:lnTo>
                  </a:path>
                </a:pathLst>
              </a:custGeom>
              <a:ln w="12700" cap="flat">
                <a:solidFill>
                  <a:srgbClr val="FFFFFF"/>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2" name="Freeform: Shape 42">
                <a:extLst>
                  <a:ext uri="{FF2B5EF4-FFF2-40B4-BE49-F238E27FC236}">
                    <a16:creationId xmlns:a16="http://schemas.microsoft.com/office/drawing/2014/main" id="{72EE34F6-27F2-4526-B650-205DCF5F10F2}"/>
                  </a:ext>
                </a:extLst>
              </p:cNvPr>
              <p:cNvSpPr/>
              <p:nvPr/>
            </p:nvSpPr>
            <p:spPr>
              <a:xfrm>
                <a:off x="3333021" y="3129772"/>
                <a:ext cx="120186" cy="71096"/>
              </a:xfrm>
              <a:custGeom>
                <a:avLst/>
                <a:gdLst>
                  <a:gd name="connsiteX0" fmla="*/ 0 w 120186"/>
                  <a:gd name="connsiteY0" fmla="*/ 71097 h 71096"/>
                  <a:gd name="connsiteX1" fmla="*/ 120187 w 120186"/>
                  <a:gd name="connsiteY1" fmla="*/ 0 h 71096"/>
                </a:gdLst>
                <a:ahLst/>
                <a:cxnLst>
                  <a:cxn ang="0">
                    <a:pos x="connsiteX0" y="connsiteY0"/>
                  </a:cxn>
                  <a:cxn ang="0">
                    <a:pos x="connsiteX1" y="connsiteY1"/>
                  </a:cxn>
                </a:cxnLst>
                <a:rect l="l" t="t" r="r" b="b"/>
                <a:pathLst>
                  <a:path w="120186" h="71096">
                    <a:moveTo>
                      <a:pt x="0" y="71097"/>
                    </a:moveTo>
                    <a:lnTo>
                      <a:pt x="120187" y="0"/>
                    </a:lnTo>
                  </a:path>
                </a:pathLst>
              </a:custGeom>
              <a:ln w="12700" cap="flat">
                <a:solidFill>
                  <a:srgbClr val="FFFFFF"/>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3" name="Freeform: Shape 43">
                <a:extLst>
                  <a:ext uri="{FF2B5EF4-FFF2-40B4-BE49-F238E27FC236}">
                    <a16:creationId xmlns:a16="http://schemas.microsoft.com/office/drawing/2014/main" id="{0EDDDDEA-A3EF-45EA-BD2B-87EC928F4914}"/>
                  </a:ext>
                </a:extLst>
              </p:cNvPr>
              <p:cNvSpPr/>
              <p:nvPr/>
            </p:nvSpPr>
            <p:spPr>
              <a:xfrm>
                <a:off x="3458287" y="3319363"/>
                <a:ext cx="125265" cy="83792"/>
              </a:xfrm>
              <a:custGeom>
                <a:avLst/>
                <a:gdLst>
                  <a:gd name="connsiteX0" fmla="*/ 0 w 125265"/>
                  <a:gd name="connsiteY0" fmla="*/ 83792 h 83792"/>
                  <a:gd name="connsiteX1" fmla="*/ 125265 w 125265"/>
                  <a:gd name="connsiteY1" fmla="*/ 0 h 83792"/>
                </a:gdLst>
                <a:ahLst/>
                <a:cxnLst>
                  <a:cxn ang="0">
                    <a:pos x="connsiteX0" y="connsiteY0"/>
                  </a:cxn>
                  <a:cxn ang="0">
                    <a:pos x="connsiteX1" y="connsiteY1"/>
                  </a:cxn>
                </a:cxnLst>
                <a:rect l="l" t="t" r="r" b="b"/>
                <a:pathLst>
                  <a:path w="125265" h="83792">
                    <a:moveTo>
                      <a:pt x="0" y="83792"/>
                    </a:moveTo>
                    <a:lnTo>
                      <a:pt x="125265" y="0"/>
                    </a:lnTo>
                  </a:path>
                </a:pathLst>
              </a:custGeom>
              <a:ln w="12700" cap="flat">
                <a:solidFill>
                  <a:srgbClr val="FFFFFF"/>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4" name="Freeform: Shape 44">
                <a:extLst>
                  <a:ext uri="{FF2B5EF4-FFF2-40B4-BE49-F238E27FC236}">
                    <a16:creationId xmlns:a16="http://schemas.microsoft.com/office/drawing/2014/main" id="{520C6D78-6755-4CED-99F5-EE214F985697}"/>
                  </a:ext>
                </a:extLst>
              </p:cNvPr>
              <p:cNvSpPr/>
              <p:nvPr/>
            </p:nvSpPr>
            <p:spPr>
              <a:xfrm>
                <a:off x="3572549" y="3556351"/>
                <a:ext cx="121033" cy="71096"/>
              </a:xfrm>
              <a:custGeom>
                <a:avLst/>
                <a:gdLst>
                  <a:gd name="connsiteX0" fmla="*/ 0 w 121033"/>
                  <a:gd name="connsiteY0" fmla="*/ 71096 h 71096"/>
                  <a:gd name="connsiteX1" fmla="*/ 121033 w 121033"/>
                  <a:gd name="connsiteY1" fmla="*/ 0 h 71096"/>
                </a:gdLst>
                <a:ahLst/>
                <a:cxnLst>
                  <a:cxn ang="0">
                    <a:pos x="connsiteX0" y="connsiteY0"/>
                  </a:cxn>
                  <a:cxn ang="0">
                    <a:pos x="connsiteX1" y="connsiteY1"/>
                  </a:cxn>
                </a:cxnLst>
                <a:rect l="l" t="t" r="r" b="b"/>
                <a:pathLst>
                  <a:path w="121033" h="71096">
                    <a:moveTo>
                      <a:pt x="0" y="71096"/>
                    </a:moveTo>
                    <a:lnTo>
                      <a:pt x="121033" y="0"/>
                    </a:lnTo>
                  </a:path>
                </a:pathLst>
              </a:custGeom>
              <a:ln w="12700" cap="flat">
                <a:solidFill>
                  <a:srgbClr val="FFFFFF"/>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5" name="Freeform: Shape 45">
                <a:extLst>
                  <a:ext uri="{FF2B5EF4-FFF2-40B4-BE49-F238E27FC236}">
                    <a16:creationId xmlns:a16="http://schemas.microsoft.com/office/drawing/2014/main" id="{C73046C5-CCAE-498C-889A-877816D00AE0}"/>
                  </a:ext>
                </a:extLst>
              </p:cNvPr>
              <p:cNvSpPr/>
              <p:nvPr/>
            </p:nvSpPr>
            <p:spPr>
              <a:xfrm>
                <a:off x="3562392" y="3319363"/>
                <a:ext cx="271690" cy="146424"/>
              </a:xfrm>
              <a:custGeom>
                <a:avLst/>
                <a:gdLst>
                  <a:gd name="connsiteX0" fmla="*/ 0 w 271690"/>
                  <a:gd name="connsiteY0" fmla="*/ 146425 h 146424"/>
                  <a:gd name="connsiteX1" fmla="*/ 271690 w 271690"/>
                  <a:gd name="connsiteY1" fmla="*/ 0 h 146424"/>
                </a:gdLst>
                <a:ahLst/>
                <a:cxnLst>
                  <a:cxn ang="0">
                    <a:pos x="connsiteX0" y="connsiteY0"/>
                  </a:cxn>
                  <a:cxn ang="0">
                    <a:pos x="connsiteX1" y="connsiteY1"/>
                  </a:cxn>
                </a:cxnLst>
                <a:rect l="l" t="t" r="r" b="b"/>
                <a:pathLst>
                  <a:path w="271690" h="146424">
                    <a:moveTo>
                      <a:pt x="0" y="146425"/>
                    </a:moveTo>
                    <a:lnTo>
                      <a:pt x="271690" y="0"/>
                    </a:lnTo>
                  </a:path>
                </a:pathLst>
              </a:custGeom>
              <a:ln w="12700" cap="flat">
                <a:solidFill>
                  <a:srgbClr val="FFFFFF"/>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6" name="Freeform: Shape 46">
                <a:extLst>
                  <a:ext uri="{FF2B5EF4-FFF2-40B4-BE49-F238E27FC236}">
                    <a16:creationId xmlns:a16="http://schemas.microsoft.com/office/drawing/2014/main" id="{121E1A48-9D4D-4822-BC62-05C0508B2D89}"/>
                  </a:ext>
                </a:extLst>
              </p:cNvPr>
              <p:cNvSpPr/>
              <p:nvPr/>
            </p:nvSpPr>
            <p:spPr>
              <a:xfrm>
                <a:off x="3458287" y="3194098"/>
                <a:ext cx="125265" cy="83792"/>
              </a:xfrm>
              <a:custGeom>
                <a:avLst/>
                <a:gdLst>
                  <a:gd name="connsiteX0" fmla="*/ 0 w 125265"/>
                  <a:gd name="connsiteY0" fmla="*/ 83792 h 83792"/>
                  <a:gd name="connsiteX1" fmla="*/ 125265 w 125265"/>
                  <a:gd name="connsiteY1" fmla="*/ 0 h 83792"/>
                </a:gdLst>
                <a:ahLst/>
                <a:cxnLst>
                  <a:cxn ang="0">
                    <a:pos x="connsiteX0" y="connsiteY0"/>
                  </a:cxn>
                  <a:cxn ang="0">
                    <a:pos x="connsiteX1" y="connsiteY1"/>
                  </a:cxn>
                </a:cxnLst>
                <a:rect l="l" t="t" r="r" b="b"/>
                <a:pathLst>
                  <a:path w="125265" h="83792">
                    <a:moveTo>
                      <a:pt x="0" y="83792"/>
                    </a:moveTo>
                    <a:lnTo>
                      <a:pt x="125265" y="0"/>
                    </a:lnTo>
                  </a:path>
                </a:pathLst>
              </a:custGeom>
              <a:ln w="12700" cap="flat">
                <a:solidFill>
                  <a:srgbClr val="FFFFFF"/>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7" name="Freeform: Shape 47">
                <a:extLst>
                  <a:ext uri="{FF2B5EF4-FFF2-40B4-BE49-F238E27FC236}">
                    <a16:creationId xmlns:a16="http://schemas.microsoft.com/office/drawing/2014/main" id="{7CBED3C5-8F5A-42BA-BA4E-3F236D1A7E14}"/>
                  </a:ext>
                </a:extLst>
              </p:cNvPr>
              <p:cNvSpPr/>
              <p:nvPr/>
            </p:nvSpPr>
            <p:spPr>
              <a:xfrm>
                <a:off x="3333021" y="2693036"/>
                <a:ext cx="501061" cy="1002122"/>
              </a:xfrm>
              <a:custGeom>
                <a:avLst/>
                <a:gdLst>
                  <a:gd name="connsiteX0" fmla="*/ 501061 w 501061"/>
                  <a:gd name="connsiteY0" fmla="*/ 82946 h 1002122"/>
                  <a:gd name="connsiteX1" fmla="*/ 375796 w 501061"/>
                  <a:gd name="connsiteY1" fmla="*/ 0 h 1002122"/>
                  <a:gd name="connsiteX2" fmla="*/ 125265 w 501061"/>
                  <a:gd name="connsiteY2" fmla="*/ 145579 h 1002122"/>
                  <a:gd name="connsiteX3" fmla="*/ 125265 w 501061"/>
                  <a:gd name="connsiteY3" fmla="*/ 312317 h 1002122"/>
                  <a:gd name="connsiteX4" fmla="*/ 0 w 501061"/>
                  <a:gd name="connsiteY4" fmla="*/ 375796 h 1002122"/>
                  <a:gd name="connsiteX5" fmla="*/ 0 w 501061"/>
                  <a:gd name="connsiteY5" fmla="*/ 506139 h 1002122"/>
                  <a:gd name="connsiteX6" fmla="*/ 0 w 501061"/>
                  <a:gd name="connsiteY6" fmla="*/ 626326 h 1002122"/>
                  <a:gd name="connsiteX7" fmla="*/ 125265 w 501061"/>
                  <a:gd name="connsiteY7" fmla="*/ 710119 h 1002122"/>
                  <a:gd name="connsiteX8" fmla="*/ 125265 w 501061"/>
                  <a:gd name="connsiteY8" fmla="*/ 856544 h 1002122"/>
                  <a:gd name="connsiteX9" fmla="*/ 375796 w 501061"/>
                  <a:gd name="connsiteY9" fmla="*/ 1002122 h 1002122"/>
                  <a:gd name="connsiteX10" fmla="*/ 501061 w 501061"/>
                  <a:gd name="connsiteY10" fmla="*/ 935258 h 1002122"/>
                  <a:gd name="connsiteX11" fmla="*/ 501061 w 501061"/>
                  <a:gd name="connsiteY11" fmla="*/ 501061 h 1002122"/>
                  <a:gd name="connsiteX12" fmla="*/ 375796 w 501061"/>
                  <a:gd name="connsiteY12" fmla="*/ 438428 h 1002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061" h="1002122">
                    <a:moveTo>
                      <a:pt x="501061" y="82946"/>
                    </a:moveTo>
                    <a:lnTo>
                      <a:pt x="375796" y="0"/>
                    </a:lnTo>
                    <a:lnTo>
                      <a:pt x="125265" y="145579"/>
                    </a:lnTo>
                    <a:lnTo>
                      <a:pt x="125265" y="312317"/>
                    </a:lnTo>
                    <a:lnTo>
                      <a:pt x="0" y="375796"/>
                    </a:lnTo>
                    <a:lnTo>
                      <a:pt x="0" y="506139"/>
                    </a:lnTo>
                    <a:lnTo>
                      <a:pt x="0" y="626326"/>
                    </a:lnTo>
                    <a:lnTo>
                      <a:pt x="125265" y="710119"/>
                    </a:lnTo>
                    <a:lnTo>
                      <a:pt x="125265" y="856544"/>
                    </a:lnTo>
                    <a:lnTo>
                      <a:pt x="375796" y="1002122"/>
                    </a:lnTo>
                    <a:lnTo>
                      <a:pt x="501061" y="935258"/>
                    </a:lnTo>
                    <a:lnTo>
                      <a:pt x="501061" y="501061"/>
                    </a:lnTo>
                    <a:lnTo>
                      <a:pt x="375796" y="438428"/>
                    </a:lnTo>
                  </a:path>
                </a:pathLst>
              </a:custGeom>
              <a:noFill/>
              <a:ln w="12700" cap="flat">
                <a:solidFill>
                  <a:srgbClr val="FFFFFF"/>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8" name="Freeform: Shape 48">
                <a:extLst>
                  <a:ext uri="{FF2B5EF4-FFF2-40B4-BE49-F238E27FC236}">
                    <a16:creationId xmlns:a16="http://schemas.microsoft.com/office/drawing/2014/main" id="{3107E45E-FBE7-40F6-A52C-571ABD689E52}"/>
                  </a:ext>
                </a:extLst>
              </p:cNvPr>
              <p:cNvSpPr/>
              <p:nvPr/>
            </p:nvSpPr>
            <p:spPr>
              <a:xfrm>
                <a:off x="3583552" y="3194098"/>
                <a:ext cx="125265" cy="187897"/>
              </a:xfrm>
              <a:custGeom>
                <a:avLst/>
                <a:gdLst>
                  <a:gd name="connsiteX0" fmla="*/ 125265 w 125265"/>
                  <a:gd name="connsiteY0" fmla="*/ 187898 h 187897"/>
                  <a:gd name="connsiteX1" fmla="*/ 125265 w 125265"/>
                  <a:gd name="connsiteY1" fmla="*/ 83792 h 187897"/>
                  <a:gd name="connsiteX2" fmla="*/ 0 w 125265"/>
                  <a:gd name="connsiteY2" fmla="*/ 0 h 187897"/>
                </a:gdLst>
                <a:ahLst/>
                <a:cxnLst>
                  <a:cxn ang="0">
                    <a:pos x="connsiteX0" y="connsiteY0"/>
                  </a:cxn>
                  <a:cxn ang="0">
                    <a:pos x="connsiteX1" y="connsiteY1"/>
                  </a:cxn>
                  <a:cxn ang="0">
                    <a:pos x="connsiteX2" y="connsiteY2"/>
                  </a:cxn>
                </a:cxnLst>
                <a:rect l="l" t="t" r="r" b="b"/>
                <a:pathLst>
                  <a:path w="125265" h="187897">
                    <a:moveTo>
                      <a:pt x="125265" y="187898"/>
                    </a:moveTo>
                    <a:lnTo>
                      <a:pt x="125265" y="83792"/>
                    </a:lnTo>
                    <a:lnTo>
                      <a:pt x="0" y="0"/>
                    </a:lnTo>
                  </a:path>
                </a:pathLst>
              </a:custGeom>
              <a:noFill/>
              <a:ln w="12700" cap="flat">
                <a:solidFill>
                  <a:srgbClr val="FFFFFF"/>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9" name="Freeform: Shape 49">
                <a:extLst>
                  <a:ext uri="{FF2B5EF4-FFF2-40B4-BE49-F238E27FC236}">
                    <a16:creationId xmlns:a16="http://schemas.microsoft.com/office/drawing/2014/main" id="{93057639-FC96-415B-8C3B-3972B43238F2}"/>
                  </a:ext>
                </a:extLst>
              </p:cNvPr>
              <p:cNvSpPr/>
              <p:nvPr/>
            </p:nvSpPr>
            <p:spPr>
              <a:xfrm>
                <a:off x="4335144" y="3088299"/>
                <a:ext cx="8463" cy="222599"/>
              </a:xfrm>
              <a:custGeom>
                <a:avLst/>
                <a:gdLst>
                  <a:gd name="connsiteX0" fmla="*/ 0 w 8463"/>
                  <a:gd name="connsiteY0" fmla="*/ 0 h 222599"/>
                  <a:gd name="connsiteX1" fmla="*/ 0 w 8463"/>
                  <a:gd name="connsiteY1" fmla="*/ 110877 h 222599"/>
                  <a:gd name="connsiteX2" fmla="*/ 0 w 8463"/>
                  <a:gd name="connsiteY2" fmla="*/ 222600 h 222599"/>
                </a:gdLst>
                <a:ahLst/>
                <a:cxnLst>
                  <a:cxn ang="0">
                    <a:pos x="connsiteX0" y="connsiteY0"/>
                  </a:cxn>
                  <a:cxn ang="0">
                    <a:pos x="connsiteX1" y="connsiteY1"/>
                  </a:cxn>
                  <a:cxn ang="0">
                    <a:pos x="connsiteX2" y="connsiteY2"/>
                  </a:cxn>
                </a:cxnLst>
                <a:rect l="l" t="t" r="r" b="b"/>
                <a:pathLst>
                  <a:path w="8463" h="222599">
                    <a:moveTo>
                      <a:pt x="0" y="0"/>
                    </a:moveTo>
                    <a:lnTo>
                      <a:pt x="0" y="110877"/>
                    </a:lnTo>
                    <a:lnTo>
                      <a:pt x="0" y="222600"/>
                    </a:lnTo>
                    <a:close/>
                  </a:path>
                </a:pathLst>
              </a:custGeom>
              <a:noFill/>
              <a:ln w="12700" cap="flat">
                <a:solidFill>
                  <a:srgbClr val="FFFFFF"/>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40" name="Freeform: Shape 50">
                <a:extLst>
                  <a:ext uri="{FF2B5EF4-FFF2-40B4-BE49-F238E27FC236}">
                    <a16:creationId xmlns:a16="http://schemas.microsoft.com/office/drawing/2014/main" id="{BBB14C0E-6652-4FE4-8517-26D9A0740F47}"/>
                  </a:ext>
                </a:extLst>
              </p:cNvPr>
              <p:cNvSpPr/>
              <p:nvPr/>
            </p:nvSpPr>
            <p:spPr>
              <a:xfrm>
                <a:off x="4209878" y="3256730"/>
                <a:ext cx="125265" cy="62632"/>
              </a:xfrm>
              <a:custGeom>
                <a:avLst/>
                <a:gdLst>
                  <a:gd name="connsiteX0" fmla="*/ 0 w 125265"/>
                  <a:gd name="connsiteY0" fmla="*/ 0 h 62632"/>
                  <a:gd name="connsiteX1" fmla="*/ 125265 w 125265"/>
                  <a:gd name="connsiteY1" fmla="*/ 62633 h 62632"/>
                </a:gdLst>
                <a:ahLst/>
                <a:cxnLst>
                  <a:cxn ang="0">
                    <a:pos x="connsiteX0" y="connsiteY0"/>
                  </a:cxn>
                  <a:cxn ang="0">
                    <a:pos x="connsiteX1" y="connsiteY1"/>
                  </a:cxn>
                </a:cxnLst>
                <a:rect l="l" t="t" r="r" b="b"/>
                <a:pathLst>
                  <a:path w="125265" h="62632">
                    <a:moveTo>
                      <a:pt x="0" y="0"/>
                    </a:moveTo>
                    <a:lnTo>
                      <a:pt x="125265" y="62633"/>
                    </a:lnTo>
                  </a:path>
                </a:pathLst>
              </a:custGeom>
              <a:ln w="12700" cap="flat">
                <a:solidFill>
                  <a:schemeClr val="accent1"/>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41" name="Freeform: Shape 51">
                <a:extLst>
                  <a:ext uri="{FF2B5EF4-FFF2-40B4-BE49-F238E27FC236}">
                    <a16:creationId xmlns:a16="http://schemas.microsoft.com/office/drawing/2014/main" id="{B843D6DE-F800-43BD-8365-ACD970743A9C}"/>
                  </a:ext>
                </a:extLst>
              </p:cNvPr>
              <p:cNvSpPr/>
              <p:nvPr/>
            </p:nvSpPr>
            <p:spPr>
              <a:xfrm>
                <a:off x="4126932" y="2922407"/>
                <a:ext cx="82945" cy="8463"/>
              </a:xfrm>
              <a:custGeom>
                <a:avLst/>
                <a:gdLst>
                  <a:gd name="connsiteX0" fmla="*/ 82946 w 82945"/>
                  <a:gd name="connsiteY0" fmla="*/ 0 h 8463"/>
                  <a:gd name="connsiteX1" fmla="*/ 0 w 82945"/>
                  <a:gd name="connsiteY1" fmla="*/ 0 h 8463"/>
                </a:gdLst>
                <a:ahLst/>
                <a:cxnLst>
                  <a:cxn ang="0">
                    <a:pos x="connsiteX0" y="connsiteY0"/>
                  </a:cxn>
                  <a:cxn ang="0">
                    <a:pos x="connsiteX1" y="connsiteY1"/>
                  </a:cxn>
                </a:cxnLst>
                <a:rect l="l" t="t" r="r" b="b"/>
                <a:pathLst>
                  <a:path w="82945" h="8463">
                    <a:moveTo>
                      <a:pt x="82946" y="0"/>
                    </a:moveTo>
                    <a:lnTo>
                      <a:pt x="0" y="0"/>
                    </a:lnTo>
                  </a:path>
                </a:pathLst>
              </a:custGeom>
              <a:ln w="12700" cap="flat">
                <a:solidFill>
                  <a:schemeClr val="accent1"/>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42" name="Freeform: Shape 52">
                <a:extLst>
                  <a:ext uri="{FF2B5EF4-FFF2-40B4-BE49-F238E27FC236}">
                    <a16:creationId xmlns:a16="http://schemas.microsoft.com/office/drawing/2014/main" id="{838D9678-CA15-4B77-974E-E5B49C9A9B6B}"/>
                  </a:ext>
                </a:extLst>
              </p:cNvPr>
              <p:cNvSpPr/>
              <p:nvPr/>
            </p:nvSpPr>
            <p:spPr>
              <a:xfrm>
                <a:off x="3834083" y="3486947"/>
                <a:ext cx="125265" cy="8463"/>
              </a:xfrm>
              <a:custGeom>
                <a:avLst/>
                <a:gdLst>
                  <a:gd name="connsiteX0" fmla="*/ 0 w 125265"/>
                  <a:gd name="connsiteY0" fmla="*/ 0 h 8463"/>
                  <a:gd name="connsiteX1" fmla="*/ 125265 w 125265"/>
                  <a:gd name="connsiteY1" fmla="*/ 0 h 8463"/>
                </a:gdLst>
                <a:ahLst/>
                <a:cxnLst>
                  <a:cxn ang="0">
                    <a:pos x="connsiteX0" y="connsiteY0"/>
                  </a:cxn>
                  <a:cxn ang="0">
                    <a:pos x="connsiteX1" y="connsiteY1"/>
                  </a:cxn>
                </a:cxnLst>
                <a:rect l="l" t="t" r="r" b="b"/>
                <a:pathLst>
                  <a:path w="125265" h="8463">
                    <a:moveTo>
                      <a:pt x="0" y="0"/>
                    </a:moveTo>
                    <a:lnTo>
                      <a:pt x="125265" y="0"/>
                    </a:lnTo>
                  </a:path>
                </a:pathLst>
              </a:custGeom>
              <a:ln w="12700" cap="flat">
                <a:solidFill>
                  <a:schemeClr val="accent1"/>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43" name="Freeform: Shape 53">
                <a:extLst>
                  <a:ext uri="{FF2B5EF4-FFF2-40B4-BE49-F238E27FC236}">
                    <a16:creationId xmlns:a16="http://schemas.microsoft.com/office/drawing/2014/main" id="{6381B591-CA76-4946-97B5-A57045C01CF7}"/>
                  </a:ext>
                </a:extLst>
              </p:cNvPr>
              <p:cNvSpPr/>
              <p:nvPr/>
            </p:nvSpPr>
            <p:spPr>
              <a:xfrm>
                <a:off x="4043140" y="2899111"/>
                <a:ext cx="82946" cy="82946"/>
              </a:xfrm>
              <a:custGeom>
                <a:avLst/>
                <a:gdLst>
                  <a:gd name="connsiteX0" fmla="*/ 82946 w 82945"/>
                  <a:gd name="connsiteY0" fmla="*/ 41473 h 82945"/>
                  <a:gd name="connsiteX1" fmla="*/ 41473 w 82945"/>
                  <a:gd name="connsiteY1" fmla="*/ 82946 h 82945"/>
                  <a:gd name="connsiteX2" fmla="*/ 0 w 82945"/>
                  <a:gd name="connsiteY2" fmla="*/ 41473 h 82945"/>
                  <a:gd name="connsiteX3" fmla="*/ 41473 w 82945"/>
                  <a:gd name="connsiteY3" fmla="*/ 0 h 82945"/>
                  <a:gd name="connsiteX4" fmla="*/ 82946 w 82945"/>
                  <a:gd name="connsiteY4" fmla="*/ 41473 h 8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5" h="82945">
                    <a:moveTo>
                      <a:pt x="82946" y="41473"/>
                    </a:moveTo>
                    <a:cubicBezTo>
                      <a:pt x="82946" y="64378"/>
                      <a:pt x="64378" y="82946"/>
                      <a:pt x="41473" y="82946"/>
                    </a:cubicBezTo>
                    <a:cubicBezTo>
                      <a:pt x="18568" y="82946"/>
                      <a:pt x="0" y="64378"/>
                      <a:pt x="0" y="41473"/>
                    </a:cubicBezTo>
                    <a:cubicBezTo>
                      <a:pt x="0" y="18568"/>
                      <a:pt x="18568" y="0"/>
                      <a:pt x="41473" y="0"/>
                    </a:cubicBezTo>
                    <a:cubicBezTo>
                      <a:pt x="64378" y="0"/>
                      <a:pt x="82946" y="18568"/>
                      <a:pt x="82946" y="41473"/>
                    </a:cubicBezTo>
                    <a:close/>
                  </a:path>
                </a:pathLst>
              </a:custGeom>
              <a:noFill/>
              <a:ln w="12700" cap="flat">
                <a:solidFill>
                  <a:schemeClr val="accent1"/>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44" name="Freeform: Shape 54">
                <a:extLst>
                  <a:ext uri="{FF2B5EF4-FFF2-40B4-BE49-F238E27FC236}">
                    <a16:creationId xmlns:a16="http://schemas.microsoft.com/office/drawing/2014/main" id="{DAF6E166-EE3F-49AC-9B45-4DD810A2D761}"/>
                  </a:ext>
                </a:extLst>
              </p:cNvPr>
              <p:cNvSpPr/>
              <p:nvPr/>
            </p:nvSpPr>
            <p:spPr>
              <a:xfrm>
                <a:off x="4126932" y="3212276"/>
                <a:ext cx="82946" cy="82946"/>
              </a:xfrm>
              <a:custGeom>
                <a:avLst/>
                <a:gdLst>
                  <a:gd name="connsiteX0" fmla="*/ 82946 w 82945"/>
                  <a:gd name="connsiteY0" fmla="*/ 41473 h 82945"/>
                  <a:gd name="connsiteX1" fmla="*/ 41473 w 82945"/>
                  <a:gd name="connsiteY1" fmla="*/ 82946 h 82945"/>
                  <a:gd name="connsiteX2" fmla="*/ 0 w 82945"/>
                  <a:gd name="connsiteY2" fmla="*/ 41473 h 82945"/>
                  <a:gd name="connsiteX3" fmla="*/ 41473 w 82945"/>
                  <a:gd name="connsiteY3" fmla="*/ 0 h 82945"/>
                  <a:gd name="connsiteX4" fmla="*/ 82946 w 82945"/>
                  <a:gd name="connsiteY4" fmla="*/ 41473 h 8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5" h="82945">
                    <a:moveTo>
                      <a:pt x="82946" y="41473"/>
                    </a:moveTo>
                    <a:cubicBezTo>
                      <a:pt x="82946" y="64378"/>
                      <a:pt x="64378" y="82946"/>
                      <a:pt x="41473" y="82946"/>
                    </a:cubicBezTo>
                    <a:cubicBezTo>
                      <a:pt x="18568" y="82946"/>
                      <a:pt x="0" y="64378"/>
                      <a:pt x="0" y="41473"/>
                    </a:cubicBezTo>
                    <a:cubicBezTo>
                      <a:pt x="0" y="18568"/>
                      <a:pt x="18568" y="0"/>
                      <a:pt x="41473" y="0"/>
                    </a:cubicBezTo>
                    <a:cubicBezTo>
                      <a:pt x="64378" y="0"/>
                      <a:pt x="82946" y="18568"/>
                      <a:pt x="82946" y="41473"/>
                    </a:cubicBezTo>
                    <a:close/>
                  </a:path>
                </a:pathLst>
              </a:custGeom>
              <a:noFill/>
              <a:ln w="12700" cap="flat">
                <a:solidFill>
                  <a:schemeClr val="accent1"/>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45" name="Freeform: Shape 55">
                <a:extLst>
                  <a:ext uri="{FF2B5EF4-FFF2-40B4-BE49-F238E27FC236}">
                    <a16:creationId xmlns:a16="http://schemas.microsoft.com/office/drawing/2014/main" id="{3BFA5495-D522-4F71-9775-405FDF374C97}"/>
                  </a:ext>
                </a:extLst>
              </p:cNvPr>
              <p:cNvSpPr/>
              <p:nvPr/>
            </p:nvSpPr>
            <p:spPr>
              <a:xfrm>
                <a:off x="3959348" y="3089992"/>
                <a:ext cx="82945" cy="82945"/>
              </a:xfrm>
              <a:custGeom>
                <a:avLst/>
                <a:gdLst>
                  <a:gd name="connsiteX0" fmla="*/ 82946 w 82945"/>
                  <a:gd name="connsiteY0" fmla="*/ 41473 h 82945"/>
                  <a:gd name="connsiteX1" fmla="*/ 41473 w 82945"/>
                  <a:gd name="connsiteY1" fmla="*/ 82946 h 82945"/>
                  <a:gd name="connsiteX2" fmla="*/ 0 w 82945"/>
                  <a:gd name="connsiteY2" fmla="*/ 41473 h 82945"/>
                  <a:gd name="connsiteX3" fmla="*/ 41473 w 82945"/>
                  <a:gd name="connsiteY3" fmla="*/ 0 h 82945"/>
                  <a:gd name="connsiteX4" fmla="*/ 82946 w 82945"/>
                  <a:gd name="connsiteY4" fmla="*/ 41473 h 8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5" h="82945">
                    <a:moveTo>
                      <a:pt x="82946" y="41473"/>
                    </a:moveTo>
                    <a:cubicBezTo>
                      <a:pt x="82946" y="64378"/>
                      <a:pt x="64378" y="82946"/>
                      <a:pt x="41473" y="82946"/>
                    </a:cubicBezTo>
                    <a:cubicBezTo>
                      <a:pt x="18568" y="82946"/>
                      <a:pt x="0" y="64378"/>
                      <a:pt x="0" y="41473"/>
                    </a:cubicBezTo>
                    <a:cubicBezTo>
                      <a:pt x="0" y="18568"/>
                      <a:pt x="18568" y="0"/>
                      <a:pt x="41473" y="0"/>
                    </a:cubicBezTo>
                    <a:cubicBezTo>
                      <a:pt x="64378" y="0"/>
                      <a:pt x="82946" y="18568"/>
                      <a:pt x="82946" y="41473"/>
                    </a:cubicBezTo>
                    <a:close/>
                  </a:path>
                </a:pathLst>
              </a:custGeom>
              <a:noFill/>
              <a:ln w="12700" cap="flat">
                <a:solidFill>
                  <a:schemeClr val="accent1"/>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46" name="Freeform: Shape 56">
                <a:extLst>
                  <a:ext uri="{FF2B5EF4-FFF2-40B4-BE49-F238E27FC236}">
                    <a16:creationId xmlns:a16="http://schemas.microsoft.com/office/drawing/2014/main" id="{53C5893C-E736-4654-A487-4737F62A72C9}"/>
                  </a:ext>
                </a:extLst>
              </p:cNvPr>
              <p:cNvSpPr/>
              <p:nvPr/>
            </p:nvSpPr>
            <p:spPr>
              <a:xfrm>
                <a:off x="3959348" y="3463652"/>
                <a:ext cx="82946" cy="82946"/>
              </a:xfrm>
              <a:custGeom>
                <a:avLst/>
                <a:gdLst>
                  <a:gd name="connsiteX0" fmla="*/ 82946 w 82945"/>
                  <a:gd name="connsiteY0" fmla="*/ 41473 h 82945"/>
                  <a:gd name="connsiteX1" fmla="*/ 41473 w 82945"/>
                  <a:gd name="connsiteY1" fmla="*/ 82946 h 82945"/>
                  <a:gd name="connsiteX2" fmla="*/ 0 w 82945"/>
                  <a:gd name="connsiteY2" fmla="*/ 41473 h 82945"/>
                  <a:gd name="connsiteX3" fmla="*/ 41473 w 82945"/>
                  <a:gd name="connsiteY3" fmla="*/ 0 h 82945"/>
                  <a:gd name="connsiteX4" fmla="*/ 82946 w 82945"/>
                  <a:gd name="connsiteY4" fmla="*/ 41473 h 8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5" h="82945">
                    <a:moveTo>
                      <a:pt x="82946" y="41473"/>
                    </a:moveTo>
                    <a:cubicBezTo>
                      <a:pt x="82946" y="64378"/>
                      <a:pt x="64378" y="82946"/>
                      <a:pt x="41473" y="82946"/>
                    </a:cubicBezTo>
                    <a:cubicBezTo>
                      <a:pt x="18568" y="82946"/>
                      <a:pt x="0" y="64378"/>
                      <a:pt x="0" y="41473"/>
                    </a:cubicBezTo>
                    <a:cubicBezTo>
                      <a:pt x="0" y="18568"/>
                      <a:pt x="18568" y="0"/>
                      <a:pt x="41473" y="0"/>
                    </a:cubicBezTo>
                    <a:cubicBezTo>
                      <a:pt x="64378" y="0"/>
                      <a:pt x="82946" y="18568"/>
                      <a:pt x="82946" y="41473"/>
                    </a:cubicBezTo>
                    <a:close/>
                  </a:path>
                </a:pathLst>
              </a:custGeom>
              <a:noFill/>
              <a:ln w="12700" cap="flat">
                <a:solidFill>
                  <a:schemeClr val="accent1"/>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47" name="Freeform: Shape 57">
                <a:extLst>
                  <a:ext uri="{FF2B5EF4-FFF2-40B4-BE49-F238E27FC236}">
                    <a16:creationId xmlns:a16="http://schemas.microsoft.com/office/drawing/2014/main" id="{56111C49-CF68-4304-9640-4F21462C63BD}"/>
                  </a:ext>
                </a:extLst>
              </p:cNvPr>
              <p:cNvSpPr/>
              <p:nvPr/>
            </p:nvSpPr>
            <p:spPr>
              <a:xfrm>
                <a:off x="3834084" y="2711214"/>
                <a:ext cx="501061" cy="1002122"/>
              </a:xfrm>
              <a:custGeom>
                <a:avLst/>
                <a:gdLst>
                  <a:gd name="connsiteX0" fmla="*/ 125265 w 501061"/>
                  <a:gd name="connsiteY0" fmla="*/ 417269 h 1002122"/>
                  <a:gd name="connsiteX1" fmla="*/ 0 w 501061"/>
                  <a:gd name="connsiteY1" fmla="*/ 334323 h 1002122"/>
                  <a:gd name="connsiteX2" fmla="*/ 0 w 501061"/>
                  <a:gd name="connsiteY2" fmla="*/ 82946 h 1002122"/>
                  <a:gd name="connsiteX3" fmla="*/ 125265 w 501061"/>
                  <a:gd name="connsiteY3" fmla="*/ 0 h 1002122"/>
                  <a:gd name="connsiteX4" fmla="*/ 375796 w 501061"/>
                  <a:gd name="connsiteY4" fmla="*/ 149811 h 1002122"/>
                  <a:gd name="connsiteX5" fmla="*/ 375796 w 501061"/>
                  <a:gd name="connsiteY5" fmla="*/ 312317 h 1002122"/>
                  <a:gd name="connsiteX6" fmla="*/ 501061 w 501061"/>
                  <a:gd name="connsiteY6" fmla="*/ 383413 h 1002122"/>
                  <a:gd name="connsiteX7" fmla="*/ 501061 w 501061"/>
                  <a:gd name="connsiteY7" fmla="*/ 506139 h 1002122"/>
                  <a:gd name="connsiteX8" fmla="*/ 501061 w 501061"/>
                  <a:gd name="connsiteY8" fmla="*/ 626326 h 1002122"/>
                  <a:gd name="connsiteX9" fmla="*/ 375796 w 501061"/>
                  <a:gd name="connsiteY9" fmla="*/ 710119 h 1002122"/>
                  <a:gd name="connsiteX10" fmla="*/ 375796 w 501061"/>
                  <a:gd name="connsiteY10" fmla="*/ 856544 h 1002122"/>
                  <a:gd name="connsiteX11" fmla="*/ 125265 w 501061"/>
                  <a:gd name="connsiteY11" fmla="*/ 1002122 h 1002122"/>
                  <a:gd name="connsiteX12" fmla="*/ 0 w 501061"/>
                  <a:gd name="connsiteY12" fmla="*/ 939490 h 1002122"/>
                  <a:gd name="connsiteX13" fmla="*/ 0 w 501061"/>
                  <a:gd name="connsiteY13" fmla="*/ 507832 h 1002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1061" h="1002122">
                    <a:moveTo>
                      <a:pt x="125265" y="417269"/>
                    </a:moveTo>
                    <a:lnTo>
                      <a:pt x="0" y="334323"/>
                    </a:lnTo>
                    <a:lnTo>
                      <a:pt x="0" y="82946"/>
                    </a:lnTo>
                    <a:lnTo>
                      <a:pt x="125265" y="0"/>
                    </a:lnTo>
                    <a:lnTo>
                      <a:pt x="375796" y="149811"/>
                    </a:lnTo>
                    <a:lnTo>
                      <a:pt x="375796" y="312317"/>
                    </a:lnTo>
                    <a:lnTo>
                      <a:pt x="501061" y="383413"/>
                    </a:lnTo>
                    <a:lnTo>
                      <a:pt x="501061" y="506139"/>
                    </a:lnTo>
                    <a:lnTo>
                      <a:pt x="501061" y="626326"/>
                    </a:lnTo>
                    <a:lnTo>
                      <a:pt x="375796" y="710119"/>
                    </a:lnTo>
                    <a:lnTo>
                      <a:pt x="375796" y="856544"/>
                    </a:lnTo>
                    <a:lnTo>
                      <a:pt x="125265" y="1002122"/>
                    </a:lnTo>
                    <a:lnTo>
                      <a:pt x="0" y="939490"/>
                    </a:lnTo>
                    <a:lnTo>
                      <a:pt x="0" y="507832"/>
                    </a:lnTo>
                  </a:path>
                </a:pathLst>
              </a:custGeom>
              <a:noFill/>
              <a:ln w="12700" cap="flat">
                <a:solidFill>
                  <a:srgbClr val="FFFFFF"/>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4" name="Group 3">
            <a:extLst>
              <a:ext uri="{FF2B5EF4-FFF2-40B4-BE49-F238E27FC236}">
                <a16:creationId xmlns:a16="http://schemas.microsoft.com/office/drawing/2014/main" id="{B97E1E97-EC01-483C-BB65-A8019D79A434}"/>
              </a:ext>
            </a:extLst>
          </p:cNvPr>
          <p:cNvGrpSpPr/>
          <p:nvPr/>
        </p:nvGrpSpPr>
        <p:grpSpPr>
          <a:xfrm>
            <a:off x="4664464" y="2242813"/>
            <a:ext cx="1050536" cy="966667"/>
            <a:chOff x="3583286" y="5604734"/>
            <a:chExt cx="845290" cy="777805"/>
          </a:xfrm>
        </p:grpSpPr>
        <p:sp>
          <p:nvSpPr>
            <p:cNvPr id="148" name="Freeform: Shape 60">
              <a:extLst>
                <a:ext uri="{FF2B5EF4-FFF2-40B4-BE49-F238E27FC236}">
                  <a16:creationId xmlns:a16="http://schemas.microsoft.com/office/drawing/2014/main" id="{E42AD0E4-6FFF-461A-B4A5-D9E37745774F}"/>
                </a:ext>
              </a:extLst>
            </p:cNvPr>
            <p:cNvSpPr/>
            <p:nvPr/>
          </p:nvSpPr>
          <p:spPr>
            <a:xfrm>
              <a:off x="4016103" y="6134848"/>
              <a:ext cx="3454" cy="90854"/>
            </a:xfrm>
            <a:custGeom>
              <a:avLst/>
              <a:gdLst>
                <a:gd name="connsiteX0" fmla="*/ 0 w 8463"/>
                <a:gd name="connsiteY0" fmla="*/ 222600 h 222599"/>
                <a:gd name="connsiteX1" fmla="*/ 0 w 8463"/>
                <a:gd name="connsiteY1" fmla="*/ 110877 h 222599"/>
                <a:gd name="connsiteX2" fmla="*/ 0 w 8463"/>
                <a:gd name="connsiteY2" fmla="*/ 0 h 222599"/>
              </a:gdLst>
              <a:ahLst/>
              <a:cxnLst>
                <a:cxn ang="0">
                  <a:pos x="connsiteX0" y="connsiteY0"/>
                </a:cxn>
                <a:cxn ang="0">
                  <a:pos x="connsiteX1" y="connsiteY1"/>
                </a:cxn>
                <a:cxn ang="0">
                  <a:pos x="connsiteX2" y="connsiteY2"/>
                </a:cxn>
              </a:cxnLst>
              <a:rect l="l" t="t" r="r" b="b"/>
              <a:pathLst>
                <a:path w="8463" h="222599">
                  <a:moveTo>
                    <a:pt x="0" y="222600"/>
                  </a:moveTo>
                  <a:lnTo>
                    <a:pt x="0" y="110877"/>
                  </a:lnTo>
                  <a:lnTo>
                    <a:pt x="0" y="0"/>
                  </a:lnTo>
                  <a:close/>
                </a:path>
              </a:pathLst>
            </a:custGeom>
            <a:noFill/>
            <a:ln w="11906" cap="flat">
              <a:solidFill>
                <a:srgbClr val="FFFFFF"/>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49" name="Freeform: Shape 61">
              <a:extLst>
                <a:ext uri="{FF2B5EF4-FFF2-40B4-BE49-F238E27FC236}">
                  <a16:creationId xmlns:a16="http://schemas.microsoft.com/office/drawing/2014/main" id="{330CF736-41DC-46D7-BEC9-5B3D9666F11F}"/>
                </a:ext>
              </a:extLst>
            </p:cNvPr>
            <p:cNvSpPr/>
            <p:nvPr/>
          </p:nvSpPr>
          <p:spPr>
            <a:xfrm>
              <a:off x="4118358" y="6050211"/>
              <a:ext cx="51127" cy="129891"/>
            </a:xfrm>
            <a:custGeom>
              <a:avLst/>
              <a:gdLst>
                <a:gd name="connsiteX0" fmla="*/ 0 w 125265"/>
                <a:gd name="connsiteY0" fmla="*/ 318242 h 318241"/>
                <a:gd name="connsiteX1" fmla="*/ 0 w 125265"/>
                <a:gd name="connsiteY1" fmla="*/ 187898 h 318241"/>
                <a:gd name="connsiteX2" fmla="*/ 125265 w 125265"/>
                <a:gd name="connsiteY2" fmla="*/ 125265 h 318241"/>
                <a:gd name="connsiteX3" fmla="*/ 125265 w 125265"/>
                <a:gd name="connsiteY3" fmla="*/ 0 h 318241"/>
              </a:gdLst>
              <a:ahLst/>
              <a:cxnLst>
                <a:cxn ang="0">
                  <a:pos x="connsiteX0" y="connsiteY0"/>
                </a:cxn>
                <a:cxn ang="0">
                  <a:pos x="connsiteX1" y="connsiteY1"/>
                </a:cxn>
                <a:cxn ang="0">
                  <a:pos x="connsiteX2" y="connsiteY2"/>
                </a:cxn>
                <a:cxn ang="0">
                  <a:pos x="connsiteX3" y="connsiteY3"/>
                </a:cxn>
              </a:cxnLst>
              <a:rect l="l" t="t" r="r" b="b"/>
              <a:pathLst>
                <a:path w="125265" h="318241">
                  <a:moveTo>
                    <a:pt x="0" y="318242"/>
                  </a:moveTo>
                  <a:lnTo>
                    <a:pt x="0" y="187898"/>
                  </a:lnTo>
                  <a:lnTo>
                    <a:pt x="125265" y="125265"/>
                  </a:lnTo>
                  <a:lnTo>
                    <a:pt x="125265" y="0"/>
                  </a:lnTo>
                </a:path>
              </a:pathLst>
            </a:custGeom>
            <a:noFill/>
            <a:ln w="11906" cap="flat">
              <a:solidFill>
                <a:srgbClr val="FFFFFF"/>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0" name="Freeform: Shape 62">
              <a:extLst>
                <a:ext uri="{FF2B5EF4-FFF2-40B4-BE49-F238E27FC236}">
                  <a16:creationId xmlns:a16="http://schemas.microsoft.com/office/drawing/2014/main" id="{DC9791BE-64CE-4C49-88BF-177AD3D25C87}"/>
                </a:ext>
              </a:extLst>
            </p:cNvPr>
            <p:cNvSpPr/>
            <p:nvPr/>
          </p:nvSpPr>
          <p:spPr>
            <a:xfrm>
              <a:off x="4067231" y="6101339"/>
              <a:ext cx="51127" cy="25563"/>
            </a:xfrm>
            <a:custGeom>
              <a:avLst/>
              <a:gdLst>
                <a:gd name="connsiteX0" fmla="*/ 125265 w 125265"/>
                <a:gd name="connsiteY0" fmla="*/ 62633 h 62632"/>
                <a:gd name="connsiteX1" fmla="*/ 0 w 125265"/>
                <a:gd name="connsiteY1" fmla="*/ 0 h 62632"/>
              </a:gdLst>
              <a:ahLst/>
              <a:cxnLst>
                <a:cxn ang="0">
                  <a:pos x="connsiteX0" y="connsiteY0"/>
                </a:cxn>
                <a:cxn ang="0">
                  <a:pos x="connsiteX1" y="connsiteY1"/>
                </a:cxn>
              </a:cxnLst>
              <a:rect l="l" t="t" r="r" b="b"/>
              <a:pathLst>
                <a:path w="125265" h="62632">
                  <a:moveTo>
                    <a:pt x="125265" y="62633"/>
                  </a:moveTo>
                  <a:lnTo>
                    <a:pt x="0" y="0"/>
                  </a:lnTo>
                </a:path>
              </a:pathLst>
            </a:custGeom>
            <a:ln w="11906" cap="flat">
              <a:solidFill>
                <a:srgbClr val="FFFFFF"/>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1" name="Freeform: Shape 63">
              <a:extLst>
                <a:ext uri="{FF2B5EF4-FFF2-40B4-BE49-F238E27FC236}">
                  <a16:creationId xmlns:a16="http://schemas.microsoft.com/office/drawing/2014/main" id="{2B1EEF78-C9F4-498E-875C-023CED1D16CE}"/>
                </a:ext>
              </a:extLst>
            </p:cNvPr>
            <p:cNvSpPr/>
            <p:nvPr/>
          </p:nvSpPr>
          <p:spPr>
            <a:xfrm>
              <a:off x="4118358" y="6004266"/>
              <a:ext cx="3454" cy="62873"/>
            </a:xfrm>
            <a:custGeom>
              <a:avLst/>
              <a:gdLst>
                <a:gd name="connsiteX0" fmla="*/ 0 w 8463"/>
                <a:gd name="connsiteY0" fmla="*/ 154042 h 154042"/>
                <a:gd name="connsiteX1" fmla="*/ 0 w 8463"/>
                <a:gd name="connsiteY1" fmla="*/ 0 h 154042"/>
              </a:gdLst>
              <a:ahLst/>
              <a:cxnLst>
                <a:cxn ang="0">
                  <a:pos x="connsiteX0" y="connsiteY0"/>
                </a:cxn>
                <a:cxn ang="0">
                  <a:pos x="connsiteX1" y="connsiteY1"/>
                </a:cxn>
              </a:cxnLst>
              <a:rect l="l" t="t" r="r" b="b"/>
              <a:pathLst>
                <a:path w="8463" h="154042">
                  <a:moveTo>
                    <a:pt x="0" y="154042"/>
                  </a:moveTo>
                  <a:lnTo>
                    <a:pt x="0" y="0"/>
                  </a:lnTo>
                </a:path>
              </a:pathLst>
            </a:custGeom>
            <a:ln w="11906" cap="flat">
              <a:solidFill>
                <a:srgbClr val="FFFFFF"/>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2" name="Freeform: Shape 64">
              <a:extLst>
                <a:ext uri="{FF2B5EF4-FFF2-40B4-BE49-F238E27FC236}">
                  <a16:creationId xmlns:a16="http://schemas.microsoft.com/office/drawing/2014/main" id="{9BCABADA-D3E0-4413-8318-5FC73E45E8A0}"/>
                </a:ext>
              </a:extLst>
            </p:cNvPr>
            <p:cNvSpPr/>
            <p:nvPr/>
          </p:nvSpPr>
          <p:spPr>
            <a:xfrm>
              <a:off x="4016103" y="6151775"/>
              <a:ext cx="49054" cy="29018"/>
            </a:xfrm>
            <a:custGeom>
              <a:avLst/>
              <a:gdLst>
                <a:gd name="connsiteX0" fmla="*/ 0 w 120186"/>
                <a:gd name="connsiteY0" fmla="*/ 71097 h 71096"/>
                <a:gd name="connsiteX1" fmla="*/ 120187 w 120186"/>
                <a:gd name="connsiteY1" fmla="*/ 0 h 71096"/>
              </a:gdLst>
              <a:ahLst/>
              <a:cxnLst>
                <a:cxn ang="0">
                  <a:pos x="connsiteX0" y="connsiteY0"/>
                </a:cxn>
                <a:cxn ang="0">
                  <a:pos x="connsiteX1" y="connsiteY1"/>
                </a:cxn>
              </a:cxnLst>
              <a:rect l="l" t="t" r="r" b="b"/>
              <a:pathLst>
                <a:path w="120186" h="71096">
                  <a:moveTo>
                    <a:pt x="0" y="71097"/>
                  </a:moveTo>
                  <a:lnTo>
                    <a:pt x="120187" y="0"/>
                  </a:lnTo>
                </a:path>
              </a:pathLst>
            </a:custGeom>
            <a:ln w="11906" cap="flat">
              <a:solidFill>
                <a:srgbClr val="FFFFFF"/>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3" name="Freeform: Shape 65">
              <a:extLst>
                <a:ext uri="{FF2B5EF4-FFF2-40B4-BE49-F238E27FC236}">
                  <a16:creationId xmlns:a16="http://schemas.microsoft.com/office/drawing/2014/main" id="{DBC97C7F-48B1-4ED2-9F73-6043185F7BC6}"/>
                </a:ext>
              </a:extLst>
            </p:cNvPr>
            <p:cNvSpPr/>
            <p:nvPr/>
          </p:nvSpPr>
          <p:spPr>
            <a:xfrm>
              <a:off x="4067231" y="6229157"/>
              <a:ext cx="51127" cy="34200"/>
            </a:xfrm>
            <a:custGeom>
              <a:avLst/>
              <a:gdLst>
                <a:gd name="connsiteX0" fmla="*/ 0 w 125265"/>
                <a:gd name="connsiteY0" fmla="*/ 83792 h 83792"/>
                <a:gd name="connsiteX1" fmla="*/ 125265 w 125265"/>
                <a:gd name="connsiteY1" fmla="*/ 0 h 83792"/>
              </a:gdLst>
              <a:ahLst/>
              <a:cxnLst>
                <a:cxn ang="0">
                  <a:pos x="connsiteX0" y="connsiteY0"/>
                </a:cxn>
                <a:cxn ang="0">
                  <a:pos x="connsiteX1" y="connsiteY1"/>
                </a:cxn>
              </a:cxnLst>
              <a:rect l="l" t="t" r="r" b="b"/>
              <a:pathLst>
                <a:path w="125265" h="83792">
                  <a:moveTo>
                    <a:pt x="0" y="83792"/>
                  </a:moveTo>
                  <a:lnTo>
                    <a:pt x="125265" y="0"/>
                  </a:lnTo>
                </a:path>
              </a:pathLst>
            </a:custGeom>
            <a:ln w="11906" cap="flat">
              <a:solidFill>
                <a:srgbClr val="FFFFFF"/>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4" name="Freeform: Shape 66">
              <a:extLst>
                <a:ext uri="{FF2B5EF4-FFF2-40B4-BE49-F238E27FC236}">
                  <a16:creationId xmlns:a16="http://schemas.microsoft.com/office/drawing/2014/main" id="{9C02AEFB-767E-49B1-9662-E6604E1DE4EF}"/>
                </a:ext>
              </a:extLst>
            </p:cNvPr>
            <p:cNvSpPr/>
            <p:nvPr/>
          </p:nvSpPr>
          <p:spPr>
            <a:xfrm>
              <a:off x="4113867" y="6325885"/>
              <a:ext cx="49400" cy="29018"/>
            </a:xfrm>
            <a:custGeom>
              <a:avLst/>
              <a:gdLst>
                <a:gd name="connsiteX0" fmla="*/ 0 w 121033"/>
                <a:gd name="connsiteY0" fmla="*/ 71096 h 71096"/>
                <a:gd name="connsiteX1" fmla="*/ 121033 w 121033"/>
                <a:gd name="connsiteY1" fmla="*/ 0 h 71096"/>
              </a:gdLst>
              <a:ahLst/>
              <a:cxnLst>
                <a:cxn ang="0">
                  <a:pos x="connsiteX0" y="connsiteY0"/>
                </a:cxn>
                <a:cxn ang="0">
                  <a:pos x="connsiteX1" y="connsiteY1"/>
                </a:cxn>
              </a:cxnLst>
              <a:rect l="l" t="t" r="r" b="b"/>
              <a:pathLst>
                <a:path w="121033" h="71096">
                  <a:moveTo>
                    <a:pt x="0" y="71096"/>
                  </a:moveTo>
                  <a:lnTo>
                    <a:pt x="121033" y="0"/>
                  </a:lnTo>
                </a:path>
              </a:pathLst>
            </a:custGeom>
            <a:ln w="11906" cap="flat">
              <a:solidFill>
                <a:srgbClr val="FFFFFF"/>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5" name="Freeform: Shape 67">
              <a:extLst>
                <a:ext uri="{FF2B5EF4-FFF2-40B4-BE49-F238E27FC236}">
                  <a16:creationId xmlns:a16="http://schemas.microsoft.com/office/drawing/2014/main" id="{07E60E64-B0FD-4955-AA8C-A1D772D42644}"/>
                </a:ext>
              </a:extLst>
            </p:cNvPr>
            <p:cNvSpPr/>
            <p:nvPr/>
          </p:nvSpPr>
          <p:spPr>
            <a:xfrm>
              <a:off x="4109721" y="6229157"/>
              <a:ext cx="110891" cy="59763"/>
            </a:xfrm>
            <a:custGeom>
              <a:avLst/>
              <a:gdLst>
                <a:gd name="connsiteX0" fmla="*/ 0 w 271690"/>
                <a:gd name="connsiteY0" fmla="*/ 146425 h 146424"/>
                <a:gd name="connsiteX1" fmla="*/ 271690 w 271690"/>
                <a:gd name="connsiteY1" fmla="*/ 0 h 146424"/>
              </a:gdLst>
              <a:ahLst/>
              <a:cxnLst>
                <a:cxn ang="0">
                  <a:pos x="connsiteX0" y="connsiteY0"/>
                </a:cxn>
                <a:cxn ang="0">
                  <a:pos x="connsiteX1" y="connsiteY1"/>
                </a:cxn>
              </a:cxnLst>
              <a:rect l="l" t="t" r="r" b="b"/>
              <a:pathLst>
                <a:path w="271690" h="146424">
                  <a:moveTo>
                    <a:pt x="0" y="146425"/>
                  </a:moveTo>
                  <a:lnTo>
                    <a:pt x="271690" y="0"/>
                  </a:lnTo>
                </a:path>
              </a:pathLst>
            </a:custGeom>
            <a:ln w="11906" cap="flat">
              <a:solidFill>
                <a:srgbClr val="FFFFFF"/>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6" name="Freeform: Shape 68">
              <a:extLst>
                <a:ext uri="{FF2B5EF4-FFF2-40B4-BE49-F238E27FC236}">
                  <a16:creationId xmlns:a16="http://schemas.microsoft.com/office/drawing/2014/main" id="{0F56FD0D-A202-4CE3-89BC-8412D28D8F88}"/>
                </a:ext>
              </a:extLst>
            </p:cNvPr>
            <p:cNvSpPr/>
            <p:nvPr/>
          </p:nvSpPr>
          <p:spPr>
            <a:xfrm>
              <a:off x="4067231" y="6178030"/>
              <a:ext cx="51127" cy="34200"/>
            </a:xfrm>
            <a:custGeom>
              <a:avLst/>
              <a:gdLst>
                <a:gd name="connsiteX0" fmla="*/ 0 w 125265"/>
                <a:gd name="connsiteY0" fmla="*/ 83792 h 83792"/>
                <a:gd name="connsiteX1" fmla="*/ 125265 w 125265"/>
                <a:gd name="connsiteY1" fmla="*/ 0 h 83792"/>
              </a:gdLst>
              <a:ahLst/>
              <a:cxnLst>
                <a:cxn ang="0">
                  <a:pos x="connsiteX0" y="connsiteY0"/>
                </a:cxn>
                <a:cxn ang="0">
                  <a:pos x="connsiteX1" y="connsiteY1"/>
                </a:cxn>
              </a:cxnLst>
              <a:rect l="l" t="t" r="r" b="b"/>
              <a:pathLst>
                <a:path w="125265" h="83792">
                  <a:moveTo>
                    <a:pt x="0" y="83792"/>
                  </a:moveTo>
                  <a:lnTo>
                    <a:pt x="125265" y="0"/>
                  </a:lnTo>
                </a:path>
              </a:pathLst>
            </a:custGeom>
            <a:ln w="11906" cap="flat">
              <a:solidFill>
                <a:srgbClr val="FFFFFF"/>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7" name="Freeform: Shape 69">
              <a:extLst>
                <a:ext uri="{FF2B5EF4-FFF2-40B4-BE49-F238E27FC236}">
                  <a16:creationId xmlns:a16="http://schemas.microsoft.com/office/drawing/2014/main" id="{0C3881D7-CCF4-4D73-BD7F-D9250E254FEA}"/>
                </a:ext>
              </a:extLst>
            </p:cNvPr>
            <p:cNvSpPr/>
            <p:nvPr/>
          </p:nvSpPr>
          <p:spPr>
            <a:xfrm>
              <a:off x="4016103" y="5973520"/>
              <a:ext cx="204510" cy="409019"/>
            </a:xfrm>
            <a:custGeom>
              <a:avLst/>
              <a:gdLst>
                <a:gd name="connsiteX0" fmla="*/ 501061 w 501061"/>
                <a:gd name="connsiteY0" fmla="*/ 82946 h 1002122"/>
                <a:gd name="connsiteX1" fmla="*/ 375796 w 501061"/>
                <a:gd name="connsiteY1" fmla="*/ 0 h 1002122"/>
                <a:gd name="connsiteX2" fmla="*/ 125265 w 501061"/>
                <a:gd name="connsiteY2" fmla="*/ 145579 h 1002122"/>
                <a:gd name="connsiteX3" fmla="*/ 125265 w 501061"/>
                <a:gd name="connsiteY3" fmla="*/ 312317 h 1002122"/>
                <a:gd name="connsiteX4" fmla="*/ 0 w 501061"/>
                <a:gd name="connsiteY4" fmla="*/ 375796 h 1002122"/>
                <a:gd name="connsiteX5" fmla="*/ 0 w 501061"/>
                <a:gd name="connsiteY5" fmla="*/ 506139 h 1002122"/>
                <a:gd name="connsiteX6" fmla="*/ 0 w 501061"/>
                <a:gd name="connsiteY6" fmla="*/ 626326 h 1002122"/>
                <a:gd name="connsiteX7" fmla="*/ 125265 w 501061"/>
                <a:gd name="connsiteY7" fmla="*/ 710119 h 1002122"/>
                <a:gd name="connsiteX8" fmla="*/ 125265 w 501061"/>
                <a:gd name="connsiteY8" fmla="*/ 856544 h 1002122"/>
                <a:gd name="connsiteX9" fmla="*/ 375796 w 501061"/>
                <a:gd name="connsiteY9" fmla="*/ 1002122 h 1002122"/>
                <a:gd name="connsiteX10" fmla="*/ 501061 w 501061"/>
                <a:gd name="connsiteY10" fmla="*/ 935258 h 1002122"/>
                <a:gd name="connsiteX11" fmla="*/ 501061 w 501061"/>
                <a:gd name="connsiteY11" fmla="*/ 501061 h 1002122"/>
                <a:gd name="connsiteX12" fmla="*/ 375796 w 501061"/>
                <a:gd name="connsiteY12" fmla="*/ 438428 h 1002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061" h="1002122">
                  <a:moveTo>
                    <a:pt x="501061" y="82946"/>
                  </a:moveTo>
                  <a:lnTo>
                    <a:pt x="375796" y="0"/>
                  </a:lnTo>
                  <a:lnTo>
                    <a:pt x="125265" y="145579"/>
                  </a:lnTo>
                  <a:lnTo>
                    <a:pt x="125265" y="312317"/>
                  </a:lnTo>
                  <a:lnTo>
                    <a:pt x="0" y="375796"/>
                  </a:lnTo>
                  <a:lnTo>
                    <a:pt x="0" y="506139"/>
                  </a:lnTo>
                  <a:lnTo>
                    <a:pt x="0" y="626326"/>
                  </a:lnTo>
                  <a:lnTo>
                    <a:pt x="125265" y="710119"/>
                  </a:lnTo>
                  <a:lnTo>
                    <a:pt x="125265" y="856544"/>
                  </a:lnTo>
                  <a:lnTo>
                    <a:pt x="375796" y="1002122"/>
                  </a:lnTo>
                  <a:lnTo>
                    <a:pt x="501061" y="935258"/>
                  </a:lnTo>
                  <a:lnTo>
                    <a:pt x="501061" y="501061"/>
                  </a:lnTo>
                  <a:lnTo>
                    <a:pt x="375796" y="438428"/>
                  </a:lnTo>
                </a:path>
              </a:pathLst>
            </a:custGeom>
            <a:noFill/>
            <a:ln w="11906" cap="flat">
              <a:solidFill>
                <a:srgbClr val="FFFFFF"/>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8" name="Freeform: Shape 70">
              <a:extLst>
                <a:ext uri="{FF2B5EF4-FFF2-40B4-BE49-F238E27FC236}">
                  <a16:creationId xmlns:a16="http://schemas.microsoft.com/office/drawing/2014/main" id="{1C4F6667-6AEE-42E8-AE4F-3E3B68C4C47E}"/>
                </a:ext>
              </a:extLst>
            </p:cNvPr>
            <p:cNvSpPr/>
            <p:nvPr/>
          </p:nvSpPr>
          <p:spPr>
            <a:xfrm>
              <a:off x="4118358" y="6178030"/>
              <a:ext cx="51127" cy="76691"/>
            </a:xfrm>
            <a:custGeom>
              <a:avLst/>
              <a:gdLst>
                <a:gd name="connsiteX0" fmla="*/ 125265 w 125265"/>
                <a:gd name="connsiteY0" fmla="*/ 187898 h 187897"/>
                <a:gd name="connsiteX1" fmla="*/ 125265 w 125265"/>
                <a:gd name="connsiteY1" fmla="*/ 83792 h 187897"/>
                <a:gd name="connsiteX2" fmla="*/ 0 w 125265"/>
                <a:gd name="connsiteY2" fmla="*/ 0 h 187897"/>
              </a:gdLst>
              <a:ahLst/>
              <a:cxnLst>
                <a:cxn ang="0">
                  <a:pos x="connsiteX0" y="connsiteY0"/>
                </a:cxn>
                <a:cxn ang="0">
                  <a:pos x="connsiteX1" y="connsiteY1"/>
                </a:cxn>
                <a:cxn ang="0">
                  <a:pos x="connsiteX2" y="connsiteY2"/>
                </a:cxn>
              </a:cxnLst>
              <a:rect l="l" t="t" r="r" b="b"/>
              <a:pathLst>
                <a:path w="125265" h="187897">
                  <a:moveTo>
                    <a:pt x="125265" y="187898"/>
                  </a:moveTo>
                  <a:lnTo>
                    <a:pt x="125265" y="83792"/>
                  </a:lnTo>
                  <a:lnTo>
                    <a:pt x="0" y="0"/>
                  </a:lnTo>
                </a:path>
              </a:pathLst>
            </a:custGeom>
            <a:noFill/>
            <a:ln w="11906" cap="flat">
              <a:solidFill>
                <a:srgbClr val="FFFFFF"/>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9" name="Freeform: Shape 71">
              <a:extLst>
                <a:ext uri="{FF2B5EF4-FFF2-40B4-BE49-F238E27FC236}">
                  <a16:creationId xmlns:a16="http://schemas.microsoft.com/office/drawing/2014/main" id="{16EF80E4-42CA-4AF2-BFC1-5EBF2046D01B}"/>
                </a:ext>
              </a:extLst>
            </p:cNvPr>
            <p:cNvSpPr/>
            <p:nvPr/>
          </p:nvSpPr>
          <p:spPr>
            <a:xfrm>
              <a:off x="4425122" y="6134848"/>
              <a:ext cx="3454" cy="90854"/>
            </a:xfrm>
            <a:custGeom>
              <a:avLst/>
              <a:gdLst>
                <a:gd name="connsiteX0" fmla="*/ 0 w 8463"/>
                <a:gd name="connsiteY0" fmla="*/ 0 h 222599"/>
                <a:gd name="connsiteX1" fmla="*/ 0 w 8463"/>
                <a:gd name="connsiteY1" fmla="*/ 110877 h 222599"/>
                <a:gd name="connsiteX2" fmla="*/ 0 w 8463"/>
                <a:gd name="connsiteY2" fmla="*/ 222600 h 222599"/>
              </a:gdLst>
              <a:ahLst/>
              <a:cxnLst>
                <a:cxn ang="0">
                  <a:pos x="connsiteX0" y="connsiteY0"/>
                </a:cxn>
                <a:cxn ang="0">
                  <a:pos x="connsiteX1" y="connsiteY1"/>
                </a:cxn>
                <a:cxn ang="0">
                  <a:pos x="connsiteX2" y="connsiteY2"/>
                </a:cxn>
              </a:cxnLst>
              <a:rect l="l" t="t" r="r" b="b"/>
              <a:pathLst>
                <a:path w="8463" h="222599">
                  <a:moveTo>
                    <a:pt x="0" y="0"/>
                  </a:moveTo>
                  <a:lnTo>
                    <a:pt x="0" y="110877"/>
                  </a:lnTo>
                  <a:lnTo>
                    <a:pt x="0" y="222600"/>
                  </a:lnTo>
                  <a:close/>
                </a:path>
              </a:pathLst>
            </a:custGeom>
            <a:noFill/>
            <a:ln w="11906" cap="flat">
              <a:solidFill>
                <a:srgbClr val="FFFFFF"/>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60" name="Freeform: Shape 72">
              <a:extLst>
                <a:ext uri="{FF2B5EF4-FFF2-40B4-BE49-F238E27FC236}">
                  <a16:creationId xmlns:a16="http://schemas.microsoft.com/office/drawing/2014/main" id="{7C9D31D6-EB69-4866-9BDA-10F3082B2EB5}"/>
                </a:ext>
              </a:extLst>
            </p:cNvPr>
            <p:cNvSpPr/>
            <p:nvPr/>
          </p:nvSpPr>
          <p:spPr>
            <a:xfrm>
              <a:off x="4373995" y="6203593"/>
              <a:ext cx="51127" cy="25563"/>
            </a:xfrm>
            <a:custGeom>
              <a:avLst/>
              <a:gdLst>
                <a:gd name="connsiteX0" fmla="*/ 0 w 125265"/>
                <a:gd name="connsiteY0" fmla="*/ 0 h 62632"/>
                <a:gd name="connsiteX1" fmla="*/ 125265 w 125265"/>
                <a:gd name="connsiteY1" fmla="*/ 62633 h 62632"/>
              </a:gdLst>
              <a:ahLst/>
              <a:cxnLst>
                <a:cxn ang="0">
                  <a:pos x="connsiteX0" y="connsiteY0"/>
                </a:cxn>
                <a:cxn ang="0">
                  <a:pos x="connsiteX1" y="connsiteY1"/>
                </a:cxn>
              </a:cxnLst>
              <a:rect l="l" t="t" r="r" b="b"/>
              <a:pathLst>
                <a:path w="125265" h="62632">
                  <a:moveTo>
                    <a:pt x="0" y="0"/>
                  </a:moveTo>
                  <a:lnTo>
                    <a:pt x="125265" y="62633"/>
                  </a:lnTo>
                </a:path>
              </a:pathLst>
            </a:custGeom>
            <a:ln w="11906" cap="flat">
              <a:solidFill>
                <a:schemeClr val="accent1"/>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61" name="Freeform: Shape 73">
              <a:extLst>
                <a:ext uri="{FF2B5EF4-FFF2-40B4-BE49-F238E27FC236}">
                  <a16:creationId xmlns:a16="http://schemas.microsoft.com/office/drawing/2014/main" id="{7193D68F-E405-4ECE-8D03-72CD403DD7B7}"/>
                </a:ext>
              </a:extLst>
            </p:cNvPr>
            <p:cNvSpPr/>
            <p:nvPr/>
          </p:nvSpPr>
          <p:spPr>
            <a:xfrm>
              <a:off x="4340140" y="6067138"/>
              <a:ext cx="33854" cy="3454"/>
            </a:xfrm>
            <a:custGeom>
              <a:avLst/>
              <a:gdLst>
                <a:gd name="connsiteX0" fmla="*/ 82946 w 82945"/>
                <a:gd name="connsiteY0" fmla="*/ 0 h 8463"/>
                <a:gd name="connsiteX1" fmla="*/ 0 w 82945"/>
                <a:gd name="connsiteY1" fmla="*/ 0 h 8463"/>
              </a:gdLst>
              <a:ahLst/>
              <a:cxnLst>
                <a:cxn ang="0">
                  <a:pos x="connsiteX0" y="connsiteY0"/>
                </a:cxn>
                <a:cxn ang="0">
                  <a:pos x="connsiteX1" y="connsiteY1"/>
                </a:cxn>
              </a:cxnLst>
              <a:rect l="l" t="t" r="r" b="b"/>
              <a:pathLst>
                <a:path w="82945" h="8463">
                  <a:moveTo>
                    <a:pt x="82946" y="0"/>
                  </a:moveTo>
                  <a:lnTo>
                    <a:pt x="0" y="0"/>
                  </a:lnTo>
                </a:path>
              </a:pathLst>
            </a:custGeom>
            <a:ln w="11906" cap="flat">
              <a:solidFill>
                <a:schemeClr val="accent1"/>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62" name="Freeform: Shape 74">
              <a:extLst>
                <a:ext uri="{FF2B5EF4-FFF2-40B4-BE49-F238E27FC236}">
                  <a16:creationId xmlns:a16="http://schemas.microsoft.com/office/drawing/2014/main" id="{C6B38DDD-5B33-42F7-A918-0B9080371AAB}"/>
                </a:ext>
              </a:extLst>
            </p:cNvPr>
            <p:cNvSpPr/>
            <p:nvPr/>
          </p:nvSpPr>
          <p:spPr>
            <a:xfrm>
              <a:off x="4220613" y="6297557"/>
              <a:ext cx="51127" cy="3454"/>
            </a:xfrm>
            <a:custGeom>
              <a:avLst/>
              <a:gdLst>
                <a:gd name="connsiteX0" fmla="*/ 0 w 125265"/>
                <a:gd name="connsiteY0" fmla="*/ 0 h 8463"/>
                <a:gd name="connsiteX1" fmla="*/ 125265 w 125265"/>
                <a:gd name="connsiteY1" fmla="*/ 0 h 8463"/>
              </a:gdLst>
              <a:ahLst/>
              <a:cxnLst>
                <a:cxn ang="0">
                  <a:pos x="connsiteX0" y="connsiteY0"/>
                </a:cxn>
                <a:cxn ang="0">
                  <a:pos x="connsiteX1" y="connsiteY1"/>
                </a:cxn>
              </a:cxnLst>
              <a:rect l="l" t="t" r="r" b="b"/>
              <a:pathLst>
                <a:path w="125265" h="8463">
                  <a:moveTo>
                    <a:pt x="0" y="0"/>
                  </a:moveTo>
                  <a:lnTo>
                    <a:pt x="125265" y="0"/>
                  </a:lnTo>
                </a:path>
              </a:pathLst>
            </a:custGeom>
            <a:ln w="11906" cap="flat">
              <a:solidFill>
                <a:schemeClr val="accent1"/>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63" name="Freeform: Shape 75">
              <a:extLst>
                <a:ext uri="{FF2B5EF4-FFF2-40B4-BE49-F238E27FC236}">
                  <a16:creationId xmlns:a16="http://schemas.microsoft.com/office/drawing/2014/main" id="{51265CFD-68EA-448A-9D5C-097D001F9E2C}"/>
                </a:ext>
              </a:extLst>
            </p:cNvPr>
            <p:cNvSpPr/>
            <p:nvPr/>
          </p:nvSpPr>
          <p:spPr>
            <a:xfrm>
              <a:off x="4305940" y="6050211"/>
              <a:ext cx="33854" cy="33854"/>
            </a:xfrm>
            <a:custGeom>
              <a:avLst/>
              <a:gdLst>
                <a:gd name="connsiteX0" fmla="*/ 82946 w 82945"/>
                <a:gd name="connsiteY0" fmla="*/ 41473 h 82945"/>
                <a:gd name="connsiteX1" fmla="*/ 41473 w 82945"/>
                <a:gd name="connsiteY1" fmla="*/ 82946 h 82945"/>
                <a:gd name="connsiteX2" fmla="*/ 0 w 82945"/>
                <a:gd name="connsiteY2" fmla="*/ 41473 h 82945"/>
                <a:gd name="connsiteX3" fmla="*/ 41473 w 82945"/>
                <a:gd name="connsiteY3" fmla="*/ 0 h 82945"/>
                <a:gd name="connsiteX4" fmla="*/ 82946 w 82945"/>
                <a:gd name="connsiteY4" fmla="*/ 41473 h 8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5" h="82945">
                  <a:moveTo>
                    <a:pt x="82946" y="41473"/>
                  </a:moveTo>
                  <a:cubicBezTo>
                    <a:pt x="82946" y="64378"/>
                    <a:pt x="64378" y="82946"/>
                    <a:pt x="41473" y="82946"/>
                  </a:cubicBezTo>
                  <a:cubicBezTo>
                    <a:pt x="18568" y="82946"/>
                    <a:pt x="0" y="64378"/>
                    <a:pt x="0" y="41473"/>
                  </a:cubicBezTo>
                  <a:cubicBezTo>
                    <a:pt x="0" y="18568"/>
                    <a:pt x="18568" y="0"/>
                    <a:pt x="41473" y="0"/>
                  </a:cubicBezTo>
                  <a:cubicBezTo>
                    <a:pt x="64378" y="0"/>
                    <a:pt x="82946" y="18568"/>
                    <a:pt x="82946" y="41473"/>
                  </a:cubicBezTo>
                  <a:close/>
                </a:path>
              </a:pathLst>
            </a:custGeom>
            <a:noFill/>
            <a:ln w="11906" cap="flat">
              <a:solidFill>
                <a:schemeClr val="accent1"/>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64" name="Freeform: Shape 76">
              <a:extLst>
                <a:ext uri="{FF2B5EF4-FFF2-40B4-BE49-F238E27FC236}">
                  <a16:creationId xmlns:a16="http://schemas.microsoft.com/office/drawing/2014/main" id="{E3888CB9-4F2E-4041-BD8E-0160CB3749A5}"/>
                </a:ext>
              </a:extLst>
            </p:cNvPr>
            <p:cNvSpPr/>
            <p:nvPr/>
          </p:nvSpPr>
          <p:spPr>
            <a:xfrm>
              <a:off x="4340140" y="6178030"/>
              <a:ext cx="33854" cy="33854"/>
            </a:xfrm>
            <a:custGeom>
              <a:avLst/>
              <a:gdLst>
                <a:gd name="connsiteX0" fmla="*/ 82946 w 82945"/>
                <a:gd name="connsiteY0" fmla="*/ 41473 h 82945"/>
                <a:gd name="connsiteX1" fmla="*/ 41473 w 82945"/>
                <a:gd name="connsiteY1" fmla="*/ 82946 h 82945"/>
                <a:gd name="connsiteX2" fmla="*/ 0 w 82945"/>
                <a:gd name="connsiteY2" fmla="*/ 41473 h 82945"/>
                <a:gd name="connsiteX3" fmla="*/ 41473 w 82945"/>
                <a:gd name="connsiteY3" fmla="*/ 0 h 82945"/>
                <a:gd name="connsiteX4" fmla="*/ 82946 w 82945"/>
                <a:gd name="connsiteY4" fmla="*/ 41473 h 8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5" h="82945">
                  <a:moveTo>
                    <a:pt x="82946" y="41473"/>
                  </a:moveTo>
                  <a:cubicBezTo>
                    <a:pt x="82946" y="64378"/>
                    <a:pt x="64378" y="82946"/>
                    <a:pt x="41473" y="82946"/>
                  </a:cubicBezTo>
                  <a:cubicBezTo>
                    <a:pt x="18568" y="82946"/>
                    <a:pt x="0" y="64378"/>
                    <a:pt x="0" y="41473"/>
                  </a:cubicBezTo>
                  <a:cubicBezTo>
                    <a:pt x="0" y="18568"/>
                    <a:pt x="18568" y="0"/>
                    <a:pt x="41473" y="0"/>
                  </a:cubicBezTo>
                  <a:cubicBezTo>
                    <a:pt x="64378" y="0"/>
                    <a:pt x="82946" y="18568"/>
                    <a:pt x="82946" y="41473"/>
                  </a:cubicBezTo>
                  <a:close/>
                </a:path>
              </a:pathLst>
            </a:custGeom>
            <a:noFill/>
            <a:ln w="11906" cap="flat">
              <a:solidFill>
                <a:schemeClr val="accent1"/>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65" name="Freeform: Shape 77">
              <a:extLst>
                <a:ext uri="{FF2B5EF4-FFF2-40B4-BE49-F238E27FC236}">
                  <a16:creationId xmlns:a16="http://schemas.microsoft.com/office/drawing/2014/main" id="{1A0E5F89-4435-4E7D-99DA-85D5B533BD36}"/>
                </a:ext>
              </a:extLst>
            </p:cNvPr>
            <p:cNvSpPr/>
            <p:nvPr/>
          </p:nvSpPr>
          <p:spPr>
            <a:xfrm>
              <a:off x="4271740" y="6135539"/>
              <a:ext cx="33854" cy="33854"/>
            </a:xfrm>
            <a:custGeom>
              <a:avLst/>
              <a:gdLst>
                <a:gd name="connsiteX0" fmla="*/ 82946 w 82945"/>
                <a:gd name="connsiteY0" fmla="*/ 41473 h 82945"/>
                <a:gd name="connsiteX1" fmla="*/ 41473 w 82945"/>
                <a:gd name="connsiteY1" fmla="*/ 82946 h 82945"/>
                <a:gd name="connsiteX2" fmla="*/ 0 w 82945"/>
                <a:gd name="connsiteY2" fmla="*/ 41473 h 82945"/>
                <a:gd name="connsiteX3" fmla="*/ 41473 w 82945"/>
                <a:gd name="connsiteY3" fmla="*/ 0 h 82945"/>
                <a:gd name="connsiteX4" fmla="*/ 82946 w 82945"/>
                <a:gd name="connsiteY4" fmla="*/ 41473 h 8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5" h="82945">
                  <a:moveTo>
                    <a:pt x="82946" y="41473"/>
                  </a:moveTo>
                  <a:cubicBezTo>
                    <a:pt x="82946" y="64378"/>
                    <a:pt x="64378" y="82946"/>
                    <a:pt x="41473" y="82946"/>
                  </a:cubicBezTo>
                  <a:cubicBezTo>
                    <a:pt x="18568" y="82946"/>
                    <a:pt x="0" y="64378"/>
                    <a:pt x="0" y="41473"/>
                  </a:cubicBezTo>
                  <a:cubicBezTo>
                    <a:pt x="0" y="18568"/>
                    <a:pt x="18568" y="0"/>
                    <a:pt x="41473" y="0"/>
                  </a:cubicBezTo>
                  <a:cubicBezTo>
                    <a:pt x="64378" y="0"/>
                    <a:pt x="82946" y="18568"/>
                    <a:pt x="82946" y="41473"/>
                  </a:cubicBezTo>
                  <a:close/>
                </a:path>
              </a:pathLst>
            </a:custGeom>
            <a:noFill/>
            <a:ln w="11906" cap="flat">
              <a:solidFill>
                <a:schemeClr val="accent1"/>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66" name="Freeform: Shape 78">
              <a:extLst>
                <a:ext uri="{FF2B5EF4-FFF2-40B4-BE49-F238E27FC236}">
                  <a16:creationId xmlns:a16="http://schemas.microsoft.com/office/drawing/2014/main" id="{E1835DA1-4CB7-433E-B6A4-C12E973D0770}"/>
                </a:ext>
              </a:extLst>
            </p:cNvPr>
            <p:cNvSpPr/>
            <p:nvPr/>
          </p:nvSpPr>
          <p:spPr>
            <a:xfrm>
              <a:off x="4271740" y="6280630"/>
              <a:ext cx="33854" cy="33854"/>
            </a:xfrm>
            <a:custGeom>
              <a:avLst/>
              <a:gdLst>
                <a:gd name="connsiteX0" fmla="*/ 82946 w 82945"/>
                <a:gd name="connsiteY0" fmla="*/ 41473 h 82945"/>
                <a:gd name="connsiteX1" fmla="*/ 41473 w 82945"/>
                <a:gd name="connsiteY1" fmla="*/ 82946 h 82945"/>
                <a:gd name="connsiteX2" fmla="*/ 0 w 82945"/>
                <a:gd name="connsiteY2" fmla="*/ 41473 h 82945"/>
                <a:gd name="connsiteX3" fmla="*/ 41473 w 82945"/>
                <a:gd name="connsiteY3" fmla="*/ 0 h 82945"/>
                <a:gd name="connsiteX4" fmla="*/ 82946 w 82945"/>
                <a:gd name="connsiteY4" fmla="*/ 41473 h 8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5" h="82945">
                  <a:moveTo>
                    <a:pt x="82946" y="41473"/>
                  </a:moveTo>
                  <a:cubicBezTo>
                    <a:pt x="82946" y="64378"/>
                    <a:pt x="64378" y="82946"/>
                    <a:pt x="41473" y="82946"/>
                  </a:cubicBezTo>
                  <a:cubicBezTo>
                    <a:pt x="18568" y="82946"/>
                    <a:pt x="0" y="64378"/>
                    <a:pt x="0" y="41473"/>
                  </a:cubicBezTo>
                  <a:cubicBezTo>
                    <a:pt x="0" y="18568"/>
                    <a:pt x="18568" y="0"/>
                    <a:pt x="41473" y="0"/>
                  </a:cubicBezTo>
                  <a:cubicBezTo>
                    <a:pt x="64378" y="0"/>
                    <a:pt x="82946" y="18568"/>
                    <a:pt x="82946" y="41473"/>
                  </a:cubicBezTo>
                  <a:close/>
                </a:path>
              </a:pathLst>
            </a:custGeom>
            <a:noFill/>
            <a:ln w="11906" cap="flat">
              <a:solidFill>
                <a:schemeClr val="accent1"/>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67" name="Freeform: Shape 79">
              <a:extLst>
                <a:ext uri="{FF2B5EF4-FFF2-40B4-BE49-F238E27FC236}">
                  <a16:creationId xmlns:a16="http://schemas.microsoft.com/office/drawing/2014/main" id="{543F9136-5256-4F93-98AF-59306B86CDB1}"/>
                </a:ext>
              </a:extLst>
            </p:cNvPr>
            <p:cNvSpPr/>
            <p:nvPr/>
          </p:nvSpPr>
          <p:spPr>
            <a:xfrm>
              <a:off x="4220613" y="5973520"/>
              <a:ext cx="204510" cy="409019"/>
            </a:xfrm>
            <a:custGeom>
              <a:avLst/>
              <a:gdLst>
                <a:gd name="connsiteX0" fmla="*/ 125265 w 501061"/>
                <a:gd name="connsiteY0" fmla="*/ 417269 h 1002122"/>
                <a:gd name="connsiteX1" fmla="*/ 0 w 501061"/>
                <a:gd name="connsiteY1" fmla="*/ 334323 h 1002122"/>
                <a:gd name="connsiteX2" fmla="*/ 0 w 501061"/>
                <a:gd name="connsiteY2" fmla="*/ 82946 h 1002122"/>
                <a:gd name="connsiteX3" fmla="*/ 125265 w 501061"/>
                <a:gd name="connsiteY3" fmla="*/ 0 h 1002122"/>
                <a:gd name="connsiteX4" fmla="*/ 375796 w 501061"/>
                <a:gd name="connsiteY4" fmla="*/ 149811 h 1002122"/>
                <a:gd name="connsiteX5" fmla="*/ 375796 w 501061"/>
                <a:gd name="connsiteY5" fmla="*/ 312317 h 1002122"/>
                <a:gd name="connsiteX6" fmla="*/ 501061 w 501061"/>
                <a:gd name="connsiteY6" fmla="*/ 383413 h 1002122"/>
                <a:gd name="connsiteX7" fmla="*/ 501061 w 501061"/>
                <a:gd name="connsiteY7" fmla="*/ 506139 h 1002122"/>
                <a:gd name="connsiteX8" fmla="*/ 501061 w 501061"/>
                <a:gd name="connsiteY8" fmla="*/ 626326 h 1002122"/>
                <a:gd name="connsiteX9" fmla="*/ 375796 w 501061"/>
                <a:gd name="connsiteY9" fmla="*/ 710119 h 1002122"/>
                <a:gd name="connsiteX10" fmla="*/ 375796 w 501061"/>
                <a:gd name="connsiteY10" fmla="*/ 856544 h 1002122"/>
                <a:gd name="connsiteX11" fmla="*/ 125265 w 501061"/>
                <a:gd name="connsiteY11" fmla="*/ 1002122 h 1002122"/>
                <a:gd name="connsiteX12" fmla="*/ 0 w 501061"/>
                <a:gd name="connsiteY12" fmla="*/ 939490 h 1002122"/>
                <a:gd name="connsiteX13" fmla="*/ 0 w 501061"/>
                <a:gd name="connsiteY13" fmla="*/ 507832 h 1002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1061" h="1002122">
                  <a:moveTo>
                    <a:pt x="125265" y="417269"/>
                  </a:moveTo>
                  <a:lnTo>
                    <a:pt x="0" y="334323"/>
                  </a:lnTo>
                  <a:lnTo>
                    <a:pt x="0" y="82946"/>
                  </a:lnTo>
                  <a:lnTo>
                    <a:pt x="125265" y="0"/>
                  </a:lnTo>
                  <a:lnTo>
                    <a:pt x="375796" y="149811"/>
                  </a:lnTo>
                  <a:lnTo>
                    <a:pt x="375796" y="312317"/>
                  </a:lnTo>
                  <a:lnTo>
                    <a:pt x="501061" y="383413"/>
                  </a:lnTo>
                  <a:lnTo>
                    <a:pt x="501061" y="506139"/>
                  </a:lnTo>
                  <a:lnTo>
                    <a:pt x="501061" y="626326"/>
                  </a:lnTo>
                  <a:lnTo>
                    <a:pt x="375796" y="710119"/>
                  </a:lnTo>
                  <a:lnTo>
                    <a:pt x="375796" y="856544"/>
                  </a:lnTo>
                  <a:lnTo>
                    <a:pt x="125265" y="1002122"/>
                  </a:lnTo>
                  <a:lnTo>
                    <a:pt x="0" y="939490"/>
                  </a:lnTo>
                  <a:lnTo>
                    <a:pt x="0" y="507832"/>
                  </a:lnTo>
                </a:path>
              </a:pathLst>
            </a:custGeom>
            <a:noFill/>
            <a:ln w="11906" cap="flat">
              <a:solidFill>
                <a:srgbClr val="FFFFFF"/>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68" name="Freeform: Shape 82">
              <a:extLst>
                <a:ext uri="{FF2B5EF4-FFF2-40B4-BE49-F238E27FC236}">
                  <a16:creationId xmlns:a16="http://schemas.microsoft.com/office/drawing/2014/main" id="{756404CA-F901-4E89-8038-A10601307CF5}"/>
                </a:ext>
              </a:extLst>
            </p:cNvPr>
            <p:cNvSpPr/>
            <p:nvPr/>
          </p:nvSpPr>
          <p:spPr>
            <a:xfrm>
              <a:off x="3804323" y="5766062"/>
              <a:ext cx="3454" cy="90854"/>
            </a:xfrm>
            <a:custGeom>
              <a:avLst/>
              <a:gdLst>
                <a:gd name="connsiteX0" fmla="*/ 0 w 8463"/>
                <a:gd name="connsiteY0" fmla="*/ 222600 h 222599"/>
                <a:gd name="connsiteX1" fmla="*/ 0 w 8463"/>
                <a:gd name="connsiteY1" fmla="*/ 110877 h 222599"/>
                <a:gd name="connsiteX2" fmla="*/ 0 w 8463"/>
                <a:gd name="connsiteY2" fmla="*/ 0 h 222599"/>
              </a:gdLst>
              <a:ahLst/>
              <a:cxnLst>
                <a:cxn ang="0">
                  <a:pos x="connsiteX0" y="connsiteY0"/>
                </a:cxn>
                <a:cxn ang="0">
                  <a:pos x="connsiteX1" y="connsiteY1"/>
                </a:cxn>
                <a:cxn ang="0">
                  <a:pos x="connsiteX2" y="connsiteY2"/>
                </a:cxn>
              </a:cxnLst>
              <a:rect l="l" t="t" r="r" b="b"/>
              <a:pathLst>
                <a:path w="8463" h="222599">
                  <a:moveTo>
                    <a:pt x="0" y="222600"/>
                  </a:moveTo>
                  <a:lnTo>
                    <a:pt x="0" y="110877"/>
                  </a:lnTo>
                  <a:lnTo>
                    <a:pt x="0" y="0"/>
                  </a:lnTo>
                  <a:close/>
                </a:path>
              </a:pathLst>
            </a:custGeom>
            <a:noFill/>
            <a:ln w="11906" cap="flat">
              <a:solidFill>
                <a:srgbClr val="FFFFFF"/>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69" name="Freeform: Shape 83">
              <a:extLst>
                <a:ext uri="{FF2B5EF4-FFF2-40B4-BE49-F238E27FC236}">
                  <a16:creationId xmlns:a16="http://schemas.microsoft.com/office/drawing/2014/main" id="{7AE7EAE7-3D07-4F39-9331-2D5F2B3C3D81}"/>
                </a:ext>
              </a:extLst>
            </p:cNvPr>
            <p:cNvSpPr/>
            <p:nvPr/>
          </p:nvSpPr>
          <p:spPr>
            <a:xfrm>
              <a:off x="3906578" y="5681425"/>
              <a:ext cx="51127" cy="129891"/>
            </a:xfrm>
            <a:custGeom>
              <a:avLst/>
              <a:gdLst>
                <a:gd name="connsiteX0" fmla="*/ 0 w 125265"/>
                <a:gd name="connsiteY0" fmla="*/ 318242 h 318241"/>
                <a:gd name="connsiteX1" fmla="*/ 0 w 125265"/>
                <a:gd name="connsiteY1" fmla="*/ 187898 h 318241"/>
                <a:gd name="connsiteX2" fmla="*/ 125265 w 125265"/>
                <a:gd name="connsiteY2" fmla="*/ 125265 h 318241"/>
                <a:gd name="connsiteX3" fmla="*/ 125265 w 125265"/>
                <a:gd name="connsiteY3" fmla="*/ 0 h 318241"/>
              </a:gdLst>
              <a:ahLst/>
              <a:cxnLst>
                <a:cxn ang="0">
                  <a:pos x="connsiteX0" y="connsiteY0"/>
                </a:cxn>
                <a:cxn ang="0">
                  <a:pos x="connsiteX1" y="connsiteY1"/>
                </a:cxn>
                <a:cxn ang="0">
                  <a:pos x="connsiteX2" y="connsiteY2"/>
                </a:cxn>
                <a:cxn ang="0">
                  <a:pos x="connsiteX3" y="connsiteY3"/>
                </a:cxn>
              </a:cxnLst>
              <a:rect l="l" t="t" r="r" b="b"/>
              <a:pathLst>
                <a:path w="125265" h="318241">
                  <a:moveTo>
                    <a:pt x="0" y="318242"/>
                  </a:moveTo>
                  <a:lnTo>
                    <a:pt x="0" y="187898"/>
                  </a:lnTo>
                  <a:lnTo>
                    <a:pt x="125265" y="125265"/>
                  </a:lnTo>
                  <a:lnTo>
                    <a:pt x="125265" y="0"/>
                  </a:lnTo>
                </a:path>
              </a:pathLst>
            </a:custGeom>
            <a:noFill/>
            <a:ln w="11906" cap="flat">
              <a:solidFill>
                <a:srgbClr val="FFFFFF"/>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0" name="Freeform: Shape 84">
              <a:extLst>
                <a:ext uri="{FF2B5EF4-FFF2-40B4-BE49-F238E27FC236}">
                  <a16:creationId xmlns:a16="http://schemas.microsoft.com/office/drawing/2014/main" id="{985C1716-6856-4A86-9C7B-E334A888E564}"/>
                </a:ext>
              </a:extLst>
            </p:cNvPr>
            <p:cNvSpPr/>
            <p:nvPr/>
          </p:nvSpPr>
          <p:spPr>
            <a:xfrm>
              <a:off x="3855451" y="5732553"/>
              <a:ext cx="51127" cy="25563"/>
            </a:xfrm>
            <a:custGeom>
              <a:avLst/>
              <a:gdLst>
                <a:gd name="connsiteX0" fmla="*/ 125265 w 125265"/>
                <a:gd name="connsiteY0" fmla="*/ 62633 h 62632"/>
                <a:gd name="connsiteX1" fmla="*/ 0 w 125265"/>
                <a:gd name="connsiteY1" fmla="*/ 0 h 62632"/>
              </a:gdLst>
              <a:ahLst/>
              <a:cxnLst>
                <a:cxn ang="0">
                  <a:pos x="connsiteX0" y="connsiteY0"/>
                </a:cxn>
                <a:cxn ang="0">
                  <a:pos x="connsiteX1" y="connsiteY1"/>
                </a:cxn>
              </a:cxnLst>
              <a:rect l="l" t="t" r="r" b="b"/>
              <a:pathLst>
                <a:path w="125265" h="62632">
                  <a:moveTo>
                    <a:pt x="125265" y="62633"/>
                  </a:moveTo>
                  <a:lnTo>
                    <a:pt x="0" y="0"/>
                  </a:lnTo>
                </a:path>
              </a:pathLst>
            </a:custGeom>
            <a:ln w="11906" cap="flat">
              <a:solidFill>
                <a:srgbClr val="FFFFFF"/>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1" name="Freeform: Shape 85">
              <a:extLst>
                <a:ext uri="{FF2B5EF4-FFF2-40B4-BE49-F238E27FC236}">
                  <a16:creationId xmlns:a16="http://schemas.microsoft.com/office/drawing/2014/main" id="{4562946F-7B68-49B5-AB19-EC6AC3622B00}"/>
                </a:ext>
              </a:extLst>
            </p:cNvPr>
            <p:cNvSpPr/>
            <p:nvPr/>
          </p:nvSpPr>
          <p:spPr>
            <a:xfrm>
              <a:off x="3906578" y="5635480"/>
              <a:ext cx="3454" cy="62873"/>
            </a:xfrm>
            <a:custGeom>
              <a:avLst/>
              <a:gdLst>
                <a:gd name="connsiteX0" fmla="*/ 0 w 8463"/>
                <a:gd name="connsiteY0" fmla="*/ 154042 h 154042"/>
                <a:gd name="connsiteX1" fmla="*/ 0 w 8463"/>
                <a:gd name="connsiteY1" fmla="*/ 0 h 154042"/>
              </a:gdLst>
              <a:ahLst/>
              <a:cxnLst>
                <a:cxn ang="0">
                  <a:pos x="connsiteX0" y="connsiteY0"/>
                </a:cxn>
                <a:cxn ang="0">
                  <a:pos x="connsiteX1" y="connsiteY1"/>
                </a:cxn>
              </a:cxnLst>
              <a:rect l="l" t="t" r="r" b="b"/>
              <a:pathLst>
                <a:path w="8463" h="154042">
                  <a:moveTo>
                    <a:pt x="0" y="154042"/>
                  </a:moveTo>
                  <a:lnTo>
                    <a:pt x="0" y="0"/>
                  </a:lnTo>
                </a:path>
              </a:pathLst>
            </a:custGeom>
            <a:ln w="11906" cap="flat">
              <a:solidFill>
                <a:srgbClr val="FFFFFF"/>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2" name="Freeform: Shape 86">
              <a:extLst>
                <a:ext uri="{FF2B5EF4-FFF2-40B4-BE49-F238E27FC236}">
                  <a16:creationId xmlns:a16="http://schemas.microsoft.com/office/drawing/2014/main" id="{328C4912-3943-4CB1-B06F-C2737A10E34C}"/>
                </a:ext>
              </a:extLst>
            </p:cNvPr>
            <p:cNvSpPr/>
            <p:nvPr/>
          </p:nvSpPr>
          <p:spPr>
            <a:xfrm>
              <a:off x="3804323" y="5782989"/>
              <a:ext cx="49054" cy="29018"/>
            </a:xfrm>
            <a:custGeom>
              <a:avLst/>
              <a:gdLst>
                <a:gd name="connsiteX0" fmla="*/ 0 w 120186"/>
                <a:gd name="connsiteY0" fmla="*/ 71097 h 71096"/>
                <a:gd name="connsiteX1" fmla="*/ 120187 w 120186"/>
                <a:gd name="connsiteY1" fmla="*/ 0 h 71096"/>
              </a:gdLst>
              <a:ahLst/>
              <a:cxnLst>
                <a:cxn ang="0">
                  <a:pos x="connsiteX0" y="connsiteY0"/>
                </a:cxn>
                <a:cxn ang="0">
                  <a:pos x="connsiteX1" y="connsiteY1"/>
                </a:cxn>
              </a:cxnLst>
              <a:rect l="l" t="t" r="r" b="b"/>
              <a:pathLst>
                <a:path w="120186" h="71096">
                  <a:moveTo>
                    <a:pt x="0" y="71097"/>
                  </a:moveTo>
                  <a:lnTo>
                    <a:pt x="120187" y="0"/>
                  </a:lnTo>
                </a:path>
              </a:pathLst>
            </a:custGeom>
            <a:ln w="11906" cap="flat">
              <a:solidFill>
                <a:srgbClr val="FFFFFF"/>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3" name="Freeform: Shape 87">
              <a:extLst>
                <a:ext uri="{FF2B5EF4-FFF2-40B4-BE49-F238E27FC236}">
                  <a16:creationId xmlns:a16="http://schemas.microsoft.com/office/drawing/2014/main" id="{C8B4E5F5-9113-43F4-974F-AB592880FCD6}"/>
                </a:ext>
              </a:extLst>
            </p:cNvPr>
            <p:cNvSpPr/>
            <p:nvPr/>
          </p:nvSpPr>
          <p:spPr>
            <a:xfrm>
              <a:off x="3855451" y="5860371"/>
              <a:ext cx="51127" cy="34200"/>
            </a:xfrm>
            <a:custGeom>
              <a:avLst/>
              <a:gdLst>
                <a:gd name="connsiteX0" fmla="*/ 0 w 125265"/>
                <a:gd name="connsiteY0" fmla="*/ 83792 h 83792"/>
                <a:gd name="connsiteX1" fmla="*/ 125265 w 125265"/>
                <a:gd name="connsiteY1" fmla="*/ 0 h 83792"/>
              </a:gdLst>
              <a:ahLst/>
              <a:cxnLst>
                <a:cxn ang="0">
                  <a:pos x="connsiteX0" y="connsiteY0"/>
                </a:cxn>
                <a:cxn ang="0">
                  <a:pos x="connsiteX1" y="connsiteY1"/>
                </a:cxn>
              </a:cxnLst>
              <a:rect l="l" t="t" r="r" b="b"/>
              <a:pathLst>
                <a:path w="125265" h="83792">
                  <a:moveTo>
                    <a:pt x="0" y="83792"/>
                  </a:moveTo>
                  <a:lnTo>
                    <a:pt x="125265" y="0"/>
                  </a:lnTo>
                </a:path>
              </a:pathLst>
            </a:custGeom>
            <a:ln w="11906" cap="flat">
              <a:solidFill>
                <a:srgbClr val="FFFFFF"/>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4" name="Freeform: Shape 88">
              <a:extLst>
                <a:ext uri="{FF2B5EF4-FFF2-40B4-BE49-F238E27FC236}">
                  <a16:creationId xmlns:a16="http://schemas.microsoft.com/office/drawing/2014/main" id="{D4865EB4-3E06-41DA-8420-F4E0BED99BD5}"/>
                </a:ext>
              </a:extLst>
            </p:cNvPr>
            <p:cNvSpPr/>
            <p:nvPr/>
          </p:nvSpPr>
          <p:spPr>
            <a:xfrm>
              <a:off x="3902087" y="5957099"/>
              <a:ext cx="49400" cy="29018"/>
            </a:xfrm>
            <a:custGeom>
              <a:avLst/>
              <a:gdLst>
                <a:gd name="connsiteX0" fmla="*/ 0 w 121033"/>
                <a:gd name="connsiteY0" fmla="*/ 71096 h 71096"/>
                <a:gd name="connsiteX1" fmla="*/ 121033 w 121033"/>
                <a:gd name="connsiteY1" fmla="*/ 0 h 71096"/>
              </a:gdLst>
              <a:ahLst/>
              <a:cxnLst>
                <a:cxn ang="0">
                  <a:pos x="connsiteX0" y="connsiteY0"/>
                </a:cxn>
                <a:cxn ang="0">
                  <a:pos x="connsiteX1" y="connsiteY1"/>
                </a:cxn>
              </a:cxnLst>
              <a:rect l="l" t="t" r="r" b="b"/>
              <a:pathLst>
                <a:path w="121033" h="71096">
                  <a:moveTo>
                    <a:pt x="0" y="71096"/>
                  </a:moveTo>
                  <a:lnTo>
                    <a:pt x="121033" y="0"/>
                  </a:lnTo>
                </a:path>
              </a:pathLst>
            </a:custGeom>
            <a:ln w="11906" cap="flat">
              <a:solidFill>
                <a:schemeClr val="tx1"/>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5" name="Freeform: Shape 89">
              <a:extLst>
                <a:ext uri="{FF2B5EF4-FFF2-40B4-BE49-F238E27FC236}">
                  <a16:creationId xmlns:a16="http://schemas.microsoft.com/office/drawing/2014/main" id="{AD066FAA-1F49-4613-83F4-2F6E77218EE0}"/>
                </a:ext>
              </a:extLst>
            </p:cNvPr>
            <p:cNvSpPr/>
            <p:nvPr/>
          </p:nvSpPr>
          <p:spPr>
            <a:xfrm>
              <a:off x="3897941" y="5860371"/>
              <a:ext cx="110891" cy="59763"/>
            </a:xfrm>
            <a:custGeom>
              <a:avLst/>
              <a:gdLst>
                <a:gd name="connsiteX0" fmla="*/ 0 w 271690"/>
                <a:gd name="connsiteY0" fmla="*/ 146425 h 146424"/>
                <a:gd name="connsiteX1" fmla="*/ 271690 w 271690"/>
                <a:gd name="connsiteY1" fmla="*/ 0 h 146424"/>
              </a:gdLst>
              <a:ahLst/>
              <a:cxnLst>
                <a:cxn ang="0">
                  <a:pos x="connsiteX0" y="connsiteY0"/>
                </a:cxn>
                <a:cxn ang="0">
                  <a:pos x="connsiteX1" y="connsiteY1"/>
                </a:cxn>
              </a:cxnLst>
              <a:rect l="l" t="t" r="r" b="b"/>
              <a:pathLst>
                <a:path w="271690" h="146424">
                  <a:moveTo>
                    <a:pt x="0" y="146425"/>
                  </a:moveTo>
                  <a:lnTo>
                    <a:pt x="271690" y="0"/>
                  </a:lnTo>
                </a:path>
              </a:pathLst>
            </a:custGeom>
            <a:ln w="11906" cap="flat">
              <a:solidFill>
                <a:srgbClr val="FFFFFF"/>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6" name="Freeform: Shape 90">
              <a:extLst>
                <a:ext uri="{FF2B5EF4-FFF2-40B4-BE49-F238E27FC236}">
                  <a16:creationId xmlns:a16="http://schemas.microsoft.com/office/drawing/2014/main" id="{51BC7328-DAB4-4855-9768-3907A11A58CB}"/>
                </a:ext>
              </a:extLst>
            </p:cNvPr>
            <p:cNvSpPr/>
            <p:nvPr/>
          </p:nvSpPr>
          <p:spPr>
            <a:xfrm>
              <a:off x="3855451" y="5809244"/>
              <a:ext cx="51127" cy="34200"/>
            </a:xfrm>
            <a:custGeom>
              <a:avLst/>
              <a:gdLst>
                <a:gd name="connsiteX0" fmla="*/ 0 w 125265"/>
                <a:gd name="connsiteY0" fmla="*/ 83792 h 83792"/>
                <a:gd name="connsiteX1" fmla="*/ 125265 w 125265"/>
                <a:gd name="connsiteY1" fmla="*/ 0 h 83792"/>
              </a:gdLst>
              <a:ahLst/>
              <a:cxnLst>
                <a:cxn ang="0">
                  <a:pos x="connsiteX0" y="connsiteY0"/>
                </a:cxn>
                <a:cxn ang="0">
                  <a:pos x="connsiteX1" y="connsiteY1"/>
                </a:cxn>
              </a:cxnLst>
              <a:rect l="l" t="t" r="r" b="b"/>
              <a:pathLst>
                <a:path w="125265" h="83792">
                  <a:moveTo>
                    <a:pt x="0" y="83792"/>
                  </a:moveTo>
                  <a:lnTo>
                    <a:pt x="125265" y="0"/>
                  </a:lnTo>
                </a:path>
              </a:pathLst>
            </a:custGeom>
            <a:ln w="11906" cap="flat">
              <a:solidFill>
                <a:srgbClr val="FFFFFF"/>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7" name="Freeform: Shape 91">
              <a:extLst>
                <a:ext uri="{FF2B5EF4-FFF2-40B4-BE49-F238E27FC236}">
                  <a16:creationId xmlns:a16="http://schemas.microsoft.com/office/drawing/2014/main" id="{EDFEC47F-3B04-483C-981C-023A21B2DE90}"/>
                </a:ext>
              </a:extLst>
            </p:cNvPr>
            <p:cNvSpPr/>
            <p:nvPr/>
          </p:nvSpPr>
          <p:spPr>
            <a:xfrm>
              <a:off x="3804323" y="5604734"/>
              <a:ext cx="204510" cy="409019"/>
            </a:xfrm>
            <a:custGeom>
              <a:avLst/>
              <a:gdLst>
                <a:gd name="connsiteX0" fmla="*/ 501061 w 501061"/>
                <a:gd name="connsiteY0" fmla="*/ 82946 h 1002122"/>
                <a:gd name="connsiteX1" fmla="*/ 375796 w 501061"/>
                <a:gd name="connsiteY1" fmla="*/ 0 h 1002122"/>
                <a:gd name="connsiteX2" fmla="*/ 125265 w 501061"/>
                <a:gd name="connsiteY2" fmla="*/ 145579 h 1002122"/>
                <a:gd name="connsiteX3" fmla="*/ 125265 w 501061"/>
                <a:gd name="connsiteY3" fmla="*/ 312317 h 1002122"/>
                <a:gd name="connsiteX4" fmla="*/ 0 w 501061"/>
                <a:gd name="connsiteY4" fmla="*/ 375796 h 1002122"/>
                <a:gd name="connsiteX5" fmla="*/ 0 w 501061"/>
                <a:gd name="connsiteY5" fmla="*/ 506139 h 1002122"/>
                <a:gd name="connsiteX6" fmla="*/ 0 w 501061"/>
                <a:gd name="connsiteY6" fmla="*/ 626326 h 1002122"/>
                <a:gd name="connsiteX7" fmla="*/ 125265 w 501061"/>
                <a:gd name="connsiteY7" fmla="*/ 710119 h 1002122"/>
                <a:gd name="connsiteX8" fmla="*/ 125265 w 501061"/>
                <a:gd name="connsiteY8" fmla="*/ 856544 h 1002122"/>
                <a:gd name="connsiteX9" fmla="*/ 375796 w 501061"/>
                <a:gd name="connsiteY9" fmla="*/ 1002122 h 1002122"/>
                <a:gd name="connsiteX10" fmla="*/ 501061 w 501061"/>
                <a:gd name="connsiteY10" fmla="*/ 935258 h 1002122"/>
                <a:gd name="connsiteX11" fmla="*/ 501061 w 501061"/>
                <a:gd name="connsiteY11" fmla="*/ 501061 h 1002122"/>
                <a:gd name="connsiteX12" fmla="*/ 375796 w 501061"/>
                <a:gd name="connsiteY12" fmla="*/ 438428 h 1002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061" h="1002122">
                  <a:moveTo>
                    <a:pt x="501061" y="82946"/>
                  </a:moveTo>
                  <a:lnTo>
                    <a:pt x="375796" y="0"/>
                  </a:lnTo>
                  <a:lnTo>
                    <a:pt x="125265" y="145579"/>
                  </a:lnTo>
                  <a:lnTo>
                    <a:pt x="125265" y="312317"/>
                  </a:lnTo>
                  <a:lnTo>
                    <a:pt x="0" y="375796"/>
                  </a:lnTo>
                  <a:lnTo>
                    <a:pt x="0" y="506139"/>
                  </a:lnTo>
                  <a:lnTo>
                    <a:pt x="0" y="626326"/>
                  </a:lnTo>
                  <a:lnTo>
                    <a:pt x="125265" y="710119"/>
                  </a:lnTo>
                  <a:lnTo>
                    <a:pt x="125265" y="856544"/>
                  </a:lnTo>
                  <a:lnTo>
                    <a:pt x="375796" y="1002122"/>
                  </a:lnTo>
                  <a:lnTo>
                    <a:pt x="501061" y="935258"/>
                  </a:lnTo>
                  <a:lnTo>
                    <a:pt x="501061" y="501061"/>
                  </a:lnTo>
                  <a:lnTo>
                    <a:pt x="375796" y="438428"/>
                  </a:lnTo>
                </a:path>
              </a:pathLst>
            </a:custGeom>
            <a:noFill/>
            <a:ln w="11906" cap="flat">
              <a:solidFill>
                <a:srgbClr val="FFFFFF"/>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8" name="Freeform: Shape 92">
              <a:extLst>
                <a:ext uri="{FF2B5EF4-FFF2-40B4-BE49-F238E27FC236}">
                  <a16:creationId xmlns:a16="http://schemas.microsoft.com/office/drawing/2014/main" id="{04E72D7B-199C-4D6C-8334-F12F229A8C62}"/>
                </a:ext>
              </a:extLst>
            </p:cNvPr>
            <p:cNvSpPr/>
            <p:nvPr/>
          </p:nvSpPr>
          <p:spPr>
            <a:xfrm>
              <a:off x="3906578" y="5809244"/>
              <a:ext cx="51127" cy="76691"/>
            </a:xfrm>
            <a:custGeom>
              <a:avLst/>
              <a:gdLst>
                <a:gd name="connsiteX0" fmla="*/ 125265 w 125265"/>
                <a:gd name="connsiteY0" fmla="*/ 187898 h 187897"/>
                <a:gd name="connsiteX1" fmla="*/ 125265 w 125265"/>
                <a:gd name="connsiteY1" fmla="*/ 83792 h 187897"/>
                <a:gd name="connsiteX2" fmla="*/ 0 w 125265"/>
                <a:gd name="connsiteY2" fmla="*/ 0 h 187897"/>
              </a:gdLst>
              <a:ahLst/>
              <a:cxnLst>
                <a:cxn ang="0">
                  <a:pos x="connsiteX0" y="connsiteY0"/>
                </a:cxn>
                <a:cxn ang="0">
                  <a:pos x="connsiteX1" y="connsiteY1"/>
                </a:cxn>
                <a:cxn ang="0">
                  <a:pos x="connsiteX2" y="connsiteY2"/>
                </a:cxn>
              </a:cxnLst>
              <a:rect l="l" t="t" r="r" b="b"/>
              <a:pathLst>
                <a:path w="125265" h="187897">
                  <a:moveTo>
                    <a:pt x="125265" y="187898"/>
                  </a:moveTo>
                  <a:lnTo>
                    <a:pt x="125265" y="83792"/>
                  </a:lnTo>
                  <a:lnTo>
                    <a:pt x="0" y="0"/>
                  </a:lnTo>
                </a:path>
              </a:pathLst>
            </a:custGeom>
            <a:noFill/>
            <a:ln w="11906" cap="flat">
              <a:solidFill>
                <a:srgbClr val="FFFFFF"/>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9" name="Freeform: Shape 93">
              <a:extLst>
                <a:ext uri="{FF2B5EF4-FFF2-40B4-BE49-F238E27FC236}">
                  <a16:creationId xmlns:a16="http://schemas.microsoft.com/office/drawing/2014/main" id="{478F54DC-FB5E-499B-8AD6-548670B792D2}"/>
                </a:ext>
              </a:extLst>
            </p:cNvPr>
            <p:cNvSpPr/>
            <p:nvPr/>
          </p:nvSpPr>
          <p:spPr>
            <a:xfrm>
              <a:off x="4213342" y="5766062"/>
              <a:ext cx="3454" cy="90854"/>
            </a:xfrm>
            <a:custGeom>
              <a:avLst/>
              <a:gdLst>
                <a:gd name="connsiteX0" fmla="*/ 0 w 8463"/>
                <a:gd name="connsiteY0" fmla="*/ 0 h 222599"/>
                <a:gd name="connsiteX1" fmla="*/ 0 w 8463"/>
                <a:gd name="connsiteY1" fmla="*/ 110877 h 222599"/>
                <a:gd name="connsiteX2" fmla="*/ 0 w 8463"/>
                <a:gd name="connsiteY2" fmla="*/ 222600 h 222599"/>
              </a:gdLst>
              <a:ahLst/>
              <a:cxnLst>
                <a:cxn ang="0">
                  <a:pos x="connsiteX0" y="connsiteY0"/>
                </a:cxn>
                <a:cxn ang="0">
                  <a:pos x="connsiteX1" y="connsiteY1"/>
                </a:cxn>
                <a:cxn ang="0">
                  <a:pos x="connsiteX2" y="connsiteY2"/>
                </a:cxn>
              </a:cxnLst>
              <a:rect l="l" t="t" r="r" b="b"/>
              <a:pathLst>
                <a:path w="8463" h="222599">
                  <a:moveTo>
                    <a:pt x="0" y="0"/>
                  </a:moveTo>
                  <a:lnTo>
                    <a:pt x="0" y="110877"/>
                  </a:lnTo>
                  <a:lnTo>
                    <a:pt x="0" y="222600"/>
                  </a:lnTo>
                  <a:close/>
                </a:path>
              </a:pathLst>
            </a:custGeom>
            <a:noFill/>
            <a:ln w="11906" cap="flat">
              <a:solidFill>
                <a:schemeClr val="accent1"/>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0" name="Freeform: Shape 94">
              <a:extLst>
                <a:ext uri="{FF2B5EF4-FFF2-40B4-BE49-F238E27FC236}">
                  <a16:creationId xmlns:a16="http://schemas.microsoft.com/office/drawing/2014/main" id="{DE0A7B76-5CE0-4B47-89FF-70D2F0B09046}"/>
                </a:ext>
              </a:extLst>
            </p:cNvPr>
            <p:cNvSpPr/>
            <p:nvPr/>
          </p:nvSpPr>
          <p:spPr>
            <a:xfrm>
              <a:off x="4162215" y="5834807"/>
              <a:ext cx="51127" cy="25563"/>
            </a:xfrm>
            <a:custGeom>
              <a:avLst/>
              <a:gdLst>
                <a:gd name="connsiteX0" fmla="*/ 0 w 125265"/>
                <a:gd name="connsiteY0" fmla="*/ 0 h 62632"/>
                <a:gd name="connsiteX1" fmla="*/ 125265 w 125265"/>
                <a:gd name="connsiteY1" fmla="*/ 62633 h 62632"/>
              </a:gdLst>
              <a:ahLst/>
              <a:cxnLst>
                <a:cxn ang="0">
                  <a:pos x="connsiteX0" y="connsiteY0"/>
                </a:cxn>
                <a:cxn ang="0">
                  <a:pos x="connsiteX1" y="connsiteY1"/>
                </a:cxn>
              </a:cxnLst>
              <a:rect l="l" t="t" r="r" b="b"/>
              <a:pathLst>
                <a:path w="125265" h="62632">
                  <a:moveTo>
                    <a:pt x="0" y="0"/>
                  </a:moveTo>
                  <a:lnTo>
                    <a:pt x="125265" y="62633"/>
                  </a:lnTo>
                </a:path>
              </a:pathLst>
            </a:custGeom>
            <a:ln w="11906" cap="flat">
              <a:solidFill>
                <a:schemeClr val="accent1"/>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1" name="Freeform: Shape 95">
              <a:extLst>
                <a:ext uri="{FF2B5EF4-FFF2-40B4-BE49-F238E27FC236}">
                  <a16:creationId xmlns:a16="http://schemas.microsoft.com/office/drawing/2014/main" id="{6D16A6F2-EEFE-4F92-AAB8-F9DC3422C38B}"/>
                </a:ext>
              </a:extLst>
            </p:cNvPr>
            <p:cNvSpPr/>
            <p:nvPr/>
          </p:nvSpPr>
          <p:spPr>
            <a:xfrm>
              <a:off x="4128360" y="5698352"/>
              <a:ext cx="33854" cy="3454"/>
            </a:xfrm>
            <a:custGeom>
              <a:avLst/>
              <a:gdLst>
                <a:gd name="connsiteX0" fmla="*/ 82946 w 82945"/>
                <a:gd name="connsiteY0" fmla="*/ 0 h 8463"/>
                <a:gd name="connsiteX1" fmla="*/ 0 w 82945"/>
                <a:gd name="connsiteY1" fmla="*/ 0 h 8463"/>
              </a:gdLst>
              <a:ahLst/>
              <a:cxnLst>
                <a:cxn ang="0">
                  <a:pos x="connsiteX0" y="connsiteY0"/>
                </a:cxn>
                <a:cxn ang="0">
                  <a:pos x="connsiteX1" y="connsiteY1"/>
                </a:cxn>
              </a:cxnLst>
              <a:rect l="l" t="t" r="r" b="b"/>
              <a:pathLst>
                <a:path w="82945" h="8463">
                  <a:moveTo>
                    <a:pt x="82946" y="0"/>
                  </a:moveTo>
                  <a:lnTo>
                    <a:pt x="0" y="0"/>
                  </a:lnTo>
                </a:path>
              </a:pathLst>
            </a:custGeom>
            <a:ln w="11906" cap="flat">
              <a:solidFill>
                <a:schemeClr val="accent1"/>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2" name="Freeform: Shape 96">
              <a:extLst>
                <a:ext uri="{FF2B5EF4-FFF2-40B4-BE49-F238E27FC236}">
                  <a16:creationId xmlns:a16="http://schemas.microsoft.com/office/drawing/2014/main" id="{FB366174-48C3-4F26-A4C6-59FFD9E59668}"/>
                </a:ext>
              </a:extLst>
            </p:cNvPr>
            <p:cNvSpPr/>
            <p:nvPr/>
          </p:nvSpPr>
          <p:spPr>
            <a:xfrm>
              <a:off x="4008833" y="5928771"/>
              <a:ext cx="51127" cy="3454"/>
            </a:xfrm>
            <a:custGeom>
              <a:avLst/>
              <a:gdLst>
                <a:gd name="connsiteX0" fmla="*/ 0 w 125265"/>
                <a:gd name="connsiteY0" fmla="*/ 0 h 8463"/>
                <a:gd name="connsiteX1" fmla="*/ 125265 w 125265"/>
                <a:gd name="connsiteY1" fmla="*/ 0 h 8463"/>
              </a:gdLst>
              <a:ahLst/>
              <a:cxnLst>
                <a:cxn ang="0">
                  <a:pos x="connsiteX0" y="connsiteY0"/>
                </a:cxn>
                <a:cxn ang="0">
                  <a:pos x="connsiteX1" y="connsiteY1"/>
                </a:cxn>
              </a:cxnLst>
              <a:rect l="l" t="t" r="r" b="b"/>
              <a:pathLst>
                <a:path w="125265" h="8463">
                  <a:moveTo>
                    <a:pt x="0" y="0"/>
                  </a:moveTo>
                  <a:lnTo>
                    <a:pt x="125265" y="0"/>
                  </a:lnTo>
                </a:path>
              </a:pathLst>
            </a:custGeom>
            <a:ln w="11906" cap="flat">
              <a:solidFill>
                <a:schemeClr val="accent1"/>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3" name="Freeform: Shape 97">
              <a:extLst>
                <a:ext uri="{FF2B5EF4-FFF2-40B4-BE49-F238E27FC236}">
                  <a16:creationId xmlns:a16="http://schemas.microsoft.com/office/drawing/2014/main" id="{401CEE12-0E61-4F9B-B4E6-B46B44EF4316}"/>
                </a:ext>
              </a:extLst>
            </p:cNvPr>
            <p:cNvSpPr/>
            <p:nvPr/>
          </p:nvSpPr>
          <p:spPr>
            <a:xfrm>
              <a:off x="4094160" y="5681425"/>
              <a:ext cx="33854" cy="33854"/>
            </a:xfrm>
            <a:custGeom>
              <a:avLst/>
              <a:gdLst>
                <a:gd name="connsiteX0" fmla="*/ 82946 w 82945"/>
                <a:gd name="connsiteY0" fmla="*/ 41473 h 82945"/>
                <a:gd name="connsiteX1" fmla="*/ 41473 w 82945"/>
                <a:gd name="connsiteY1" fmla="*/ 82946 h 82945"/>
                <a:gd name="connsiteX2" fmla="*/ 0 w 82945"/>
                <a:gd name="connsiteY2" fmla="*/ 41473 h 82945"/>
                <a:gd name="connsiteX3" fmla="*/ 41473 w 82945"/>
                <a:gd name="connsiteY3" fmla="*/ 0 h 82945"/>
                <a:gd name="connsiteX4" fmla="*/ 82946 w 82945"/>
                <a:gd name="connsiteY4" fmla="*/ 41473 h 8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5" h="82945">
                  <a:moveTo>
                    <a:pt x="82946" y="41473"/>
                  </a:moveTo>
                  <a:cubicBezTo>
                    <a:pt x="82946" y="64378"/>
                    <a:pt x="64378" y="82946"/>
                    <a:pt x="41473" y="82946"/>
                  </a:cubicBezTo>
                  <a:cubicBezTo>
                    <a:pt x="18568" y="82946"/>
                    <a:pt x="0" y="64378"/>
                    <a:pt x="0" y="41473"/>
                  </a:cubicBezTo>
                  <a:cubicBezTo>
                    <a:pt x="0" y="18568"/>
                    <a:pt x="18568" y="0"/>
                    <a:pt x="41473" y="0"/>
                  </a:cubicBezTo>
                  <a:cubicBezTo>
                    <a:pt x="64378" y="0"/>
                    <a:pt x="82946" y="18568"/>
                    <a:pt x="82946" y="41473"/>
                  </a:cubicBezTo>
                  <a:close/>
                </a:path>
              </a:pathLst>
            </a:custGeom>
            <a:noFill/>
            <a:ln w="11906" cap="flat">
              <a:solidFill>
                <a:schemeClr val="accent1"/>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4" name="Freeform: Shape 98">
              <a:extLst>
                <a:ext uri="{FF2B5EF4-FFF2-40B4-BE49-F238E27FC236}">
                  <a16:creationId xmlns:a16="http://schemas.microsoft.com/office/drawing/2014/main" id="{1E881058-1027-4D16-9A53-6D06BC5167FC}"/>
                </a:ext>
              </a:extLst>
            </p:cNvPr>
            <p:cNvSpPr/>
            <p:nvPr/>
          </p:nvSpPr>
          <p:spPr>
            <a:xfrm>
              <a:off x="4128360" y="5809244"/>
              <a:ext cx="33854" cy="33854"/>
            </a:xfrm>
            <a:custGeom>
              <a:avLst/>
              <a:gdLst>
                <a:gd name="connsiteX0" fmla="*/ 82946 w 82945"/>
                <a:gd name="connsiteY0" fmla="*/ 41473 h 82945"/>
                <a:gd name="connsiteX1" fmla="*/ 41473 w 82945"/>
                <a:gd name="connsiteY1" fmla="*/ 82946 h 82945"/>
                <a:gd name="connsiteX2" fmla="*/ 0 w 82945"/>
                <a:gd name="connsiteY2" fmla="*/ 41473 h 82945"/>
                <a:gd name="connsiteX3" fmla="*/ 41473 w 82945"/>
                <a:gd name="connsiteY3" fmla="*/ 0 h 82945"/>
                <a:gd name="connsiteX4" fmla="*/ 82946 w 82945"/>
                <a:gd name="connsiteY4" fmla="*/ 41473 h 8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5" h="82945">
                  <a:moveTo>
                    <a:pt x="82946" y="41473"/>
                  </a:moveTo>
                  <a:cubicBezTo>
                    <a:pt x="82946" y="64378"/>
                    <a:pt x="64378" y="82946"/>
                    <a:pt x="41473" y="82946"/>
                  </a:cubicBezTo>
                  <a:cubicBezTo>
                    <a:pt x="18568" y="82946"/>
                    <a:pt x="0" y="64378"/>
                    <a:pt x="0" y="41473"/>
                  </a:cubicBezTo>
                  <a:cubicBezTo>
                    <a:pt x="0" y="18568"/>
                    <a:pt x="18568" y="0"/>
                    <a:pt x="41473" y="0"/>
                  </a:cubicBezTo>
                  <a:cubicBezTo>
                    <a:pt x="64378" y="0"/>
                    <a:pt x="82946" y="18568"/>
                    <a:pt x="82946" y="41473"/>
                  </a:cubicBezTo>
                  <a:close/>
                </a:path>
              </a:pathLst>
            </a:custGeom>
            <a:noFill/>
            <a:ln w="11906" cap="flat">
              <a:solidFill>
                <a:schemeClr val="accent1"/>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5" name="Freeform: Shape 99">
              <a:extLst>
                <a:ext uri="{FF2B5EF4-FFF2-40B4-BE49-F238E27FC236}">
                  <a16:creationId xmlns:a16="http://schemas.microsoft.com/office/drawing/2014/main" id="{5388B2C3-EB18-4D2E-876E-B705F3130B5F}"/>
                </a:ext>
              </a:extLst>
            </p:cNvPr>
            <p:cNvSpPr/>
            <p:nvPr/>
          </p:nvSpPr>
          <p:spPr>
            <a:xfrm>
              <a:off x="4059960" y="5766753"/>
              <a:ext cx="33854" cy="33854"/>
            </a:xfrm>
            <a:custGeom>
              <a:avLst/>
              <a:gdLst>
                <a:gd name="connsiteX0" fmla="*/ 82946 w 82945"/>
                <a:gd name="connsiteY0" fmla="*/ 41473 h 82945"/>
                <a:gd name="connsiteX1" fmla="*/ 41473 w 82945"/>
                <a:gd name="connsiteY1" fmla="*/ 82946 h 82945"/>
                <a:gd name="connsiteX2" fmla="*/ 0 w 82945"/>
                <a:gd name="connsiteY2" fmla="*/ 41473 h 82945"/>
                <a:gd name="connsiteX3" fmla="*/ 41473 w 82945"/>
                <a:gd name="connsiteY3" fmla="*/ 0 h 82945"/>
                <a:gd name="connsiteX4" fmla="*/ 82946 w 82945"/>
                <a:gd name="connsiteY4" fmla="*/ 41473 h 8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5" h="82945">
                  <a:moveTo>
                    <a:pt x="82946" y="41473"/>
                  </a:moveTo>
                  <a:cubicBezTo>
                    <a:pt x="82946" y="64378"/>
                    <a:pt x="64378" y="82946"/>
                    <a:pt x="41473" y="82946"/>
                  </a:cubicBezTo>
                  <a:cubicBezTo>
                    <a:pt x="18568" y="82946"/>
                    <a:pt x="0" y="64378"/>
                    <a:pt x="0" y="41473"/>
                  </a:cubicBezTo>
                  <a:cubicBezTo>
                    <a:pt x="0" y="18568"/>
                    <a:pt x="18568" y="0"/>
                    <a:pt x="41473" y="0"/>
                  </a:cubicBezTo>
                  <a:cubicBezTo>
                    <a:pt x="64378" y="0"/>
                    <a:pt x="82946" y="18568"/>
                    <a:pt x="82946" y="41473"/>
                  </a:cubicBezTo>
                  <a:close/>
                </a:path>
              </a:pathLst>
            </a:custGeom>
            <a:noFill/>
            <a:ln w="11906" cap="flat">
              <a:solidFill>
                <a:schemeClr val="accent1"/>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6" name="Freeform: Shape 100">
              <a:extLst>
                <a:ext uri="{FF2B5EF4-FFF2-40B4-BE49-F238E27FC236}">
                  <a16:creationId xmlns:a16="http://schemas.microsoft.com/office/drawing/2014/main" id="{E596E7B9-0258-48AA-A16D-954ED8FCB3BC}"/>
                </a:ext>
              </a:extLst>
            </p:cNvPr>
            <p:cNvSpPr/>
            <p:nvPr/>
          </p:nvSpPr>
          <p:spPr>
            <a:xfrm>
              <a:off x="4059960" y="5911844"/>
              <a:ext cx="33854" cy="33854"/>
            </a:xfrm>
            <a:custGeom>
              <a:avLst/>
              <a:gdLst>
                <a:gd name="connsiteX0" fmla="*/ 82946 w 82945"/>
                <a:gd name="connsiteY0" fmla="*/ 41473 h 82945"/>
                <a:gd name="connsiteX1" fmla="*/ 41473 w 82945"/>
                <a:gd name="connsiteY1" fmla="*/ 82946 h 82945"/>
                <a:gd name="connsiteX2" fmla="*/ 0 w 82945"/>
                <a:gd name="connsiteY2" fmla="*/ 41473 h 82945"/>
                <a:gd name="connsiteX3" fmla="*/ 41473 w 82945"/>
                <a:gd name="connsiteY3" fmla="*/ 0 h 82945"/>
                <a:gd name="connsiteX4" fmla="*/ 82946 w 82945"/>
                <a:gd name="connsiteY4" fmla="*/ 41473 h 8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5" h="82945">
                  <a:moveTo>
                    <a:pt x="82946" y="41473"/>
                  </a:moveTo>
                  <a:cubicBezTo>
                    <a:pt x="82946" y="64378"/>
                    <a:pt x="64378" y="82946"/>
                    <a:pt x="41473" y="82946"/>
                  </a:cubicBezTo>
                  <a:cubicBezTo>
                    <a:pt x="18568" y="82946"/>
                    <a:pt x="0" y="64378"/>
                    <a:pt x="0" y="41473"/>
                  </a:cubicBezTo>
                  <a:cubicBezTo>
                    <a:pt x="0" y="18568"/>
                    <a:pt x="18568" y="0"/>
                    <a:pt x="41473" y="0"/>
                  </a:cubicBezTo>
                  <a:cubicBezTo>
                    <a:pt x="64378" y="0"/>
                    <a:pt x="82946" y="18568"/>
                    <a:pt x="82946" y="41473"/>
                  </a:cubicBezTo>
                  <a:close/>
                </a:path>
              </a:pathLst>
            </a:custGeom>
            <a:noFill/>
            <a:ln w="11906" cap="flat">
              <a:solidFill>
                <a:schemeClr val="accent1"/>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7" name="Freeform: Shape 101">
              <a:extLst>
                <a:ext uri="{FF2B5EF4-FFF2-40B4-BE49-F238E27FC236}">
                  <a16:creationId xmlns:a16="http://schemas.microsoft.com/office/drawing/2014/main" id="{1D7603FF-9503-4782-BEF6-10E90DA380E3}"/>
                </a:ext>
              </a:extLst>
            </p:cNvPr>
            <p:cNvSpPr/>
            <p:nvPr/>
          </p:nvSpPr>
          <p:spPr>
            <a:xfrm>
              <a:off x="4008833" y="5604734"/>
              <a:ext cx="204510" cy="409019"/>
            </a:xfrm>
            <a:custGeom>
              <a:avLst/>
              <a:gdLst>
                <a:gd name="connsiteX0" fmla="*/ 125265 w 501061"/>
                <a:gd name="connsiteY0" fmla="*/ 417269 h 1002122"/>
                <a:gd name="connsiteX1" fmla="*/ 0 w 501061"/>
                <a:gd name="connsiteY1" fmla="*/ 334323 h 1002122"/>
                <a:gd name="connsiteX2" fmla="*/ 0 w 501061"/>
                <a:gd name="connsiteY2" fmla="*/ 82946 h 1002122"/>
                <a:gd name="connsiteX3" fmla="*/ 125265 w 501061"/>
                <a:gd name="connsiteY3" fmla="*/ 0 h 1002122"/>
                <a:gd name="connsiteX4" fmla="*/ 375796 w 501061"/>
                <a:gd name="connsiteY4" fmla="*/ 149811 h 1002122"/>
                <a:gd name="connsiteX5" fmla="*/ 375796 w 501061"/>
                <a:gd name="connsiteY5" fmla="*/ 312317 h 1002122"/>
                <a:gd name="connsiteX6" fmla="*/ 501061 w 501061"/>
                <a:gd name="connsiteY6" fmla="*/ 383413 h 1002122"/>
                <a:gd name="connsiteX7" fmla="*/ 501061 w 501061"/>
                <a:gd name="connsiteY7" fmla="*/ 506139 h 1002122"/>
                <a:gd name="connsiteX8" fmla="*/ 501061 w 501061"/>
                <a:gd name="connsiteY8" fmla="*/ 626326 h 1002122"/>
                <a:gd name="connsiteX9" fmla="*/ 375796 w 501061"/>
                <a:gd name="connsiteY9" fmla="*/ 710119 h 1002122"/>
                <a:gd name="connsiteX10" fmla="*/ 375796 w 501061"/>
                <a:gd name="connsiteY10" fmla="*/ 856544 h 1002122"/>
                <a:gd name="connsiteX11" fmla="*/ 125265 w 501061"/>
                <a:gd name="connsiteY11" fmla="*/ 1002122 h 1002122"/>
                <a:gd name="connsiteX12" fmla="*/ 0 w 501061"/>
                <a:gd name="connsiteY12" fmla="*/ 939490 h 1002122"/>
                <a:gd name="connsiteX13" fmla="*/ 0 w 501061"/>
                <a:gd name="connsiteY13" fmla="*/ 507832 h 1002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1061" h="1002122">
                  <a:moveTo>
                    <a:pt x="125265" y="417269"/>
                  </a:moveTo>
                  <a:lnTo>
                    <a:pt x="0" y="334323"/>
                  </a:lnTo>
                  <a:lnTo>
                    <a:pt x="0" y="82946"/>
                  </a:lnTo>
                  <a:lnTo>
                    <a:pt x="125265" y="0"/>
                  </a:lnTo>
                  <a:lnTo>
                    <a:pt x="375796" y="149811"/>
                  </a:lnTo>
                  <a:lnTo>
                    <a:pt x="375796" y="312317"/>
                  </a:lnTo>
                  <a:lnTo>
                    <a:pt x="501061" y="383413"/>
                  </a:lnTo>
                  <a:lnTo>
                    <a:pt x="501061" y="506139"/>
                  </a:lnTo>
                  <a:lnTo>
                    <a:pt x="501061" y="626326"/>
                  </a:lnTo>
                  <a:lnTo>
                    <a:pt x="375796" y="710119"/>
                  </a:lnTo>
                  <a:lnTo>
                    <a:pt x="375796" y="856544"/>
                  </a:lnTo>
                  <a:lnTo>
                    <a:pt x="125265" y="1002122"/>
                  </a:lnTo>
                  <a:lnTo>
                    <a:pt x="0" y="939490"/>
                  </a:lnTo>
                  <a:lnTo>
                    <a:pt x="0" y="507832"/>
                  </a:lnTo>
                </a:path>
              </a:pathLst>
            </a:custGeom>
            <a:noFill/>
            <a:ln w="11906" cap="flat">
              <a:solidFill>
                <a:srgbClr val="FFFFFF"/>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8" name="Freeform: Shape 104">
              <a:extLst>
                <a:ext uri="{FF2B5EF4-FFF2-40B4-BE49-F238E27FC236}">
                  <a16:creationId xmlns:a16="http://schemas.microsoft.com/office/drawing/2014/main" id="{6466C62F-AAD5-4E3C-93C2-4E207031A332}"/>
                </a:ext>
              </a:extLst>
            </p:cNvPr>
            <p:cNvSpPr/>
            <p:nvPr/>
          </p:nvSpPr>
          <p:spPr>
            <a:xfrm>
              <a:off x="3583286" y="6131436"/>
              <a:ext cx="3454" cy="90854"/>
            </a:xfrm>
            <a:custGeom>
              <a:avLst/>
              <a:gdLst>
                <a:gd name="connsiteX0" fmla="*/ 0 w 8463"/>
                <a:gd name="connsiteY0" fmla="*/ 222600 h 222599"/>
                <a:gd name="connsiteX1" fmla="*/ 0 w 8463"/>
                <a:gd name="connsiteY1" fmla="*/ 110877 h 222599"/>
                <a:gd name="connsiteX2" fmla="*/ 0 w 8463"/>
                <a:gd name="connsiteY2" fmla="*/ 0 h 222599"/>
              </a:gdLst>
              <a:ahLst/>
              <a:cxnLst>
                <a:cxn ang="0">
                  <a:pos x="connsiteX0" y="connsiteY0"/>
                </a:cxn>
                <a:cxn ang="0">
                  <a:pos x="connsiteX1" y="connsiteY1"/>
                </a:cxn>
                <a:cxn ang="0">
                  <a:pos x="connsiteX2" y="connsiteY2"/>
                </a:cxn>
              </a:cxnLst>
              <a:rect l="l" t="t" r="r" b="b"/>
              <a:pathLst>
                <a:path w="8463" h="222599">
                  <a:moveTo>
                    <a:pt x="0" y="222600"/>
                  </a:moveTo>
                  <a:lnTo>
                    <a:pt x="0" y="110877"/>
                  </a:lnTo>
                  <a:lnTo>
                    <a:pt x="0" y="0"/>
                  </a:lnTo>
                  <a:close/>
                </a:path>
              </a:pathLst>
            </a:custGeom>
            <a:noFill/>
            <a:ln w="11906" cap="flat">
              <a:solidFill>
                <a:srgbClr val="FFFFFF"/>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9" name="Freeform: Shape 105">
              <a:extLst>
                <a:ext uri="{FF2B5EF4-FFF2-40B4-BE49-F238E27FC236}">
                  <a16:creationId xmlns:a16="http://schemas.microsoft.com/office/drawing/2014/main" id="{F9657D03-35E8-41D6-8A2E-339E3FAAF5F7}"/>
                </a:ext>
              </a:extLst>
            </p:cNvPr>
            <p:cNvSpPr/>
            <p:nvPr/>
          </p:nvSpPr>
          <p:spPr>
            <a:xfrm>
              <a:off x="3685541" y="6046799"/>
              <a:ext cx="51127" cy="129891"/>
            </a:xfrm>
            <a:custGeom>
              <a:avLst/>
              <a:gdLst>
                <a:gd name="connsiteX0" fmla="*/ 0 w 125265"/>
                <a:gd name="connsiteY0" fmla="*/ 318242 h 318241"/>
                <a:gd name="connsiteX1" fmla="*/ 0 w 125265"/>
                <a:gd name="connsiteY1" fmla="*/ 187898 h 318241"/>
                <a:gd name="connsiteX2" fmla="*/ 125265 w 125265"/>
                <a:gd name="connsiteY2" fmla="*/ 125265 h 318241"/>
                <a:gd name="connsiteX3" fmla="*/ 125265 w 125265"/>
                <a:gd name="connsiteY3" fmla="*/ 0 h 318241"/>
              </a:gdLst>
              <a:ahLst/>
              <a:cxnLst>
                <a:cxn ang="0">
                  <a:pos x="connsiteX0" y="connsiteY0"/>
                </a:cxn>
                <a:cxn ang="0">
                  <a:pos x="connsiteX1" y="connsiteY1"/>
                </a:cxn>
                <a:cxn ang="0">
                  <a:pos x="connsiteX2" y="connsiteY2"/>
                </a:cxn>
                <a:cxn ang="0">
                  <a:pos x="connsiteX3" y="connsiteY3"/>
                </a:cxn>
              </a:cxnLst>
              <a:rect l="l" t="t" r="r" b="b"/>
              <a:pathLst>
                <a:path w="125265" h="318241">
                  <a:moveTo>
                    <a:pt x="0" y="318242"/>
                  </a:moveTo>
                  <a:lnTo>
                    <a:pt x="0" y="187898"/>
                  </a:lnTo>
                  <a:lnTo>
                    <a:pt x="125265" y="125265"/>
                  </a:lnTo>
                  <a:lnTo>
                    <a:pt x="125265" y="0"/>
                  </a:lnTo>
                </a:path>
              </a:pathLst>
            </a:custGeom>
            <a:noFill/>
            <a:ln w="11906" cap="flat">
              <a:solidFill>
                <a:srgbClr val="FFFFFF"/>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90" name="Freeform: Shape 106">
              <a:extLst>
                <a:ext uri="{FF2B5EF4-FFF2-40B4-BE49-F238E27FC236}">
                  <a16:creationId xmlns:a16="http://schemas.microsoft.com/office/drawing/2014/main" id="{5B4162E6-DF8B-4734-B549-C838007A5BAC}"/>
                </a:ext>
              </a:extLst>
            </p:cNvPr>
            <p:cNvSpPr/>
            <p:nvPr/>
          </p:nvSpPr>
          <p:spPr>
            <a:xfrm>
              <a:off x="3634414" y="6097927"/>
              <a:ext cx="51127" cy="25563"/>
            </a:xfrm>
            <a:custGeom>
              <a:avLst/>
              <a:gdLst>
                <a:gd name="connsiteX0" fmla="*/ 125265 w 125265"/>
                <a:gd name="connsiteY0" fmla="*/ 62633 h 62632"/>
                <a:gd name="connsiteX1" fmla="*/ 0 w 125265"/>
                <a:gd name="connsiteY1" fmla="*/ 0 h 62632"/>
              </a:gdLst>
              <a:ahLst/>
              <a:cxnLst>
                <a:cxn ang="0">
                  <a:pos x="connsiteX0" y="connsiteY0"/>
                </a:cxn>
                <a:cxn ang="0">
                  <a:pos x="connsiteX1" y="connsiteY1"/>
                </a:cxn>
              </a:cxnLst>
              <a:rect l="l" t="t" r="r" b="b"/>
              <a:pathLst>
                <a:path w="125265" h="62632">
                  <a:moveTo>
                    <a:pt x="125265" y="62633"/>
                  </a:moveTo>
                  <a:lnTo>
                    <a:pt x="0" y="0"/>
                  </a:lnTo>
                </a:path>
              </a:pathLst>
            </a:custGeom>
            <a:ln w="11906" cap="flat">
              <a:solidFill>
                <a:srgbClr val="FFFFFF"/>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91" name="Freeform: Shape 107">
              <a:extLst>
                <a:ext uri="{FF2B5EF4-FFF2-40B4-BE49-F238E27FC236}">
                  <a16:creationId xmlns:a16="http://schemas.microsoft.com/office/drawing/2014/main" id="{D55E3951-691F-4FA7-8EAC-73653DB295B1}"/>
                </a:ext>
              </a:extLst>
            </p:cNvPr>
            <p:cNvSpPr/>
            <p:nvPr/>
          </p:nvSpPr>
          <p:spPr>
            <a:xfrm>
              <a:off x="3685541" y="6000854"/>
              <a:ext cx="3454" cy="62873"/>
            </a:xfrm>
            <a:custGeom>
              <a:avLst/>
              <a:gdLst>
                <a:gd name="connsiteX0" fmla="*/ 0 w 8463"/>
                <a:gd name="connsiteY0" fmla="*/ 154042 h 154042"/>
                <a:gd name="connsiteX1" fmla="*/ 0 w 8463"/>
                <a:gd name="connsiteY1" fmla="*/ 0 h 154042"/>
              </a:gdLst>
              <a:ahLst/>
              <a:cxnLst>
                <a:cxn ang="0">
                  <a:pos x="connsiteX0" y="connsiteY0"/>
                </a:cxn>
                <a:cxn ang="0">
                  <a:pos x="connsiteX1" y="connsiteY1"/>
                </a:cxn>
              </a:cxnLst>
              <a:rect l="l" t="t" r="r" b="b"/>
              <a:pathLst>
                <a:path w="8463" h="154042">
                  <a:moveTo>
                    <a:pt x="0" y="154042"/>
                  </a:moveTo>
                  <a:lnTo>
                    <a:pt x="0" y="0"/>
                  </a:lnTo>
                </a:path>
              </a:pathLst>
            </a:custGeom>
            <a:ln w="11906" cap="flat">
              <a:solidFill>
                <a:srgbClr val="FFFFFF"/>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92" name="Freeform: Shape 108">
              <a:extLst>
                <a:ext uri="{FF2B5EF4-FFF2-40B4-BE49-F238E27FC236}">
                  <a16:creationId xmlns:a16="http://schemas.microsoft.com/office/drawing/2014/main" id="{EDC09824-21E5-4DD5-8944-411403BDC22E}"/>
                </a:ext>
              </a:extLst>
            </p:cNvPr>
            <p:cNvSpPr/>
            <p:nvPr/>
          </p:nvSpPr>
          <p:spPr>
            <a:xfrm>
              <a:off x="3583286" y="6148363"/>
              <a:ext cx="49054" cy="29018"/>
            </a:xfrm>
            <a:custGeom>
              <a:avLst/>
              <a:gdLst>
                <a:gd name="connsiteX0" fmla="*/ 0 w 120186"/>
                <a:gd name="connsiteY0" fmla="*/ 71097 h 71096"/>
                <a:gd name="connsiteX1" fmla="*/ 120187 w 120186"/>
                <a:gd name="connsiteY1" fmla="*/ 0 h 71096"/>
              </a:gdLst>
              <a:ahLst/>
              <a:cxnLst>
                <a:cxn ang="0">
                  <a:pos x="connsiteX0" y="connsiteY0"/>
                </a:cxn>
                <a:cxn ang="0">
                  <a:pos x="connsiteX1" y="connsiteY1"/>
                </a:cxn>
              </a:cxnLst>
              <a:rect l="l" t="t" r="r" b="b"/>
              <a:pathLst>
                <a:path w="120186" h="71096">
                  <a:moveTo>
                    <a:pt x="0" y="71097"/>
                  </a:moveTo>
                  <a:lnTo>
                    <a:pt x="120187" y="0"/>
                  </a:lnTo>
                </a:path>
              </a:pathLst>
            </a:custGeom>
            <a:ln w="11906" cap="flat">
              <a:solidFill>
                <a:srgbClr val="FFFFFF"/>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93" name="Freeform: Shape 109">
              <a:extLst>
                <a:ext uri="{FF2B5EF4-FFF2-40B4-BE49-F238E27FC236}">
                  <a16:creationId xmlns:a16="http://schemas.microsoft.com/office/drawing/2014/main" id="{2C710819-34B2-431B-84C0-802D78BBCDB2}"/>
                </a:ext>
              </a:extLst>
            </p:cNvPr>
            <p:cNvSpPr/>
            <p:nvPr/>
          </p:nvSpPr>
          <p:spPr>
            <a:xfrm>
              <a:off x="3634414" y="6225745"/>
              <a:ext cx="51127" cy="34200"/>
            </a:xfrm>
            <a:custGeom>
              <a:avLst/>
              <a:gdLst>
                <a:gd name="connsiteX0" fmla="*/ 0 w 125265"/>
                <a:gd name="connsiteY0" fmla="*/ 83792 h 83792"/>
                <a:gd name="connsiteX1" fmla="*/ 125265 w 125265"/>
                <a:gd name="connsiteY1" fmla="*/ 0 h 83792"/>
              </a:gdLst>
              <a:ahLst/>
              <a:cxnLst>
                <a:cxn ang="0">
                  <a:pos x="connsiteX0" y="connsiteY0"/>
                </a:cxn>
                <a:cxn ang="0">
                  <a:pos x="connsiteX1" y="connsiteY1"/>
                </a:cxn>
              </a:cxnLst>
              <a:rect l="l" t="t" r="r" b="b"/>
              <a:pathLst>
                <a:path w="125265" h="83792">
                  <a:moveTo>
                    <a:pt x="0" y="83792"/>
                  </a:moveTo>
                  <a:lnTo>
                    <a:pt x="125265" y="0"/>
                  </a:lnTo>
                </a:path>
              </a:pathLst>
            </a:custGeom>
            <a:ln w="11906" cap="flat">
              <a:solidFill>
                <a:srgbClr val="FFFFFF"/>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94" name="Freeform: Shape 110">
              <a:extLst>
                <a:ext uri="{FF2B5EF4-FFF2-40B4-BE49-F238E27FC236}">
                  <a16:creationId xmlns:a16="http://schemas.microsoft.com/office/drawing/2014/main" id="{DF156724-D1B8-4759-88EC-03E70D6EE697}"/>
                </a:ext>
              </a:extLst>
            </p:cNvPr>
            <p:cNvSpPr/>
            <p:nvPr/>
          </p:nvSpPr>
          <p:spPr>
            <a:xfrm>
              <a:off x="3681050" y="6322473"/>
              <a:ext cx="49400" cy="29018"/>
            </a:xfrm>
            <a:custGeom>
              <a:avLst/>
              <a:gdLst>
                <a:gd name="connsiteX0" fmla="*/ 0 w 121033"/>
                <a:gd name="connsiteY0" fmla="*/ 71096 h 71096"/>
                <a:gd name="connsiteX1" fmla="*/ 121033 w 121033"/>
                <a:gd name="connsiteY1" fmla="*/ 0 h 71096"/>
              </a:gdLst>
              <a:ahLst/>
              <a:cxnLst>
                <a:cxn ang="0">
                  <a:pos x="connsiteX0" y="connsiteY0"/>
                </a:cxn>
                <a:cxn ang="0">
                  <a:pos x="connsiteX1" y="connsiteY1"/>
                </a:cxn>
              </a:cxnLst>
              <a:rect l="l" t="t" r="r" b="b"/>
              <a:pathLst>
                <a:path w="121033" h="71096">
                  <a:moveTo>
                    <a:pt x="0" y="71096"/>
                  </a:moveTo>
                  <a:lnTo>
                    <a:pt x="121033" y="0"/>
                  </a:lnTo>
                </a:path>
              </a:pathLst>
            </a:custGeom>
            <a:ln w="11906" cap="flat">
              <a:solidFill>
                <a:srgbClr val="FFFFFF"/>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95" name="Freeform: Shape 111">
              <a:extLst>
                <a:ext uri="{FF2B5EF4-FFF2-40B4-BE49-F238E27FC236}">
                  <a16:creationId xmlns:a16="http://schemas.microsoft.com/office/drawing/2014/main" id="{2647443E-DB53-4FA7-A383-CEC3D6D9C90D}"/>
                </a:ext>
              </a:extLst>
            </p:cNvPr>
            <p:cNvSpPr/>
            <p:nvPr/>
          </p:nvSpPr>
          <p:spPr>
            <a:xfrm>
              <a:off x="3676904" y="6225745"/>
              <a:ext cx="110891" cy="59763"/>
            </a:xfrm>
            <a:custGeom>
              <a:avLst/>
              <a:gdLst>
                <a:gd name="connsiteX0" fmla="*/ 0 w 271690"/>
                <a:gd name="connsiteY0" fmla="*/ 146425 h 146424"/>
                <a:gd name="connsiteX1" fmla="*/ 271690 w 271690"/>
                <a:gd name="connsiteY1" fmla="*/ 0 h 146424"/>
              </a:gdLst>
              <a:ahLst/>
              <a:cxnLst>
                <a:cxn ang="0">
                  <a:pos x="connsiteX0" y="connsiteY0"/>
                </a:cxn>
                <a:cxn ang="0">
                  <a:pos x="connsiteX1" y="connsiteY1"/>
                </a:cxn>
              </a:cxnLst>
              <a:rect l="l" t="t" r="r" b="b"/>
              <a:pathLst>
                <a:path w="271690" h="146424">
                  <a:moveTo>
                    <a:pt x="0" y="146425"/>
                  </a:moveTo>
                  <a:lnTo>
                    <a:pt x="271690" y="0"/>
                  </a:lnTo>
                </a:path>
              </a:pathLst>
            </a:custGeom>
            <a:ln w="11906" cap="flat">
              <a:solidFill>
                <a:srgbClr val="FFFFFF"/>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96" name="Freeform: Shape 112">
              <a:extLst>
                <a:ext uri="{FF2B5EF4-FFF2-40B4-BE49-F238E27FC236}">
                  <a16:creationId xmlns:a16="http://schemas.microsoft.com/office/drawing/2014/main" id="{F1D14515-AE61-4625-B122-1E8218479605}"/>
                </a:ext>
              </a:extLst>
            </p:cNvPr>
            <p:cNvSpPr/>
            <p:nvPr/>
          </p:nvSpPr>
          <p:spPr>
            <a:xfrm>
              <a:off x="3634414" y="6174618"/>
              <a:ext cx="51127" cy="34200"/>
            </a:xfrm>
            <a:custGeom>
              <a:avLst/>
              <a:gdLst>
                <a:gd name="connsiteX0" fmla="*/ 0 w 125265"/>
                <a:gd name="connsiteY0" fmla="*/ 83792 h 83792"/>
                <a:gd name="connsiteX1" fmla="*/ 125265 w 125265"/>
                <a:gd name="connsiteY1" fmla="*/ 0 h 83792"/>
              </a:gdLst>
              <a:ahLst/>
              <a:cxnLst>
                <a:cxn ang="0">
                  <a:pos x="connsiteX0" y="connsiteY0"/>
                </a:cxn>
                <a:cxn ang="0">
                  <a:pos x="connsiteX1" y="connsiteY1"/>
                </a:cxn>
              </a:cxnLst>
              <a:rect l="l" t="t" r="r" b="b"/>
              <a:pathLst>
                <a:path w="125265" h="83792">
                  <a:moveTo>
                    <a:pt x="0" y="83792"/>
                  </a:moveTo>
                  <a:lnTo>
                    <a:pt x="125265" y="0"/>
                  </a:lnTo>
                </a:path>
              </a:pathLst>
            </a:custGeom>
            <a:ln w="11906" cap="flat">
              <a:solidFill>
                <a:srgbClr val="FFFFFF"/>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97" name="Freeform: Shape 113">
              <a:extLst>
                <a:ext uri="{FF2B5EF4-FFF2-40B4-BE49-F238E27FC236}">
                  <a16:creationId xmlns:a16="http://schemas.microsoft.com/office/drawing/2014/main" id="{735FB150-473E-4697-B120-97B4EB1F5CD2}"/>
                </a:ext>
              </a:extLst>
            </p:cNvPr>
            <p:cNvSpPr/>
            <p:nvPr/>
          </p:nvSpPr>
          <p:spPr>
            <a:xfrm>
              <a:off x="3583286" y="5970108"/>
              <a:ext cx="204510" cy="409019"/>
            </a:xfrm>
            <a:custGeom>
              <a:avLst/>
              <a:gdLst>
                <a:gd name="connsiteX0" fmla="*/ 501061 w 501061"/>
                <a:gd name="connsiteY0" fmla="*/ 82946 h 1002122"/>
                <a:gd name="connsiteX1" fmla="*/ 375796 w 501061"/>
                <a:gd name="connsiteY1" fmla="*/ 0 h 1002122"/>
                <a:gd name="connsiteX2" fmla="*/ 125265 w 501061"/>
                <a:gd name="connsiteY2" fmla="*/ 145579 h 1002122"/>
                <a:gd name="connsiteX3" fmla="*/ 125265 w 501061"/>
                <a:gd name="connsiteY3" fmla="*/ 312317 h 1002122"/>
                <a:gd name="connsiteX4" fmla="*/ 0 w 501061"/>
                <a:gd name="connsiteY4" fmla="*/ 375796 h 1002122"/>
                <a:gd name="connsiteX5" fmla="*/ 0 w 501061"/>
                <a:gd name="connsiteY5" fmla="*/ 506139 h 1002122"/>
                <a:gd name="connsiteX6" fmla="*/ 0 w 501061"/>
                <a:gd name="connsiteY6" fmla="*/ 626326 h 1002122"/>
                <a:gd name="connsiteX7" fmla="*/ 125265 w 501061"/>
                <a:gd name="connsiteY7" fmla="*/ 710119 h 1002122"/>
                <a:gd name="connsiteX8" fmla="*/ 125265 w 501061"/>
                <a:gd name="connsiteY8" fmla="*/ 856544 h 1002122"/>
                <a:gd name="connsiteX9" fmla="*/ 375796 w 501061"/>
                <a:gd name="connsiteY9" fmla="*/ 1002122 h 1002122"/>
                <a:gd name="connsiteX10" fmla="*/ 501061 w 501061"/>
                <a:gd name="connsiteY10" fmla="*/ 935258 h 1002122"/>
                <a:gd name="connsiteX11" fmla="*/ 501061 w 501061"/>
                <a:gd name="connsiteY11" fmla="*/ 501061 h 1002122"/>
                <a:gd name="connsiteX12" fmla="*/ 375796 w 501061"/>
                <a:gd name="connsiteY12" fmla="*/ 438428 h 1002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061" h="1002122">
                  <a:moveTo>
                    <a:pt x="501061" y="82946"/>
                  </a:moveTo>
                  <a:lnTo>
                    <a:pt x="375796" y="0"/>
                  </a:lnTo>
                  <a:lnTo>
                    <a:pt x="125265" y="145579"/>
                  </a:lnTo>
                  <a:lnTo>
                    <a:pt x="125265" y="312317"/>
                  </a:lnTo>
                  <a:lnTo>
                    <a:pt x="0" y="375796"/>
                  </a:lnTo>
                  <a:lnTo>
                    <a:pt x="0" y="506139"/>
                  </a:lnTo>
                  <a:lnTo>
                    <a:pt x="0" y="626326"/>
                  </a:lnTo>
                  <a:lnTo>
                    <a:pt x="125265" y="710119"/>
                  </a:lnTo>
                  <a:lnTo>
                    <a:pt x="125265" y="856544"/>
                  </a:lnTo>
                  <a:lnTo>
                    <a:pt x="375796" y="1002122"/>
                  </a:lnTo>
                  <a:lnTo>
                    <a:pt x="501061" y="935258"/>
                  </a:lnTo>
                  <a:lnTo>
                    <a:pt x="501061" y="501061"/>
                  </a:lnTo>
                  <a:lnTo>
                    <a:pt x="375796" y="438428"/>
                  </a:lnTo>
                </a:path>
              </a:pathLst>
            </a:custGeom>
            <a:noFill/>
            <a:ln w="11906" cap="flat">
              <a:solidFill>
                <a:srgbClr val="FFFFFF"/>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98" name="Freeform: Shape 114">
              <a:extLst>
                <a:ext uri="{FF2B5EF4-FFF2-40B4-BE49-F238E27FC236}">
                  <a16:creationId xmlns:a16="http://schemas.microsoft.com/office/drawing/2014/main" id="{BE278379-F40D-44BC-93BB-354E3483A59A}"/>
                </a:ext>
              </a:extLst>
            </p:cNvPr>
            <p:cNvSpPr/>
            <p:nvPr/>
          </p:nvSpPr>
          <p:spPr>
            <a:xfrm>
              <a:off x="3685541" y="6174618"/>
              <a:ext cx="51127" cy="76691"/>
            </a:xfrm>
            <a:custGeom>
              <a:avLst/>
              <a:gdLst>
                <a:gd name="connsiteX0" fmla="*/ 125265 w 125265"/>
                <a:gd name="connsiteY0" fmla="*/ 187898 h 187897"/>
                <a:gd name="connsiteX1" fmla="*/ 125265 w 125265"/>
                <a:gd name="connsiteY1" fmla="*/ 83792 h 187897"/>
                <a:gd name="connsiteX2" fmla="*/ 0 w 125265"/>
                <a:gd name="connsiteY2" fmla="*/ 0 h 187897"/>
              </a:gdLst>
              <a:ahLst/>
              <a:cxnLst>
                <a:cxn ang="0">
                  <a:pos x="connsiteX0" y="connsiteY0"/>
                </a:cxn>
                <a:cxn ang="0">
                  <a:pos x="connsiteX1" y="connsiteY1"/>
                </a:cxn>
                <a:cxn ang="0">
                  <a:pos x="connsiteX2" y="connsiteY2"/>
                </a:cxn>
              </a:cxnLst>
              <a:rect l="l" t="t" r="r" b="b"/>
              <a:pathLst>
                <a:path w="125265" h="187897">
                  <a:moveTo>
                    <a:pt x="125265" y="187898"/>
                  </a:moveTo>
                  <a:lnTo>
                    <a:pt x="125265" y="83792"/>
                  </a:lnTo>
                  <a:lnTo>
                    <a:pt x="0" y="0"/>
                  </a:lnTo>
                </a:path>
              </a:pathLst>
            </a:custGeom>
            <a:noFill/>
            <a:ln w="11906" cap="flat">
              <a:solidFill>
                <a:srgbClr val="FFFFFF"/>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99" name="Freeform: Shape 115">
              <a:extLst>
                <a:ext uri="{FF2B5EF4-FFF2-40B4-BE49-F238E27FC236}">
                  <a16:creationId xmlns:a16="http://schemas.microsoft.com/office/drawing/2014/main" id="{8C9F5D81-D09B-4413-B0E0-17CFDE82C340}"/>
                </a:ext>
              </a:extLst>
            </p:cNvPr>
            <p:cNvSpPr/>
            <p:nvPr/>
          </p:nvSpPr>
          <p:spPr>
            <a:xfrm>
              <a:off x="3992305" y="6131436"/>
              <a:ext cx="3454" cy="90854"/>
            </a:xfrm>
            <a:custGeom>
              <a:avLst/>
              <a:gdLst>
                <a:gd name="connsiteX0" fmla="*/ 0 w 8463"/>
                <a:gd name="connsiteY0" fmla="*/ 0 h 222599"/>
                <a:gd name="connsiteX1" fmla="*/ 0 w 8463"/>
                <a:gd name="connsiteY1" fmla="*/ 110877 h 222599"/>
                <a:gd name="connsiteX2" fmla="*/ 0 w 8463"/>
                <a:gd name="connsiteY2" fmla="*/ 222600 h 222599"/>
              </a:gdLst>
              <a:ahLst/>
              <a:cxnLst>
                <a:cxn ang="0">
                  <a:pos x="connsiteX0" y="connsiteY0"/>
                </a:cxn>
                <a:cxn ang="0">
                  <a:pos x="connsiteX1" y="connsiteY1"/>
                </a:cxn>
                <a:cxn ang="0">
                  <a:pos x="connsiteX2" y="connsiteY2"/>
                </a:cxn>
              </a:cxnLst>
              <a:rect l="l" t="t" r="r" b="b"/>
              <a:pathLst>
                <a:path w="8463" h="222599">
                  <a:moveTo>
                    <a:pt x="0" y="0"/>
                  </a:moveTo>
                  <a:lnTo>
                    <a:pt x="0" y="110877"/>
                  </a:lnTo>
                  <a:lnTo>
                    <a:pt x="0" y="222600"/>
                  </a:lnTo>
                  <a:close/>
                </a:path>
              </a:pathLst>
            </a:custGeom>
            <a:noFill/>
            <a:ln w="11906" cap="flat">
              <a:solidFill>
                <a:srgbClr val="FFFFFF"/>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200" name="Freeform: Shape 116">
              <a:extLst>
                <a:ext uri="{FF2B5EF4-FFF2-40B4-BE49-F238E27FC236}">
                  <a16:creationId xmlns:a16="http://schemas.microsoft.com/office/drawing/2014/main" id="{46EFD71E-87C1-4258-80FA-7DFEF532A518}"/>
                </a:ext>
              </a:extLst>
            </p:cNvPr>
            <p:cNvSpPr/>
            <p:nvPr/>
          </p:nvSpPr>
          <p:spPr>
            <a:xfrm>
              <a:off x="3941178" y="6200181"/>
              <a:ext cx="51127" cy="25563"/>
            </a:xfrm>
            <a:custGeom>
              <a:avLst/>
              <a:gdLst>
                <a:gd name="connsiteX0" fmla="*/ 0 w 125265"/>
                <a:gd name="connsiteY0" fmla="*/ 0 h 62632"/>
                <a:gd name="connsiteX1" fmla="*/ 125265 w 125265"/>
                <a:gd name="connsiteY1" fmla="*/ 62633 h 62632"/>
              </a:gdLst>
              <a:ahLst/>
              <a:cxnLst>
                <a:cxn ang="0">
                  <a:pos x="connsiteX0" y="connsiteY0"/>
                </a:cxn>
                <a:cxn ang="0">
                  <a:pos x="connsiteX1" y="connsiteY1"/>
                </a:cxn>
              </a:cxnLst>
              <a:rect l="l" t="t" r="r" b="b"/>
              <a:pathLst>
                <a:path w="125265" h="62632">
                  <a:moveTo>
                    <a:pt x="0" y="0"/>
                  </a:moveTo>
                  <a:lnTo>
                    <a:pt x="125265" y="62633"/>
                  </a:lnTo>
                </a:path>
              </a:pathLst>
            </a:custGeom>
            <a:ln w="11906" cap="flat">
              <a:solidFill>
                <a:schemeClr val="accent1"/>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201" name="Freeform: Shape 117">
              <a:extLst>
                <a:ext uri="{FF2B5EF4-FFF2-40B4-BE49-F238E27FC236}">
                  <a16:creationId xmlns:a16="http://schemas.microsoft.com/office/drawing/2014/main" id="{DAEC4C84-AF3E-42CC-BD92-D77227B2E42F}"/>
                </a:ext>
              </a:extLst>
            </p:cNvPr>
            <p:cNvSpPr/>
            <p:nvPr/>
          </p:nvSpPr>
          <p:spPr>
            <a:xfrm>
              <a:off x="3907323" y="6063726"/>
              <a:ext cx="33854" cy="3454"/>
            </a:xfrm>
            <a:custGeom>
              <a:avLst/>
              <a:gdLst>
                <a:gd name="connsiteX0" fmla="*/ 82946 w 82945"/>
                <a:gd name="connsiteY0" fmla="*/ 0 h 8463"/>
                <a:gd name="connsiteX1" fmla="*/ 0 w 82945"/>
                <a:gd name="connsiteY1" fmla="*/ 0 h 8463"/>
              </a:gdLst>
              <a:ahLst/>
              <a:cxnLst>
                <a:cxn ang="0">
                  <a:pos x="connsiteX0" y="connsiteY0"/>
                </a:cxn>
                <a:cxn ang="0">
                  <a:pos x="connsiteX1" y="connsiteY1"/>
                </a:cxn>
              </a:cxnLst>
              <a:rect l="l" t="t" r="r" b="b"/>
              <a:pathLst>
                <a:path w="82945" h="8463">
                  <a:moveTo>
                    <a:pt x="82946" y="0"/>
                  </a:moveTo>
                  <a:lnTo>
                    <a:pt x="0" y="0"/>
                  </a:lnTo>
                </a:path>
              </a:pathLst>
            </a:custGeom>
            <a:ln w="11906" cap="flat">
              <a:solidFill>
                <a:schemeClr val="accent1"/>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202" name="Freeform: Shape 118">
              <a:extLst>
                <a:ext uri="{FF2B5EF4-FFF2-40B4-BE49-F238E27FC236}">
                  <a16:creationId xmlns:a16="http://schemas.microsoft.com/office/drawing/2014/main" id="{8CC34D30-C91B-4F5D-B8DE-51BCFFB00D23}"/>
                </a:ext>
              </a:extLst>
            </p:cNvPr>
            <p:cNvSpPr/>
            <p:nvPr/>
          </p:nvSpPr>
          <p:spPr>
            <a:xfrm>
              <a:off x="3787796" y="6294145"/>
              <a:ext cx="51127" cy="3454"/>
            </a:xfrm>
            <a:custGeom>
              <a:avLst/>
              <a:gdLst>
                <a:gd name="connsiteX0" fmla="*/ 0 w 125265"/>
                <a:gd name="connsiteY0" fmla="*/ 0 h 8463"/>
                <a:gd name="connsiteX1" fmla="*/ 125265 w 125265"/>
                <a:gd name="connsiteY1" fmla="*/ 0 h 8463"/>
              </a:gdLst>
              <a:ahLst/>
              <a:cxnLst>
                <a:cxn ang="0">
                  <a:pos x="connsiteX0" y="connsiteY0"/>
                </a:cxn>
                <a:cxn ang="0">
                  <a:pos x="connsiteX1" y="connsiteY1"/>
                </a:cxn>
              </a:cxnLst>
              <a:rect l="l" t="t" r="r" b="b"/>
              <a:pathLst>
                <a:path w="125265" h="8463">
                  <a:moveTo>
                    <a:pt x="0" y="0"/>
                  </a:moveTo>
                  <a:lnTo>
                    <a:pt x="125265" y="0"/>
                  </a:lnTo>
                </a:path>
              </a:pathLst>
            </a:custGeom>
            <a:ln w="11906" cap="flat">
              <a:solidFill>
                <a:schemeClr val="accent1"/>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203" name="Freeform: Shape 119">
              <a:extLst>
                <a:ext uri="{FF2B5EF4-FFF2-40B4-BE49-F238E27FC236}">
                  <a16:creationId xmlns:a16="http://schemas.microsoft.com/office/drawing/2014/main" id="{4BE2A7FE-966B-4B45-8831-3C9A2C0D4187}"/>
                </a:ext>
              </a:extLst>
            </p:cNvPr>
            <p:cNvSpPr/>
            <p:nvPr/>
          </p:nvSpPr>
          <p:spPr>
            <a:xfrm>
              <a:off x="3873123" y="6046799"/>
              <a:ext cx="33854" cy="33854"/>
            </a:xfrm>
            <a:custGeom>
              <a:avLst/>
              <a:gdLst>
                <a:gd name="connsiteX0" fmla="*/ 82946 w 82945"/>
                <a:gd name="connsiteY0" fmla="*/ 41473 h 82945"/>
                <a:gd name="connsiteX1" fmla="*/ 41473 w 82945"/>
                <a:gd name="connsiteY1" fmla="*/ 82946 h 82945"/>
                <a:gd name="connsiteX2" fmla="*/ 0 w 82945"/>
                <a:gd name="connsiteY2" fmla="*/ 41473 h 82945"/>
                <a:gd name="connsiteX3" fmla="*/ 41473 w 82945"/>
                <a:gd name="connsiteY3" fmla="*/ 0 h 82945"/>
                <a:gd name="connsiteX4" fmla="*/ 82946 w 82945"/>
                <a:gd name="connsiteY4" fmla="*/ 41473 h 8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5" h="82945">
                  <a:moveTo>
                    <a:pt x="82946" y="41473"/>
                  </a:moveTo>
                  <a:cubicBezTo>
                    <a:pt x="82946" y="64378"/>
                    <a:pt x="64378" y="82946"/>
                    <a:pt x="41473" y="82946"/>
                  </a:cubicBezTo>
                  <a:cubicBezTo>
                    <a:pt x="18568" y="82946"/>
                    <a:pt x="0" y="64378"/>
                    <a:pt x="0" y="41473"/>
                  </a:cubicBezTo>
                  <a:cubicBezTo>
                    <a:pt x="0" y="18568"/>
                    <a:pt x="18568" y="0"/>
                    <a:pt x="41473" y="0"/>
                  </a:cubicBezTo>
                  <a:cubicBezTo>
                    <a:pt x="64378" y="0"/>
                    <a:pt x="82946" y="18568"/>
                    <a:pt x="82946" y="41473"/>
                  </a:cubicBezTo>
                  <a:close/>
                </a:path>
              </a:pathLst>
            </a:custGeom>
            <a:noFill/>
            <a:ln w="11906" cap="flat">
              <a:solidFill>
                <a:schemeClr val="accent1"/>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204" name="Freeform: Shape 120">
              <a:extLst>
                <a:ext uri="{FF2B5EF4-FFF2-40B4-BE49-F238E27FC236}">
                  <a16:creationId xmlns:a16="http://schemas.microsoft.com/office/drawing/2014/main" id="{7CFB4FA8-1760-44AB-8711-23E36507ACFD}"/>
                </a:ext>
              </a:extLst>
            </p:cNvPr>
            <p:cNvSpPr/>
            <p:nvPr/>
          </p:nvSpPr>
          <p:spPr>
            <a:xfrm>
              <a:off x="3907323" y="6174618"/>
              <a:ext cx="33854" cy="33854"/>
            </a:xfrm>
            <a:custGeom>
              <a:avLst/>
              <a:gdLst>
                <a:gd name="connsiteX0" fmla="*/ 82946 w 82945"/>
                <a:gd name="connsiteY0" fmla="*/ 41473 h 82945"/>
                <a:gd name="connsiteX1" fmla="*/ 41473 w 82945"/>
                <a:gd name="connsiteY1" fmla="*/ 82946 h 82945"/>
                <a:gd name="connsiteX2" fmla="*/ 0 w 82945"/>
                <a:gd name="connsiteY2" fmla="*/ 41473 h 82945"/>
                <a:gd name="connsiteX3" fmla="*/ 41473 w 82945"/>
                <a:gd name="connsiteY3" fmla="*/ 0 h 82945"/>
                <a:gd name="connsiteX4" fmla="*/ 82946 w 82945"/>
                <a:gd name="connsiteY4" fmla="*/ 41473 h 8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5" h="82945">
                  <a:moveTo>
                    <a:pt x="82946" y="41473"/>
                  </a:moveTo>
                  <a:cubicBezTo>
                    <a:pt x="82946" y="64378"/>
                    <a:pt x="64378" y="82946"/>
                    <a:pt x="41473" y="82946"/>
                  </a:cubicBezTo>
                  <a:cubicBezTo>
                    <a:pt x="18568" y="82946"/>
                    <a:pt x="0" y="64378"/>
                    <a:pt x="0" y="41473"/>
                  </a:cubicBezTo>
                  <a:cubicBezTo>
                    <a:pt x="0" y="18568"/>
                    <a:pt x="18568" y="0"/>
                    <a:pt x="41473" y="0"/>
                  </a:cubicBezTo>
                  <a:cubicBezTo>
                    <a:pt x="64378" y="0"/>
                    <a:pt x="82946" y="18568"/>
                    <a:pt x="82946" y="41473"/>
                  </a:cubicBezTo>
                  <a:close/>
                </a:path>
              </a:pathLst>
            </a:custGeom>
            <a:noFill/>
            <a:ln w="11906" cap="flat">
              <a:solidFill>
                <a:schemeClr val="accent1"/>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205" name="Freeform: Shape 121">
              <a:extLst>
                <a:ext uri="{FF2B5EF4-FFF2-40B4-BE49-F238E27FC236}">
                  <a16:creationId xmlns:a16="http://schemas.microsoft.com/office/drawing/2014/main" id="{B12F3A9D-C0CD-4248-A84D-A3D244F0038F}"/>
                </a:ext>
              </a:extLst>
            </p:cNvPr>
            <p:cNvSpPr/>
            <p:nvPr/>
          </p:nvSpPr>
          <p:spPr>
            <a:xfrm>
              <a:off x="3838923" y="6132127"/>
              <a:ext cx="33854" cy="33854"/>
            </a:xfrm>
            <a:custGeom>
              <a:avLst/>
              <a:gdLst>
                <a:gd name="connsiteX0" fmla="*/ 82946 w 82945"/>
                <a:gd name="connsiteY0" fmla="*/ 41473 h 82945"/>
                <a:gd name="connsiteX1" fmla="*/ 41473 w 82945"/>
                <a:gd name="connsiteY1" fmla="*/ 82946 h 82945"/>
                <a:gd name="connsiteX2" fmla="*/ 0 w 82945"/>
                <a:gd name="connsiteY2" fmla="*/ 41473 h 82945"/>
                <a:gd name="connsiteX3" fmla="*/ 41473 w 82945"/>
                <a:gd name="connsiteY3" fmla="*/ 0 h 82945"/>
                <a:gd name="connsiteX4" fmla="*/ 82946 w 82945"/>
                <a:gd name="connsiteY4" fmla="*/ 41473 h 8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5" h="82945">
                  <a:moveTo>
                    <a:pt x="82946" y="41473"/>
                  </a:moveTo>
                  <a:cubicBezTo>
                    <a:pt x="82946" y="64378"/>
                    <a:pt x="64378" y="82946"/>
                    <a:pt x="41473" y="82946"/>
                  </a:cubicBezTo>
                  <a:cubicBezTo>
                    <a:pt x="18568" y="82946"/>
                    <a:pt x="0" y="64378"/>
                    <a:pt x="0" y="41473"/>
                  </a:cubicBezTo>
                  <a:cubicBezTo>
                    <a:pt x="0" y="18568"/>
                    <a:pt x="18568" y="0"/>
                    <a:pt x="41473" y="0"/>
                  </a:cubicBezTo>
                  <a:cubicBezTo>
                    <a:pt x="64378" y="0"/>
                    <a:pt x="82946" y="18568"/>
                    <a:pt x="82946" y="41473"/>
                  </a:cubicBezTo>
                  <a:close/>
                </a:path>
              </a:pathLst>
            </a:custGeom>
            <a:noFill/>
            <a:ln w="11906" cap="flat">
              <a:solidFill>
                <a:schemeClr val="accent1"/>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206" name="Freeform: Shape 122">
              <a:extLst>
                <a:ext uri="{FF2B5EF4-FFF2-40B4-BE49-F238E27FC236}">
                  <a16:creationId xmlns:a16="http://schemas.microsoft.com/office/drawing/2014/main" id="{FCF982A7-4192-42A6-BBBB-7B6AEE968203}"/>
                </a:ext>
              </a:extLst>
            </p:cNvPr>
            <p:cNvSpPr/>
            <p:nvPr/>
          </p:nvSpPr>
          <p:spPr>
            <a:xfrm>
              <a:off x="3838923" y="6277218"/>
              <a:ext cx="33854" cy="33854"/>
            </a:xfrm>
            <a:custGeom>
              <a:avLst/>
              <a:gdLst>
                <a:gd name="connsiteX0" fmla="*/ 82946 w 82945"/>
                <a:gd name="connsiteY0" fmla="*/ 41473 h 82945"/>
                <a:gd name="connsiteX1" fmla="*/ 41473 w 82945"/>
                <a:gd name="connsiteY1" fmla="*/ 82946 h 82945"/>
                <a:gd name="connsiteX2" fmla="*/ 0 w 82945"/>
                <a:gd name="connsiteY2" fmla="*/ 41473 h 82945"/>
                <a:gd name="connsiteX3" fmla="*/ 41473 w 82945"/>
                <a:gd name="connsiteY3" fmla="*/ 0 h 82945"/>
                <a:gd name="connsiteX4" fmla="*/ 82946 w 82945"/>
                <a:gd name="connsiteY4" fmla="*/ 41473 h 8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5" h="82945">
                  <a:moveTo>
                    <a:pt x="82946" y="41473"/>
                  </a:moveTo>
                  <a:cubicBezTo>
                    <a:pt x="82946" y="64378"/>
                    <a:pt x="64378" y="82946"/>
                    <a:pt x="41473" y="82946"/>
                  </a:cubicBezTo>
                  <a:cubicBezTo>
                    <a:pt x="18568" y="82946"/>
                    <a:pt x="0" y="64378"/>
                    <a:pt x="0" y="41473"/>
                  </a:cubicBezTo>
                  <a:cubicBezTo>
                    <a:pt x="0" y="18568"/>
                    <a:pt x="18568" y="0"/>
                    <a:pt x="41473" y="0"/>
                  </a:cubicBezTo>
                  <a:cubicBezTo>
                    <a:pt x="64378" y="0"/>
                    <a:pt x="82946" y="18568"/>
                    <a:pt x="82946" y="41473"/>
                  </a:cubicBezTo>
                  <a:close/>
                </a:path>
              </a:pathLst>
            </a:custGeom>
            <a:noFill/>
            <a:ln w="11906" cap="flat">
              <a:solidFill>
                <a:schemeClr val="accent1"/>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sp>
          <p:nvSpPr>
            <p:cNvPr id="207" name="Freeform: Shape 123">
              <a:extLst>
                <a:ext uri="{FF2B5EF4-FFF2-40B4-BE49-F238E27FC236}">
                  <a16:creationId xmlns:a16="http://schemas.microsoft.com/office/drawing/2014/main" id="{9C6D0EB5-BDC1-424E-B368-5A9A623EC48E}"/>
                </a:ext>
              </a:extLst>
            </p:cNvPr>
            <p:cNvSpPr/>
            <p:nvPr/>
          </p:nvSpPr>
          <p:spPr>
            <a:xfrm>
              <a:off x="3787796" y="5970108"/>
              <a:ext cx="204510" cy="409019"/>
            </a:xfrm>
            <a:custGeom>
              <a:avLst/>
              <a:gdLst>
                <a:gd name="connsiteX0" fmla="*/ 125265 w 501061"/>
                <a:gd name="connsiteY0" fmla="*/ 417269 h 1002122"/>
                <a:gd name="connsiteX1" fmla="*/ 0 w 501061"/>
                <a:gd name="connsiteY1" fmla="*/ 334323 h 1002122"/>
                <a:gd name="connsiteX2" fmla="*/ 0 w 501061"/>
                <a:gd name="connsiteY2" fmla="*/ 82946 h 1002122"/>
                <a:gd name="connsiteX3" fmla="*/ 125265 w 501061"/>
                <a:gd name="connsiteY3" fmla="*/ 0 h 1002122"/>
                <a:gd name="connsiteX4" fmla="*/ 375796 w 501061"/>
                <a:gd name="connsiteY4" fmla="*/ 149811 h 1002122"/>
                <a:gd name="connsiteX5" fmla="*/ 375796 w 501061"/>
                <a:gd name="connsiteY5" fmla="*/ 312317 h 1002122"/>
                <a:gd name="connsiteX6" fmla="*/ 501061 w 501061"/>
                <a:gd name="connsiteY6" fmla="*/ 383413 h 1002122"/>
                <a:gd name="connsiteX7" fmla="*/ 501061 w 501061"/>
                <a:gd name="connsiteY7" fmla="*/ 506139 h 1002122"/>
                <a:gd name="connsiteX8" fmla="*/ 501061 w 501061"/>
                <a:gd name="connsiteY8" fmla="*/ 626326 h 1002122"/>
                <a:gd name="connsiteX9" fmla="*/ 375796 w 501061"/>
                <a:gd name="connsiteY9" fmla="*/ 710119 h 1002122"/>
                <a:gd name="connsiteX10" fmla="*/ 375796 w 501061"/>
                <a:gd name="connsiteY10" fmla="*/ 856544 h 1002122"/>
                <a:gd name="connsiteX11" fmla="*/ 125265 w 501061"/>
                <a:gd name="connsiteY11" fmla="*/ 1002122 h 1002122"/>
                <a:gd name="connsiteX12" fmla="*/ 0 w 501061"/>
                <a:gd name="connsiteY12" fmla="*/ 939490 h 1002122"/>
                <a:gd name="connsiteX13" fmla="*/ 0 w 501061"/>
                <a:gd name="connsiteY13" fmla="*/ 507832 h 1002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1061" h="1002122">
                  <a:moveTo>
                    <a:pt x="125265" y="417269"/>
                  </a:moveTo>
                  <a:lnTo>
                    <a:pt x="0" y="334323"/>
                  </a:lnTo>
                  <a:lnTo>
                    <a:pt x="0" y="82946"/>
                  </a:lnTo>
                  <a:lnTo>
                    <a:pt x="125265" y="0"/>
                  </a:lnTo>
                  <a:lnTo>
                    <a:pt x="375796" y="149811"/>
                  </a:lnTo>
                  <a:lnTo>
                    <a:pt x="375796" y="312317"/>
                  </a:lnTo>
                  <a:lnTo>
                    <a:pt x="501061" y="383413"/>
                  </a:lnTo>
                  <a:lnTo>
                    <a:pt x="501061" y="506139"/>
                  </a:lnTo>
                  <a:lnTo>
                    <a:pt x="501061" y="626326"/>
                  </a:lnTo>
                  <a:lnTo>
                    <a:pt x="375796" y="710119"/>
                  </a:lnTo>
                  <a:lnTo>
                    <a:pt x="375796" y="856544"/>
                  </a:lnTo>
                  <a:lnTo>
                    <a:pt x="125265" y="1002122"/>
                  </a:lnTo>
                  <a:lnTo>
                    <a:pt x="0" y="939490"/>
                  </a:lnTo>
                  <a:lnTo>
                    <a:pt x="0" y="507832"/>
                  </a:lnTo>
                </a:path>
              </a:pathLst>
            </a:custGeom>
            <a:noFill/>
            <a:ln w="11906" cap="flat">
              <a:solidFill>
                <a:srgbClr val="FFFFFF"/>
              </a:solidFill>
              <a:prstDash val="solid"/>
              <a:round/>
            </a:ln>
          </p:spPr>
          <p:txBody>
            <a:bodyPr rtlCol="0" anchor="ctr"/>
            <a:lstStyle/>
            <a:p>
              <a:endParaRPr lang="en-US" sz="150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227" name="Group 226">
            <a:extLst>
              <a:ext uri="{FF2B5EF4-FFF2-40B4-BE49-F238E27FC236}">
                <a16:creationId xmlns:a16="http://schemas.microsoft.com/office/drawing/2014/main" id="{673D4395-6A9B-4ECB-AEDD-FA8E06234C4D}"/>
              </a:ext>
            </a:extLst>
          </p:cNvPr>
          <p:cNvGrpSpPr/>
          <p:nvPr/>
        </p:nvGrpSpPr>
        <p:grpSpPr>
          <a:xfrm>
            <a:off x="6619512" y="2341925"/>
            <a:ext cx="803840" cy="781459"/>
            <a:chOff x="3372801" y="356896"/>
            <a:chExt cx="386071" cy="375322"/>
          </a:xfrm>
          <a:solidFill>
            <a:srgbClr val="2C374A"/>
          </a:solidFill>
        </p:grpSpPr>
        <p:grpSp>
          <p:nvGrpSpPr>
            <p:cNvPr id="228" name="Group 227">
              <a:extLst>
                <a:ext uri="{FF2B5EF4-FFF2-40B4-BE49-F238E27FC236}">
                  <a16:creationId xmlns:a16="http://schemas.microsoft.com/office/drawing/2014/main" id="{73DF9157-4C4A-40EB-B1E4-337FE504F278}"/>
                </a:ext>
              </a:extLst>
            </p:cNvPr>
            <p:cNvGrpSpPr/>
            <p:nvPr/>
          </p:nvGrpSpPr>
          <p:grpSpPr>
            <a:xfrm>
              <a:off x="3372801" y="356896"/>
              <a:ext cx="240814" cy="239592"/>
              <a:chOff x="4150538" y="3152811"/>
              <a:chExt cx="214217" cy="213130"/>
            </a:xfrm>
            <a:grpFill/>
          </p:grpSpPr>
          <p:sp>
            <p:nvSpPr>
              <p:cNvPr id="232" name="Freeform 7">
                <a:extLst>
                  <a:ext uri="{FF2B5EF4-FFF2-40B4-BE49-F238E27FC236}">
                    <a16:creationId xmlns:a16="http://schemas.microsoft.com/office/drawing/2014/main" id="{6E8613DE-CD7C-43F9-A74E-571DD08C6E0A}"/>
                  </a:ext>
                </a:extLst>
              </p:cNvPr>
              <p:cNvSpPr>
                <a:spLocks/>
              </p:cNvSpPr>
              <p:nvPr/>
            </p:nvSpPr>
            <p:spPr bwMode="auto">
              <a:xfrm>
                <a:off x="4150538" y="3152811"/>
                <a:ext cx="214217" cy="213130"/>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grpFill/>
              <a:ln w="12700" cap="rnd">
                <a:solidFill>
                  <a:schemeClr val="tx1"/>
                </a:solidFill>
                <a:prstDash val="solid"/>
                <a:round/>
              </a:ln>
            </p:spPr>
            <p:txBody>
              <a:bodyPr vert="horz" wrap="square" lIns="121920" tIns="60960" rIns="121920" bIns="60960" numCol="1" anchor="t" anchorCtr="0" compatLnSpc="1">
                <a:prstTxWarp prst="textNoShape">
                  <a:avLst/>
                </a:prstTxWarp>
              </a:bodyPr>
              <a:lstStyle/>
              <a:p>
                <a:pPr defTabSz="609570"/>
                <a:endParaRPr lang="en-US" sz="2400" kern="0"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3" name="Oval 6">
                <a:extLst>
                  <a:ext uri="{FF2B5EF4-FFF2-40B4-BE49-F238E27FC236}">
                    <a16:creationId xmlns:a16="http://schemas.microsoft.com/office/drawing/2014/main" id="{B89BBA0B-0424-45CE-A549-534B09ACDDD3}"/>
                  </a:ext>
                </a:extLst>
              </p:cNvPr>
              <p:cNvSpPr>
                <a:spLocks noChangeArrowheads="1"/>
              </p:cNvSpPr>
              <p:nvPr/>
            </p:nvSpPr>
            <p:spPr bwMode="auto">
              <a:xfrm>
                <a:off x="4217957" y="3219686"/>
                <a:ext cx="79380" cy="79380"/>
              </a:xfrm>
              <a:prstGeom prst="ellipse">
                <a:avLst/>
              </a:prstGeom>
              <a:grpFill/>
              <a:ln w="12700" cap="rnd">
                <a:solidFill>
                  <a:schemeClr val="accent1"/>
                </a:solidFill>
                <a:prstDash val="solid"/>
                <a:round/>
              </a:ln>
            </p:spPr>
            <p:txBody>
              <a:bodyPr vert="horz" wrap="square" lIns="121920" tIns="60960" rIns="121920" bIns="60960" numCol="1" anchor="t" anchorCtr="0" compatLnSpc="1">
                <a:prstTxWarp prst="textNoShape">
                  <a:avLst/>
                </a:prstTxWarp>
              </a:bodyPr>
              <a:lstStyle/>
              <a:p>
                <a:pPr defTabSz="609570"/>
                <a:endParaRPr lang="en-US" sz="2400" kern="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229" name="Group 228">
              <a:extLst>
                <a:ext uri="{FF2B5EF4-FFF2-40B4-BE49-F238E27FC236}">
                  <a16:creationId xmlns:a16="http://schemas.microsoft.com/office/drawing/2014/main" id="{1EB5F06F-E504-4EDA-8365-B00EAB7B6217}"/>
                </a:ext>
              </a:extLst>
            </p:cNvPr>
            <p:cNvGrpSpPr/>
            <p:nvPr/>
          </p:nvGrpSpPr>
          <p:grpSpPr>
            <a:xfrm>
              <a:off x="3596638" y="570807"/>
              <a:ext cx="162234" cy="161411"/>
              <a:chOff x="4150538" y="3152811"/>
              <a:chExt cx="214217" cy="213130"/>
            </a:xfrm>
            <a:grpFill/>
          </p:grpSpPr>
          <p:sp>
            <p:nvSpPr>
              <p:cNvPr id="230" name="Freeform 7">
                <a:extLst>
                  <a:ext uri="{FF2B5EF4-FFF2-40B4-BE49-F238E27FC236}">
                    <a16:creationId xmlns:a16="http://schemas.microsoft.com/office/drawing/2014/main" id="{B0771631-B4BE-4DC4-98CF-EDC33110B29C}"/>
                  </a:ext>
                </a:extLst>
              </p:cNvPr>
              <p:cNvSpPr>
                <a:spLocks/>
              </p:cNvSpPr>
              <p:nvPr/>
            </p:nvSpPr>
            <p:spPr bwMode="auto">
              <a:xfrm>
                <a:off x="4150538" y="3152811"/>
                <a:ext cx="214217" cy="213130"/>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grpFill/>
              <a:ln w="12700" cap="rnd">
                <a:solidFill>
                  <a:schemeClr val="tx1"/>
                </a:solidFill>
                <a:prstDash val="solid"/>
                <a:round/>
              </a:ln>
            </p:spPr>
            <p:txBody>
              <a:bodyPr vert="horz" wrap="square" lIns="121920" tIns="60960" rIns="121920" bIns="60960" numCol="1" anchor="t" anchorCtr="0" compatLnSpc="1">
                <a:prstTxWarp prst="textNoShape">
                  <a:avLst/>
                </a:prstTxWarp>
              </a:bodyPr>
              <a:lstStyle/>
              <a:p>
                <a:pPr defTabSz="609570"/>
                <a:endParaRPr lang="en-US" sz="2400" kern="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1" name="Oval 6">
                <a:extLst>
                  <a:ext uri="{FF2B5EF4-FFF2-40B4-BE49-F238E27FC236}">
                    <a16:creationId xmlns:a16="http://schemas.microsoft.com/office/drawing/2014/main" id="{4CD962E3-DCF1-4D4D-8DF8-76DF083B818C}"/>
                  </a:ext>
                </a:extLst>
              </p:cNvPr>
              <p:cNvSpPr>
                <a:spLocks noChangeArrowheads="1"/>
              </p:cNvSpPr>
              <p:nvPr/>
            </p:nvSpPr>
            <p:spPr bwMode="auto">
              <a:xfrm>
                <a:off x="4217957" y="3219686"/>
                <a:ext cx="79380" cy="79380"/>
              </a:xfrm>
              <a:prstGeom prst="ellipse">
                <a:avLst/>
              </a:prstGeom>
              <a:grpFill/>
              <a:ln w="12700" cap="rnd">
                <a:solidFill>
                  <a:schemeClr val="accent1"/>
                </a:solidFill>
                <a:prstDash val="solid"/>
                <a:round/>
              </a:ln>
            </p:spPr>
            <p:txBody>
              <a:bodyPr vert="horz" wrap="square" lIns="121920" tIns="60960" rIns="121920" bIns="60960" numCol="1" anchor="t" anchorCtr="0" compatLnSpc="1">
                <a:prstTxWarp prst="textNoShape">
                  <a:avLst/>
                </a:prstTxWarp>
              </a:bodyPr>
              <a:lstStyle/>
              <a:p>
                <a:pPr defTabSz="609570"/>
                <a:endParaRPr lang="en-US" sz="2400" kern="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cxnSp>
        <p:nvCxnSpPr>
          <p:cNvPr id="279" name="Straight Connector 278">
            <a:extLst>
              <a:ext uri="{FF2B5EF4-FFF2-40B4-BE49-F238E27FC236}">
                <a16:creationId xmlns:a16="http://schemas.microsoft.com/office/drawing/2014/main" id="{14BBC75D-8719-4D8C-BCFC-57B06A8A9667}"/>
              </a:ext>
            </a:extLst>
          </p:cNvPr>
          <p:cNvCxnSpPr>
            <a:cxnSpLocks/>
          </p:cNvCxnSpPr>
          <p:nvPr/>
        </p:nvCxnSpPr>
        <p:spPr>
          <a:xfrm>
            <a:off x="635320" y="1653376"/>
            <a:ext cx="7246672"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280" name="TextBox 279">
            <a:extLst>
              <a:ext uri="{FF2B5EF4-FFF2-40B4-BE49-F238E27FC236}">
                <a16:creationId xmlns:a16="http://schemas.microsoft.com/office/drawing/2014/main" id="{30CBE1D5-E4BB-48E8-BAC3-B3006832E9DE}"/>
              </a:ext>
            </a:extLst>
          </p:cNvPr>
          <p:cNvSpPr txBox="1"/>
          <p:nvPr/>
        </p:nvSpPr>
        <p:spPr>
          <a:xfrm>
            <a:off x="2047314" y="1530266"/>
            <a:ext cx="4422685" cy="246221"/>
          </a:xfrm>
          <a:prstGeom prst="rect">
            <a:avLst/>
          </a:prstGeom>
          <a:solidFill>
            <a:srgbClr val="1C232F"/>
          </a:solidFill>
          <a:ln>
            <a:noFill/>
          </a:ln>
        </p:spPr>
        <p:txBody>
          <a:bodyPr wrap="none" lIns="0" tIns="0" rIns="0" bIns="0" rtlCol="0">
            <a:spAutoFit/>
          </a:bodyPr>
          <a:lstStyle/>
          <a:p>
            <a:pPr algn="ctr"/>
            <a:r>
              <a:rPr lang="en-US" sz="16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EASY TO FIND WHAT YOU ARE LOOKING FOR</a:t>
            </a:r>
          </a:p>
        </p:txBody>
      </p:sp>
      <p:cxnSp>
        <p:nvCxnSpPr>
          <p:cNvPr id="281" name="Straight Connector 280">
            <a:extLst>
              <a:ext uri="{FF2B5EF4-FFF2-40B4-BE49-F238E27FC236}">
                <a16:creationId xmlns:a16="http://schemas.microsoft.com/office/drawing/2014/main" id="{0983B101-A024-4CC4-B92B-AFB08F3C7A62}"/>
              </a:ext>
            </a:extLst>
          </p:cNvPr>
          <p:cNvCxnSpPr>
            <a:cxnSpLocks/>
          </p:cNvCxnSpPr>
          <p:nvPr/>
        </p:nvCxnSpPr>
        <p:spPr>
          <a:xfrm>
            <a:off x="8034191" y="1653376"/>
            <a:ext cx="3515077"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282" name="TextBox 281">
            <a:extLst>
              <a:ext uri="{FF2B5EF4-FFF2-40B4-BE49-F238E27FC236}">
                <a16:creationId xmlns:a16="http://schemas.microsoft.com/office/drawing/2014/main" id="{CF25C4B6-1389-4CBE-8555-D73FEF5B4332}"/>
              </a:ext>
            </a:extLst>
          </p:cNvPr>
          <p:cNvSpPr txBox="1"/>
          <p:nvPr/>
        </p:nvSpPr>
        <p:spPr>
          <a:xfrm>
            <a:off x="8296129" y="1530266"/>
            <a:ext cx="2991203" cy="246221"/>
          </a:xfrm>
          <a:prstGeom prst="rect">
            <a:avLst/>
          </a:prstGeom>
          <a:solidFill>
            <a:srgbClr val="1C232F"/>
          </a:solidFill>
          <a:ln>
            <a:noFill/>
          </a:ln>
        </p:spPr>
        <p:txBody>
          <a:bodyPr wrap="none" lIns="0" tIns="0" rIns="0" bIns="0" rtlCol="0">
            <a:spAutoFit/>
          </a:bodyPr>
          <a:lstStyle/>
          <a:p>
            <a:pPr algn="ctr"/>
            <a:r>
              <a:rPr lang="en-US" sz="1600"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SIMPLE AND QUICK TO SET UP</a:t>
            </a:r>
          </a:p>
        </p:txBody>
      </p:sp>
      <p:sp>
        <p:nvSpPr>
          <p:cNvPr id="208" name="TextBox 207">
            <a:extLst>
              <a:ext uri="{FF2B5EF4-FFF2-40B4-BE49-F238E27FC236}">
                <a16:creationId xmlns:a16="http://schemas.microsoft.com/office/drawing/2014/main" id="{785A1569-2730-2545-AFA9-002186883591}"/>
              </a:ext>
            </a:extLst>
          </p:cNvPr>
          <p:cNvSpPr txBox="1"/>
          <p:nvPr/>
        </p:nvSpPr>
        <p:spPr>
          <a:xfrm>
            <a:off x="5919255" y="6163229"/>
            <a:ext cx="5271559" cy="646331"/>
          </a:xfrm>
          <a:prstGeom prst="rect">
            <a:avLst/>
          </a:prstGeom>
          <a:solidFill>
            <a:schemeClr val="accent1">
              <a:alpha val="60000"/>
            </a:schemeClr>
          </a:solidFill>
        </p:spPr>
        <p:txBody>
          <a:bodyPr wrap="square" rtlCol="0">
            <a:spAutoFit/>
          </a:bodyPr>
          <a:lstStyle>
            <a:defPPr>
              <a:defRPr lang="en-US"/>
            </a:defPPr>
            <a:lvl1pPr>
              <a:defRPr>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NLU	Inference	NER	Text category</a:t>
            </a:r>
          </a:p>
          <a:p>
            <a:r>
              <a:rPr lang="en-US" dirty="0"/>
              <a:t>QA	Text category</a:t>
            </a:r>
          </a:p>
        </p:txBody>
      </p:sp>
    </p:spTree>
    <p:extLst>
      <p:ext uri="{BB962C8B-B14F-4D97-AF65-F5344CB8AC3E}">
        <p14:creationId xmlns:p14="http://schemas.microsoft.com/office/powerpoint/2010/main" val="3482910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17" name="Group 595"/>
          <p:cNvGrpSpPr/>
          <p:nvPr/>
        </p:nvGrpSpPr>
        <p:grpSpPr>
          <a:xfrm>
            <a:off x="1114988" y="815932"/>
            <a:ext cx="950144" cy="1127752"/>
            <a:chOff x="0" y="0"/>
            <a:chExt cx="2180233" cy="2587776"/>
          </a:xfrm>
        </p:grpSpPr>
        <p:sp>
          <p:nvSpPr>
            <p:cNvPr id="18" name="Shape 591"/>
            <p:cNvSpPr/>
            <p:nvPr/>
          </p:nvSpPr>
          <p:spPr>
            <a:xfrm>
              <a:off x="345954" y="412403"/>
              <a:ext cx="1834280" cy="1834280"/>
            </a:xfrm>
            <a:prstGeom prst="ellipse">
              <a:avLst/>
            </a:prstGeom>
            <a:solidFill>
              <a:srgbClr val="000000"/>
            </a:solidFill>
            <a:ln w="12700" cap="flat">
              <a:noFill/>
              <a:miter lim="400000"/>
            </a:ln>
            <a:effectLst>
              <a:outerShdw blurRad="419100" dir="5400000" rotWithShape="0">
                <a:schemeClr val="accent2">
                  <a:satOff val="-13916"/>
                  <a:lumOff val="13989"/>
                  <a:alpha val="50000"/>
                </a:schemeClr>
              </a:outerShdw>
            </a:effectLst>
          </p:spPr>
          <p:txBody>
            <a:bodyPr wrap="square" lIns="67733" tIns="67733" rIns="67733" bIns="67733" numCol="1" anchor="ctr">
              <a:noAutofit/>
            </a:bodyPr>
            <a:lstStyle/>
            <a:p>
              <a:pPr>
                <a:defRPr sz="3600"/>
              </a:pPr>
              <a:endParaRPr sz="4800" dirty="0"/>
            </a:p>
          </p:txBody>
        </p:sp>
        <p:pic>
          <p:nvPicPr>
            <p:cNvPr id="19" name="pasted-image.tiff"/>
            <p:cNvPicPr>
              <a:picLocks noChangeAspect="1"/>
            </p:cNvPicPr>
            <p:nvPr/>
          </p:nvPicPr>
          <p:blipFill>
            <a:blip r:embed="rId3"/>
            <a:srcRect l="43257" t="11972" r="5258" b="9869"/>
            <a:stretch>
              <a:fillRect/>
            </a:stretch>
          </p:blipFill>
          <p:spPr>
            <a:xfrm>
              <a:off x="200452" y="297855"/>
              <a:ext cx="1977348" cy="2091929"/>
            </a:xfrm>
            <a:custGeom>
              <a:avLst/>
              <a:gdLst/>
              <a:ahLst/>
              <a:cxnLst>
                <a:cxn ang="0">
                  <a:pos x="wd2" y="hd2"/>
                </a:cxn>
                <a:cxn ang="5400000">
                  <a:pos x="wd2" y="hd2"/>
                </a:cxn>
                <a:cxn ang="10800000">
                  <a:pos x="wd2" y="hd2"/>
                </a:cxn>
                <a:cxn ang="16200000">
                  <a:pos x="wd2" y="hd2"/>
                </a:cxn>
              </a:cxnLst>
              <a:rect l="0" t="0" r="r" b="b"/>
              <a:pathLst>
                <a:path w="21482" h="21600" extrusionOk="0">
                  <a:moveTo>
                    <a:pt x="0" y="0"/>
                  </a:moveTo>
                  <a:lnTo>
                    <a:pt x="0" y="2610"/>
                  </a:lnTo>
                  <a:cubicBezTo>
                    <a:pt x="198" y="2335"/>
                    <a:pt x="405" y="2027"/>
                    <a:pt x="548" y="1869"/>
                  </a:cubicBezTo>
                  <a:cubicBezTo>
                    <a:pt x="975" y="1395"/>
                    <a:pt x="990" y="1388"/>
                    <a:pt x="1324" y="1610"/>
                  </a:cubicBezTo>
                  <a:cubicBezTo>
                    <a:pt x="1741" y="1889"/>
                    <a:pt x="2479" y="1906"/>
                    <a:pt x="3005" y="1647"/>
                  </a:cubicBezTo>
                  <a:cubicBezTo>
                    <a:pt x="3572" y="1369"/>
                    <a:pt x="3817" y="669"/>
                    <a:pt x="3673" y="0"/>
                  </a:cubicBezTo>
                  <a:lnTo>
                    <a:pt x="0" y="0"/>
                  </a:lnTo>
                  <a:close/>
                  <a:moveTo>
                    <a:pt x="11421" y="1057"/>
                  </a:moveTo>
                  <a:cubicBezTo>
                    <a:pt x="7742" y="1129"/>
                    <a:pt x="4240" y="3088"/>
                    <a:pt x="2613" y="6212"/>
                  </a:cubicBezTo>
                  <a:cubicBezTo>
                    <a:pt x="1955" y="7475"/>
                    <a:pt x="1466" y="9337"/>
                    <a:pt x="1462" y="10597"/>
                  </a:cubicBezTo>
                  <a:cubicBezTo>
                    <a:pt x="1458" y="11528"/>
                    <a:pt x="1752" y="13111"/>
                    <a:pt x="2091" y="14011"/>
                  </a:cubicBezTo>
                  <a:cubicBezTo>
                    <a:pt x="2185" y="14260"/>
                    <a:pt x="2227" y="14467"/>
                    <a:pt x="2233" y="14593"/>
                  </a:cubicBezTo>
                  <a:cubicBezTo>
                    <a:pt x="2311" y="14671"/>
                    <a:pt x="2395" y="14799"/>
                    <a:pt x="2509" y="15027"/>
                  </a:cubicBezTo>
                  <a:cubicBezTo>
                    <a:pt x="3237" y="16485"/>
                    <a:pt x="5097" y="18240"/>
                    <a:pt x="6808" y="19080"/>
                  </a:cubicBezTo>
                  <a:cubicBezTo>
                    <a:pt x="8536" y="19928"/>
                    <a:pt x="9751" y="20168"/>
                    <a:pt x="11917" y="20092"/>
                  </a:cubicBezTo>
                  <a:cubicBezTo>
                    <a:pt x="13462" y="20038"/>
                    <a:pt x="13965" y="19964"/>
                    <a:pt x="14884" y="19658"/>
                  </a:cubicBezTo>
                  <a:cubicBezTo>
                    <a:pt x="16255" y="19200"/>
                    <a:pt x="17817" y="18238"/>
                    <a:pt x="18790" y="17252"/>
                  </a:cubicBezTo>
                  <a:cubicBezTo>
                    <a:pt x="19469" y="16564"/>
                    <a:pt x="20625" y="14999"/>
                    <a:pt x="20907" y="14420"/>
                  </a:cubicBezTo>
                  <a:cubicBezTo>
                    <a:pt x="20905" y="14238"/>
                    <a:pt x="20970" y="13983"/>
                    <a:pt x="21140" y="13470"/>
                  </a:cubicBezTo>
                  <a:cubicBezTo>
                    <a:pt x="21567" y="12177"/>
                    <a:pt x="21600" y="9450"/>
                    <a:pt x="21205" y="8073"/>
                  </a:cubicBezTo>
                  <a:cubicBezTo>
                    <a:pt x="20638" y="6100"/>
                    <a:pt x="19303" y="4185"/>
                    <a:pt x="17695" y="3037"/>
                  </a:cubicBezTo>
                  <a:cubicBezTo>
                    <a:pt x="16800" y="2398"/>
                    <a:pt x="14943" y="1537"/>
                    <a:pt x="13974" y="1315"/>
                  </a:cubicBezTo>
                  <a:cubicBezTo>
                    <a:pt x="13126" y="1122"/>
                    <a:pt x="12271" y="1041"/>
                    <a:pt x="11421" y="1057"/>
                  </a:cubicBezTo>
                  <a:close/>
                  <a:moveTo>
                    <a:pt x="0" y="5233"/>
                  </a:moveTo>
                  <a:lnTo>
                    <a:pt x="0" y="5790"/>
                  </a:lnTo>
                  <a:cubicBezTo>
                    <a:pt x="36" y="5612"/>
                    <a:pt x="37" y="5425"/>
                    <a:pt x="0" y="5233"/>
                  </a:cubicBezTo>
                  <a:close/>
                  <a:moveTo>
                    <a:pt x="0" y="15383"/>
                  </a:moveTo>
                  <a:lnTo>
                    <a:pt x="0" y="17326"/>
                  </a:lnTo>
                  <a:cubicBezTo>
                    <a:pt x="514" y="16661"/>
                    <a:pt x="457" y="15889"/>
                    <a:pt x="0" y="15383"/>
                  </a:cubicBezTo>
                  <a:close/>
                  <a:moveTo>
                    <a:pt x="0" y="18543"/>
                  </a:moveTo>
                  <a:lnTo>
                    <a:pt x="0" y="21600"/>
                  </a:lnTo>
                  <a:lnTo>
                    <a:pt x="4005" y="21600"/>
                  </a:lnTo>
                  <a:cubicBezTo>
                    <a:pt x="4211" y="21215"/>
                    <a:pt x="4202" y="20591"/>
                    <a:pt x="3958" y="20141"/>
                  </a:cubicBezTo>
                  <a:cubicBezTo>
                    <a:pt x="3756" y="19769"/>
                    <a:pt x="3403" y="19589"/>
                    <a:pt x="2501" y="19391"/>
                  </a:cubicBezTo>
                  <a:cubicBezTo>
                    <a:pt x="2499" y="19392"/>
                    <a:pt x="2498" y="19391"/>
                    <a:pt x="2496" y="19391"/>
                  </a:cubicBezTo>
                  <a:cubicBezTo>
                    <a:pt x="2358" y="19430"/>
                    <a:pt x="2000" y="19578"/>
                    <a:pt x="1703" y="19719"/>
                  </a:cubicBezTo>
                  <a:lnTo>
                    <a:pt x="1164" y="19973"/>
                  </a:lnTo>
                  <a:lnTo>
                    <a:pt x="548" y="19223"/>
                  </a:lnTo>
                  <a:cubicBezTo>
                    <a:pt x="315" y="18941"/>
                    <a:pt x="136" y="18725"/>
                    <a:pt x="0" y="18543"/>
                  </a:cubicBezTo>
                  <a:close/>
                </a:path>
              </a:pathLst>
            </a:custGeom>
            <a:ln w="12700" cap="flat">
              <a:noFill/>
              <a:miter lim="400000"/>
            </a:ln>
            <a:effectLst/>
          </p:spPr>
        </p:pic>
        <p:sp>
          <p:nvSpPr>
            <p:cNvPr id="20" name="Shape 593"/>
            <p:cNvSpPr/>
            <p:nvPr/>
          </p:nvSpPr>
          <p:spPr>
            <a:xfrm>
              <a:off x="29072" y="1557648"/>
              <a:ext cx="883621" cy="10301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000000"/>
            </a:solidFill>
            <a:ln w="12700" cap="flat">
              <a:noFill/>
              <a:miter lim="400000"/>
            </a:ln>
            <a:effectLst/>
          </p:spPr>
          <p:txBody>
            <a:bodyPr wrap="square" lIns="67733" tIns="67733" rIns="67733" bIns="67733" numCol="1" anchor="ctr">
              <a:noAutofit/>
            </a:bodyPr>
            <a:lstStyle/>
            <a:p>
              <a:pPr>
                <a:defRPr sz="3600"/>
              </a:pPr>
              <a:endParaRPr sz="4800" dirty="0"/>
            </a:p>
          </p:txBody>
        </p:sp>
        <p:sp>
          <p:nvSpPr>
            <p:cNvPr id="21" name="Shape 594"/>
            <p:cNvSpPr/>
            <p:nvPr/>
          </p:nvSpPr>
          <p:spPr>
            <a:xfrm rot="5400000">
              <a:off x="73253" y="-73254"/>
              <a:ext cx="883621" cy="10301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000000"/>
            </a:solidFill>
            <a:ln w="12700" cap="flat">
              <a:noFill/>
              <a:miter lim="400000"/>
            </a:ln>
            <a:effectLst/>
          </p:spPr>
          <p:txBody>
            <a:bodyPr wrap="square" lIns="67733" tIns="67733" rIns="67733" bIns="67733" numCol="1" anchor="ctr">
              <a:noAutofit/>
            </a:bodyPr>
            <a:lstStyle/>
            <a:p>
              <a:pPr>
                <a:defRPr sz="3600"/>
              </a:pPr>
              <a:endParaRPr sz="4800" dirty="0"/>
            </a:p>
          </p:txBody>
        </p:sp>
      </p:grpSp>
      <p:sp>
        <p:nvSpPr>
          <p:cNvPr id="22" name="TextBox 21"/>
          <p:cNvSpPr txBox="1"/>
          <p:nvPr/>
        </p:nvSpPr>
        <p:spPr>
          <a:xfrm>
            <a:off x="2993367" y="1192319"/>
            <a:ext cx="9780045" cy="4154984"/>
          </a:xfrm>
          <a:prstGeom prst="rect">
            <a:avLst/>
          </a:prstGeom>
          <a:noFill/>
        </p:spPr>
        <p:txBody>
          <a:bodyPr wrap="square" rtlCol="0">
            <a:spAutoFit/>
          </a:bodyPr>
          <a:lstStyle/>
          <a:p>
            <a:r>
              <a:rPr lang="en-US" sz="2400" dirty="0">
                <a:solidFill>
                  <a:schemeClr val="tx2">
                    <a:lumMod val="90000"/>
                  </a:schemeClr>
                </a:solidFill>
                <a:latin typeface="Amazon Ember" panose="020B0603020204020204" pitchFamily="34" charset="0"/>
                <a:ea typeface="Amazon Ember" panose="020B0603020204020204" pitchFamily="34" charset="0"/>
                <a:cs typeface="Amazon Ember" panose="020B0603020204020204" pitchFamily="34" charset="0"/>
              </a:rPr>
              <a:t>Text and speech language understanding: powered by the same technology as Amazon Alexa</a:t>
            </a:r>
          </a:p>
          <a:p>
            <a:endParaRPr lang="en-US" sz="2400" dirty="0">
              <a:solidFill>
                <a:schemeClr val="tx2">
                  <a:lumMod val="90000"/>
                </a:schemeClr>
              </a:solidFill>
              <a:latin typeface="Amazon Ember" panose="020B0603020204020204" pitchFamily="34" charset="0"/>
              <a:ea typeface="Amazon Ember" panose="020B0603020204020204" pitchFamily="34" charset="0"/>
              <a:cs typeface="Amazon Ember" panose="020B0603020204020204" pitchFamily="34" charset="0"/>
            </a:endParaRPr>
          </a:p>
          <a:p>
            <a:r>
              <a:rPr lang="en-US" sz="2400" dirty="0">
                <a:solidFill>
                  <a:schemeClr val="tx2">
                    <a:lumMod val="90000"/>
                  </a:schemeClr>
                </a:solidFill>
                <a:latin typeface="Amazon Ember" panose="020B0603020204020204" pitchFamily="34" charset="0"/>
                <a:ea typeface="Amazon Ember" panose="020B0603020204020204" pitchFamily="34" charset="0"/>
                <a:cs typeface="Amazon Ember" panose="020B0603020204020204" pitchFamily="34" charset="0"/>
              </a:rPr>
              <a:t>Deployment to chat services</a:t>
            </a:r>
          </a:p>
          <a:p>
            <a:endParaRPr lang="en-US" sz="2400" dirty="0">
              <a:solidFill>
                <a:schemeClr val="tx2">
                  <a:lumMod val="90000"/>
                </a:schemeClr>
              </a:solidFill>
              <a:latin typeface="Amazon Ember" panose="020B0603020204020204" pitchFamily="34" charset="0"/>
              <a:ea typeface="Amazon Ember" panose="020B0603020204020204" pitchFamily="34" charset="0"/>
              <a:cs typeface="Amazon Ember" panose="020B0603020204020204" pitchFamily="34" charset="0"/>
            </a:endParaRPr>
          </a:p>
          <a:p>
            <a:r>
              <a:rPr lang="en-US" sz="2400" dirty="0">
                <a:solidFill>
                  <a:schemeClr val="tx2">
                    <a:lumMod val="90000"/>
                  </a:schemeClr>
                </a:solidFill>
                <a:latin typeface="Amazon Ember" panose="020B0603020204020204" pitchFamily="34" charset="0"/>
                <a:ea typeface="Amazon Ember" panose="020B0603020204020204" pitchFamily="34" charset="0"/>
                <a:cs typeface="Amazon Ember" panose="020B0603020204020204" pitchFamily="34" charset="0"/>
              </a:rPr>
              <a:t>Designed for builders: efficient and intuitive tools to build conversations; scales automatically</a:t>
            </a:r>
          </a:p>
          <a:p>
            <a:endParaRPr lang="en-US" sz="2400" dirty="0">
              <a:solidFill>
                <a:schemeClr val="tx2">
                  <a:lumMod val="90000"/>
                </a:schemeClr>
              </a:solidFill>
              <a:latin typeface="Amazon Ember" panose="020B0603020204020204" pitchFamily="34" charset="0"/>
              <a:ea typeface="Amazon Ember" panose="020B0603020204020204" pitchFamily="34" charset="0"/>
              <a:cs typeface="Amazon Ember" panose="020B0603020204020204" pitchFamily="34" charset="0"/>
            </a:endParaRPr>
          </a:p>
          <a:p>
            <a:r>
              <a:rPr lang="en-US" sz="2400" dirty="0">
                <a:solidFill>
                  <a:schemeClr val="tx2">
                    <a:lumMod val="90000"/>
                  </a:schemeClr>
                </a:solidFill>
                <a:latin typeface="Amazon Ember" panose="020B0603020204020204" pitchFamily="34" charset="0"/>
                <a:ea typeface="Amazon Ember" panose="020B0603020204020204" pitchFamily="34" charset="0"/>
                <a:cs typeface="Amazon Ember" panose="020B0603020204020204" pitchFamily="34" charset="0"/>
              </a:rPr>
              <a:t>Enterprise SaaS connectors: connect to enterprise systems</a:t>
            </a:r>
          </a:p>
          <a:p>
            <a:endParaRPr lang="en-US" sz="2400" dirty="0">
              <a:solidFill>
                <a:schemeClr val="tx2">
                  <a:lumMod val="90000"/>
                </a:schemeClr>
              </a:solidFill>
              <a:latin typeface="Amazon Ember" panose="020B0603020204020204" pitchFamily="34" charset="0"/>
              <a:ea typeface="Amazon Ember" panose="020B0603020204020204" pitchFamily="34" charset="0"/>
              <a:cs typeface="Amazon Ember" panose="020B0603020204020204" pitchFamily="34" charset="0"/>
            </a:endParaRPr>
          </a:p>
          <a:p>
            <a:r>
              <a:rPr lang="en-US" sz="2400" dirty="0">
                <a:solidFill>
                  <a:schemeClr val="tx2">
                    <a:lumMod val="90000"/>
                  </a:schemeClr>
                </a:solidFill>
                <a:latin typeface="Amazon Ember" panose="020B0603020204020204" pitchFamily="34" charset="0"/>
                <a:ea typeface="Amazon Ember" panose="020B0603020204020204" pitchFamily="34" charset="0"/>
                <a:cs typeface="Amazon Ember" panose="020B0603020204020204" pitchFamily="34" charset="0"/>
              </a:rPr>
              <a:t>Versioning and alias support</a:t>
            </a:r>
          </a:p>
        </p:txBody>
      </p:sp>
      <p:pic>
        <p:nvPicPr>
          <p:cNvPr id="33" name="Deck_Messages-Set.png"/>
          <p:cNvPicPr>
            <a:picLocks noChangeAspect="1"/>
          </p:cNvPicPr>
          <p:nvPr/>
        </p:nvPicPr>
        <p:blipFill>
          <a:blip r:embed="rId4"/>
          <a:stretch>
            <a:fillRect/>
          </a:stretch>
        </p:blipFill>
        <p:spPr>
          <a:xfrm>
            <a:off x="1480694" y="3063656"/>
            <a:ext cx="850541" cy="850541"/>
          </a:xfrm>
          <a:prstGeom prst="rect">
            <a:avLst/>
          </a:prstGeom>
          <a:ln w="12700">
            <a:miter lim="400000"/>
          </a:ln>
        </p:spPr>
      </p:pic>
      <p:pic>
        <p:nvPicPr>
          <p:cNvPr id="34" name="pasted-image.png"/>
          <p:cNvPicPr>
            <a:picLocks noChangeAspect="1"/>
          </p:cNvPicPr>
          <p:nvPr/>
        </p:nvPicPr>
        <p:blipFill>
          <a:blip r:embed="rId5"/>
          <a:stretch>
            <a:fillRect/>
          </a:stretch>
        </p:blipFill>
        <p:spPr>
          <a:xfrm>
            <a:off x="1128105" y="1997653"/>
            <a:ext cx="583208" cy="589821"/>
          </a:xfrm>
          <a:prstGeom prst="rect">
            <a:avLst/>
          </a:prstGeom>
          <a:ln w="12700">
            <a:miter lim="400000"/>
          </a:ln>
        </p:spPr>
      </p:pic>
      <p:pic>
        <p:nvPicPr>
          <p:cNvPr id="35" name="Deck_Buildings-Set.png"/>
          <p:cNvPicPr>
            <a:picLocks noChangeAspect="1"/>
          </p:cNvPicPr>
          <p:nvPr/>
        </p:nvPicPr>
        <p:blipFill>
          <a:blip r:embed="rId6"/>
          <a:stretch>
            <a:fillRect/>
          </a:stretch>
        </p:blipFill>
        <p:spPr>
          <a:xfrm>
            <a:off x="1479268" y="3776701"/>
            <a:ext cx="925142" cy="925142"/>
          </a:xfrm>
          <a:prstGeom prst="rect">
            <a:avLst/>
          </a:prstGeom>
          <a:ln w="12700">
            <a:miter lim="400000"/>
          </a:ln>
        </p:spPr>
      </p:pic>
      <p:grpSp>
        <p:nvGrpSpPr>
          <p:cNvPr id="6" name="Group 5"/>
          <p:cNvGrpSpPr/>
          <p:nvPr/>
        </p:nvGrpSpPr>
        <p:grpSpPr>
          <a:xfrm>
            <a:off x="1809126" y="2047033"/>
            <a:ext cx="509892" cy="730097"/>
            <a:chOff x="6385785" y="1202016"/>
            <a:chExt cx="1915822" cy="2743200"/>
          </a:xfrm>
        </p:grpSpPr>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85785" y="1202016"/>
              <a:ext cx="1854200" cy="2743200"/>
            </a:xfrm>
            <a:prstGeom prst="rect">
              <a:avLst/>
            </a:prstGeom>
          </p:spPr>
        </p:pic>
        <p:sp>
          <p:nvSpPr>
            <p:cNvPr id="5" name="Rectangle 4"/>
            <p:cNvSpPr/>
            <p:nvPr/>
          </p:nvSpPr>
          <p:spPr>
            <a:xfrm>
              <a:off x="7870532" y="1336320"/>
              <a:ext cx="431075" cy="1181384"/>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grpSp>
      <p:sp>
        <p:nvSpPr>
          <p:cNvPr id="27" name="Title 1">
            <a:extLst>
              <a:ext uri="{FF2B5EF4-FFF2-40B4-BE49-F238E27FC236}">
                <a16:creationId xmlns:a16="http://schemas.microsoft.com/office/drawing/2014/main" id="{CAE04AB0-2C17-CE4F-B721-E6EEC7203A63}"/>
              </a:ext>
            </a:extLst>
          </p:cNvPr>
          <p:cNvSpPr>
            <a:spLocks noGrp="1"/>
          </p:cNvSpPr>
          <p:nvPr>
            <p:ph type="title"/>
          </p:nvPr>
        </p:nvSpPr>
        <p:spPr>
          <a:xfrm>
            <a:off x="360000" y="144000"/>
            <a:ext cx="11652356" cy="899665"/>
          </a:xfrm>
        </p:spPr>
        <p:txBody>
          <a:bodyPr vert="horz" lIns="91440" tIns="45720" rIns="91440" bIns="45720" rtlCol="0" anchor="t">
            <a:noAutofit/>
          </a:bodyPr>
          <a:lstStyle/>
          <a:p>
            <a:pPr>
              <a:lnSpc>
                <a:spcPct val="90000"/>
              </a:lnSpc>
            </a:pPr>
            <a:r>
              <a:rPr lang="en-US" sz="3200" dirty="0">
                <a:solidFill>
                  <a:schemeClr val="tx1"/>
                </a:solidFill>
              </a:rPr>
              <a:t>Amazon Lex – Features</a:t>
            </a:r>
          </a:p>
        </p:txBody>
      </p:sp>
      <p:sp>
        <p:nvSpPr>
          <p:cNvPr id="28" name="TextBox 27">
            <a:extLst>
              <a:ext uri="{FF2B5EF4-FFF2-40B4-BE49-F238E27FC236}">
                <a16:creationId xmlns:a16="http://schemas.microsoft.com/office/drawing/2014/main" id="{3CF7E1B0-B379-A444-B749-DBC70BD0F838}"/>
              </a:ext>
            </a:extLst>
          </p:cNvPr>
          <p:cNvSpPr txBox="1"/>
          <p:nvPr/>
        </p:nvSpPr>
        <p:spPr>
          <a:xfrm>
            <a:off x="3815631" y="6211669"/>
            <a:ext cx="7286376" cy="646331"/>
          </a:xfrm>
          <a:prstGeom prst="rect">
            <a:avLst/>
          </a:prstGeom>
          <a:solidFill>
            <a:schemeClr val="accent1">
              <a:alpha val="60000"/>
            </a:schemeClr>
          </a:solidFill>
        </p:spPr>
        <p:txBody>
          <a:bodyPr wrap="square" rtlCol="0">
            <a:spAutoFit/>
          </a:bodyPr>
          <a:lstStyle>
            <a:defPPr>
              <a:defRPr lang="en-US"/>
            </a:defPPr>
            <a:lvl1pPr>
              <a:defRPr>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Inference	NER	Speech Tagging		Text category Dialog agents	NLU	QA	Sentiment Analysis    </a:t>
            </a:r>
          </a:p>
        </p:txBody>
      </p:sp>
      <p:grpSp>
        <p:nvGrpSpPr>
          <p:cNvPr id="2" name="Group 1">
            <a:extLst>
              <a:ext uri="{FF2B5EF4-FFF2-40B4-BE49-F238E27FC236}">
                <a16:creationId xmlns:a16="http://schemas.microsoft.com/office/drawing/2014/main" id="{2D1C14BC-D45B-7048-81A2-E6ADC3FE1647}"/>
              </a:ext>
            </a:extLst>
          </p:cNvPr>
          <p:cNvGrpSpPr/>
          <p:nvPr/>
        </p:nvGrpSpPr>
        <p:grpSpPr>
          <a:xfrm>
            <a:off x="1449851" y="4770344"/>
            <a:ext cx="1257754" cy="786740"/>
            <a:chOff x="1458156" y="5687090"/>
            <a:chExt cx="1257754" cy="786740"/>
          </a:xfrm>
        </p:grpSpPr>
        <p:sp>
          <p:nvSpPr>
            <p:cNvPr id="32" name="Oval 31">
              <a:extLst>
                <a:ext uri="{FF2B5EF4-FFF2-40B4-BE49-F238E27FC236}">
                  <a16:creationId xmlns:a16="http://schemas.microsoft.com/office/drawing/2014/main" id="{2E850E2A-E1A8-2E4C-8E04-08646EB23202}"/>
                </a:ext>
              </a:extLst>
            </p:cNvPr>
            <p:cNvSpPr/>
            <p:nvPr/>
          </p:nvSpPr>
          <p:spPr>
            <a:xfrm>
              <a:off x="1458156" y="5687090"/>
              <a:ext cx="635235" cy="635235"/>
            </a:xfrm>
            <a:prstGeom prst="ellipse">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6" name="TextBox 35">
              <a:extLst>
                <a:ext uri="{FF2B5EF4-FFF2-40B4-BE49-F238E27FC236}">
                  <a16:creationId xmlns:a16="http://schemas.microsoft.com/office/drawing/2014/main" id="{26515BCD-A31F-964A-897E-7BB823FADE68}"/>
                </a:ext>
              </a:extLst>
            </p:cNvPr>
            <p:cNvSpPr txBox="1"/>
            <p:nvPr/>
          </p:nvSpPr>
          <p:spPr>
            <a:xfrm>
              <a:off x="1972659" y="6012165"/>
              <a:ext cx="743251" cy="461665"/>
            </a:xfrm>
            <a:prstGeom prst="rect">
              <a:avLst/>
            </a:prstGeom>
            <a:noFill/>
          </p:spPr>
          <p:txBody>
            <a:bodyPr wrap="square" rtlCol="0">
              <a:spAutoFit/>
            </a:bodyPr>
            <a:lstStyle/>
            <a:p>
              <a:pPr algn="ctr"/>
              <a:r>
                <a:rPr lang="en-US" sz="2400" dirty="0"/>
                <a:t>@</a:t>
              </a:r>
            </a:p>
          </p:txBody>
        </p:sp>
        <p:pic>
          <p:nvPicPr>
            <p:cNvPr id="40" name="Picture 39">
              <a:extLst>
                <a:ext uri="{FF2B5EF4-FFF2-40B4-BE49-F238E27FC236}">
                  <a16:creationId xmlns:a16="http://schemas.microsoft.com/office/drawing/2014/main" id="{1A7B74D1-D4A5-5645-85C5-EE31B526E37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76795" y="5811014"/>
              <a:ext cx="404311" cy="402300"/>
            </a:xfrm>
            <a:prstGeom prst="rect">
              <a:avLst/>
            </a:prstGeom>
          </p:spPr>
        </p:pic>
      </p:grpSp>
    </p:spTree>
    <p:extLst>
      <p:ext uri="{BB962C8B-B14F-4D97-AF65-F5344CB8AC3E}">
        <p14:creationId xmlns:p14="http://schemas.microsoft.com/office/powerpoint/2010/main" val="4261226035"/>
      </p:ext>
    </p:extLst>
  </p:cSld>
  <p:clrMapOvr>
    <a:overrideClrMapping bg1="dk1" tx1="lt1" bg2="dk2" tx2="lt2" accent1="accent1" accent2="accent2" accent3="accent3" accent4="accent4" accent5="accent5" accent6="accent6" hlink="hlink" folHlink="folHlink"/>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hinking Contact Center Analytics With ML (Seneca)">
            <a:extLst>
              <a:ext uri="{FF2B5EF4-FFF2-40B4-BE49-F238E27FC236}">
                <a16:creationId xmlns:a16="http://schemas.microsoft.com/office/drawing/2014/main" id="{9A829CCF-5328-4729-9EBD-BDB985B32422}"/>
              </a:ext>
            </a:extLst>
          </p:cNvPr>
          <p:cNvSpPr txBox="1">
            <a:spLocks noGrp="1"/>
          </p:cNvSpPr>
          <p:nvPr>
            <p:ph type="title" idx="4294967295"/>
          </p:nvPr>
        </p:nvSpPr>
        <p:spPr>
          <a:xfrm>
            <a:off x="360000" y="144000"/>
            <a:ext cx="10972800" cy="915988"/>
          </a:xfrm>
        </p:spPr>
        <p:txBody>
          <a:bodyPr/>
          <a:lstStyle>
            <a:lvl1pPr>
              <a:defRPr sz="5600"/>
            </a:lvl1pPr>
          </a:lstStyle>
          <a:p>
            <a:r>
              <a:rPr lang="en-US" sz="3200" dirty="0">
                <a:sym typeface="Helvetica Neue"/>
              </a:rPr>
              <a:t>Contact Lens for Amazon Connect</a:t>
            </a:r>
            <a:br>
              <a:rPr lang="en-US" sz="3200" dirty="0">
                <a:sym typeface="Helvetica Neue"/>
              </a:rPr>
            </a:br>
            <a:r>
              <a:rPr lang="en-US" sz="2400" dirty="0">
                <a:solidFill>
                  <a:schemeClr val="accent1"/>
                </a:solidFill>
                <a:sym typeface="Helvetica Neue"/>
              </a:rPr>
              <a:t>Better insights lead to better customer service </a:t>
            </a:r>
            <a:r>
              <a:rPr lang="en-US" sz="3200" dirty="0">
                <a:sym typeface="Helvetica Neue"/>
              </a:rPr>
              <a:t/>
            </a:r>
            <a:br>
              <a:rPr lang="en-US" sz="3200" dirty="0">
                <a:sym typeface="Helvetica Neue"/>
              </a:rPr>
            </a:br>
            <a:endParaRPr lang="en-US" sz="3200" dirty="0">
              <a:sym typeface="Helvetica Neue"/>
            </a:endParaRPr>
          </a:p>
        </p:txBody>
      </p:sp>
      <p:grpSp>
        <p:nvGrpSpPr>
          <p:cNvPr id="18" name="Group 17">
            <a:extLst>
              <a:ext uri="{FF2B5EF4-FFF2-40B4-BE49-F238E27FC236}">
                <a16:creationId xmlns:a16="http://schemas.microsoft.com/office/drawing/2014/main" id="{90F50A8A-00E6-402B-B5EA-479275CCF1EB}"/>
              </a:ext>
            </a:extLst>
          </p:cNvPr>
          <p:cNvGrpSpPr/>
          <p:nvPr/>
        </p:nvGrpSpPr>
        <p:grpSpPr>
          <a:xfrm>
            <a:off x="9875520" y="1928561"/>
            <a:ext cx="1706880" cy="3168799"/>
            <a:chOff x="7406640" y="1446420"/>
            <a:chExt cx="1280160" cy="2376599"/>
          </a:xfrm>
        </p:grpSpPr>
        <p:sp>
          <p:nvSpPr>
            <p:cNvPr id="49" name="Rectangle 48">
              <a:extLst>
                <a:ext uri="{FF2B5EF4-FFF2-40B4-BE49-F238E27FC236}">
                  <a16:creationId xmlns:a16="http://schemas.microsoft.com/office/drawing/2014/main" id="{69ECBD51-A53B-4FB6-8DC0-5A9CAD6344E3}"/>
                </a:ext>
              </a:extLst>
            </p:cNvPr>
            <p:cNvSpPr/>
            <p:nvPr/>
          </p:nvSpPr>
          <p:spPr>
            <a:xfrm>
              <a:off x="7406640" y="1446420"/>
              <a:ext cx="1280160" cy="2376599"/>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defTabSz="609555">
                <a:defRPr/>
              </a:pPr>
              <a:endParaRPr lang="en-US" sz="2400" dirty="0" err="1">
                <a:solidFill>
                  <a:srgbClr val="FFFFFF"/>
                </a:solidFill>
                <a:latin typeface="Amazon Ember"/>
              </a:endParaRPr>
            </a:p>
          </p:txBody>
        </p:sp>
        <p:sp>
          <p:nvSpPr>
            <p:cNvPr id="51" name="Incremental…">
              <a:extLst>
                <a:ext uri="{FF2B5EF4-FFF2-40B4-BE49-F238E27FC236}">
                  <a16:creationId xmlns:a16="http://schemas.microsoft.com/office/drawing/2014/main" id="{24B84E0B-D224-4AB7-AC84-E63CB3439638}"/>
                </a:ext>
              </a:extLst>
            </p:cNvPr>
            <p:cNvSpPr txBox="1"/>
            <p:nvPr/>
          </p:nvSpPr>
          <p:spPr>
            <a:xfrm>
              <a:off x="7406640" y="2876686"/>
              <a:ext cx="1280160" cy="5578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920" tIns="25400" rIns="121920" bIns="25400" anchor="t" anchorCtr="0">
              <a:noAutofit/>
            </a:bodyPr>
            <a:lstStyle/>
            <a:p>
              <a:pPr algn="ctr" defTabSz="412740" hangingPunct="0">
                <a:defRPr b="0"/>
              </a:pPr>
              <a:r>
                <a:rPr lang="en-US" sz="1200" kern="0" dirty="0">
                  <a:solidFill>
                    <a:srgbClr val="FFFFFF"/>
                  </a:solidFill>
                  <a:latin typeface="Amazon Ember" panose="02000000000000000000"/>
                  <a:sym typeface="Helvetica Neue"/>
                </a:rPr>
                <a:t>Provide agents </a:t>
              </a:r>
              <a:br>
                <a:rPr lang="en-US" sz="1200" kern="0" dirty="0">
                  <a:solidFill>
                    <a:srgbClr val="FFFFFF"/>
                  </a:solidFill>
                  <a:latin typeface="Amazon Ember" panose="02000000000000000000"/>
                  <a:sym typeface="Helvetica Neue"/>
                </a:rPr>
              </a:br>
              <a:r>
                <a:rPr lang="en-US" sz="1200" kern="0" dirty="0">
                  <a:solidFill>
                    <a:srgbClr val="FFFFFF"/>
                  </a:solidFill>
                  <a:latin typeface="Amazon Ember" panose="02000000000000000000"/>
                  <a:sym typeface="Helvetica Neue"/>
                </a:rPr>
                <a:t>with answers to questions as they are being asked</a:t>
              </a:r>
            </a:p>
            <a:p>
              <a:pPr algn="ctr" defTabSz="412740" hangingPunct="0">
                <a:defRPr b="0"/>
              </a:pPr>
              <a:endParaRPr lang="en-US" sz="1200" kern="0" dirty="0">
                <a:solidFill>
                  <a:srgbClr val="FFFFFF"/>
                </a:solidFill>
                <a:latin typeface="Amazon Ember" panose="02000000000000000000"/>
                <a:sym typeface="Helvetica Neue"/>
              </a:endParaRPr>
            </a:p>
            <a:p>
              <a:pPr algn="ctr" defTabSz="412740" hangingPunct="0">
                <a:defRPr b="0"/>
              </a:pPr>
              <a:endParaRPr lang="en-US" sz="1200" kern="0" dirty="0">
                <a:solidFill>
                  <a:srgbClr val="FFFFFF"/>
                </a:solidFill>
                <a:latin typeface="Amazon Ember" panose="02000000000000000000"/>
                <a:sym typeface="Helvetica Neue"/>
              </a:endParaRPr>
            </a:p>
          </p:txBody>
        </p:sp>
        <p:cxnSp>
          <p:nvCxnSpPr>
            <p:cNvPr id="52" name="Straight Connector 51">
              <a:extLst>
                <a:ext uri="{FF2B5EF4-FFF2-40B4-BE49-F238E27FC236}">
                  <a16:creationId xmlns:a16="http://schemas.microsoft.com/office/drawing/2014/main" id="{3460D492-0010-4BDB-A1B0-7298C4ABDDEA}"/>
                </a:ext>
              </a:extLst>
            </p:cNvPr>
            <p:cNvCxnSpPr>
              <a:cxnSpLocks/>
            </p:cNvCxnSpPr>
            <p:nvPr/>
          </p:nvCxnSpPr>
          <p:spPr>
            <a:xfrm>
              <a:off x="7837432" y="2698315"/>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53" name="Group 52">
              <a:extLst>
                <a:ext uri="{FF2B5EF4-FFF2-40B4-BE49-F238E27FC236}">
                  <a16:creationId xmlns:a16="http://schemas.microsoft.com/office/drawing/2014/main" id="{344069BF-4212-44CC-8E4E-1FF47105E5D1}"/>
                </a:ext>
              </a:extLst>
            </p:cNvPr>
            <p:cNvGrpSpPr/>
            <p:nvPr/>
          </p:nvGrpSpPr>
          <p:grpSpPr>
            <a:xfrm>
              <a:off x="7628337" y="1762507"/>
              <a:ext cx="836766" cy="573968"/>
              <a:chOff x="7721665" y="1223780"/>
              <a:chExt cx="650110" cy="445934"/>
            </a:xfrm>
          </p:grpSpPr>
          <p:sp>
            <p:nvSpPr>
              <p:cNvPr id="54" name="Freeform: Shape 53">
                <a:extLst>
                  <a:ext uri="{FF2B5EF4-FFF2-40B4-BE49-F238E27FC236}">
                    <a16:creationId xmlns:a16="http://schemas.microsoft.com/office/drawing/2014/main" id="{A858AC37-AEEE-4AFF-99F1-4239D2F7DFA4}"/>
                  </a:ext>
                </a:extLst>
              </p:cNvPr>
              <p:cNvSpPr/>
              <p:nvPr/>
            </p:nvSpPr>
            <p:spPr>
              <a:xfrm>
                <a:off x="7721665" y="1330023"/>
                <a:ext cx="307168" cy="339691"/>
              </a:xfrm>
              <a:custGeom>
                <a:avLst/>
                <a:gdLst>
                  <a:gd name="connsiteX0" fmla="*/ 214400 w 232152"/>
                  <a:gd name="connsiteY0" fmla="*/ 79478 h 256733"/>
                  <a:gd name="connsiteX1" fmla="*/ 230787 w 232152"/>
                  <a:gd name="connsiteY1" fmla="*/ 55990 h 256733"/>
                  <a:gd name="connsiteX2" fmla="*/ 225598 w 232152"/>
                  <a:gd name="connsiteY2" fmla="*/ 50254 h 256733"/>
                  <a:gd name="connsiteX3" fmla="*/ 220408 w 232152"/>
                  <a:gd name="connsiteY3" fmla="*/ 44519 h 256733"/>
                  <a:gd name="connsiteX4" fmla="*/ 215219 w 232152"/>
                  <a:gd name="connsiteY4" fmla="*/ 38783 h 256733"/>
                  <a:gd name="connsiteX5" fmla="*/ 180533 w 232152"/>
                  <a:gd name="connsiteY5" fmla="*/ 56536 h 256733"/>
                  <a:gd name="connsiteX6" fmla="*/ 155679 w 232152"/>
                  <a:gd name="connsiteY6" fmla="*/ 44246 h 256733"/>
                  <a:gd name="connsiteX7" fmla="*/ 148851 w 232152"/>
                  <a:gd name="connsiteY7" fmla="*/ 6009 h 256733"/>
                  <a:gd name="connsiteX8" fmla="*/ 141476 w 232152"/>
                  <a:gd name="connsiteY8" fmla="*/ 5189 h 256733"/>
                  <a:gd name="connsiteX9" fmla="*/ 133556 w 232152"/>
                  <a:gd name="connsiteY9" fmla="*/ 4643 h 256733"/>
                  <a:gd name="connsiteX10" fmla="*/ 125909 w 232152"/>
                  <a:gd name="connsiteY10" fmla="*/ 4097 h 256733"/>
                  <a:gd name="connsiteX11" fmla="*/ 114164 w 232152"/>
                  <a:gd name="connsiteY11" fmla="*/ 40968 h 256733"/>
                  <a:gd name="connsiteX12" fmla="*/ 87672 w 232152"/>
                  <a:gd name="connsiteY12" fmla="*/ 49981 h 256733"/>
                  <a:gd name="connsiteX13" fmla="*/ 55717 w 232152"/>
                  <a:gd name="connsiteY13" fmla="*/ 27858 h 256733"/>
                  <a:gd name="connsiteX14" fmla="*/ 49981 w 232152"/>
                  <a:gd name="connsiteY14" fmla="*/ 33048 h 256733"/>
                  <a:gd name="connsiteX15" fmla="*/ 44246 w 232152"/>
                  <a:gd name="connsiteY15" fmla="*/ 38237 h 256733"/>
                  <a:gd name="connsiteX16" fmla="*/ 38510 w 232152"/>
                  <a:gd name="connsiteY16" fmla="*/ 43426 h 256733"/>
                  <a:gd name="connsiteX17" fmla="*/ 56263 w 232152"/>
                  <a:gd name="connsiteY17" fmla="*/ 77839 h 256733"/>
                  <a:gd name="connsiteX18" fmla="*/ 43972 w 232152"/>
                  <a:gd name="connsiteY18" fmla="*/ 102966 h 256733"/>
                  <a:gd name="connsiteX19" fmla="*/ 5736 w 232152"/>
                  <a:gd name="connsiteY19" fmla="*/ 109794 h 256733"/>
                  <a:gd name="connsiteX20" fmla="*/ 5189 w 232152"/>
                  <a:gd name="connsiteY20" fmla="*/ 117442 h 256733"/>
                  <a:gd name="connsiteX21" fmla="*/ 4643 w 232152"/>
                  <a:gd name="connsiteY21" fmla="*/ 124816 h 256733"/>
                  <a:gd name="connsiteX22" fmla="*/ 4097 w 232152"/>
                  <a:gd name="connsiteY22" fmla="*/ 132463 h 256733"/>
                  <a:gd name="connsiteX23" fmla="*/ 40968 w 232152"/>
                  <a:gd name="connsiteY23" fmla="*/ 144481 h 256733"/>
                  <a:gd name="connsiteX24" fmla="*/ 49981 w 232152"/>
                  <a:gd name="connsiteY24" fmla="*/ 170700 h 256733"/>
                  <a:gd name="connsiteX25" fmla="*/ 27858 w 232152"/>
                  <a:gd name="connsiteY25" fmla="*/ 202655 h 256733"/>
                  <a:gd name="connsiteX26" fmla="*/ 33048 w 232152"/>
                  <a:gd name="connsiteY26" fmla="*/ 208391 h 256733"/>
                  <a:gd name="connsiteX27" fmla="*/ 38237 w 232152"/>
                  <a:gd name="connsiteY27" fmla="*/ 214126 h 256733"/>
                  <a:gd name="connsiteX28" fmla="*/ 43426 w 232152"/>
                  <a:gd name="connsiteY28" fmla="*/ 219862 h 256733"/>
                  <a:gd name="connsiteX29" fmla="*/ 78112 w 232152"/>
                  <a:gd name="connsiteY29" fmla="*/ 202109 h 256733"/>
                  <a:gd name="connsiteX30" fmla="*/ 102966 w 232152"/>
                  <a:gd name="connsiteY30" fmla="*/ 214400 h 256733"/>
                  <a:gd name="connsiteX31" fmla="*/ 109794 w 232152"/>
                  <a:gd name="connsiteY31" fmla="*/ 252636 h 256733"/>
                  <a:gd name="connsiteX32" fmla="*/ 117442 w 232152"/>
                  <a:gd name="connsiteY32" fmla="*/ 253183 h 256733"/>
                  <a:gd name="connsiteX33" fmla="*/ 125089 w 232152"/>
                  <a:gd name="connsiteY33" fmla="*/ 253729 h 256733"/>
                  <a:gd name="connsiteX34" fmla="*/ 132737 w 232152"/>
                  <a:gd name="connsiteY34" fmla="*/ 254275 h 256733"/>
                  <a:gd name="connsiteX35" fmla="*/ 144754 w 232152"/>
                  <a:gd name="connsiteY35" fmla="*/ 217131 h 256733"/>
                  <a:gd name="connsiteX36" fmla="*/ 170700 w 232152"/>
                  <a:gd name="connsiteY36" fmla="*/ 208391 h 256733"/>
                  <a:gd name="connsiteX37" fmla="*/ 202929 w 232152"/>
                  <a:gd name="connsiteY37" fmla="*/ 230514 h 256733"/>
                  <a:gd name="connsiteX38" fmla="*/ 208664 w 232152"/>
                  <a:gd name="connsiteY38" fmla="*/ 225324 h 256733"/>
                  <a:gd name="connsiteX39" fmla="*/ 214400 w 232152"/>
                  <a:gd name="connsiteY39" fmla="*/ 220135 h 256733"/>
                  <a:gd name="connsiteX40" fmla="*/ 220135 w 232152"/>
                  <a:gd name="connsiteY40" fmla="*/ 214946 h 256733"/>
                  <a:gd name="connsiteX41" fmla="*/ 207025 w 232152"/>
                  <a:gd name="connsiteY41" fmla="*/ 189273 h 256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32152" h="256733">
                    <a:moveTo>
                      <a:pt x="214400" y="79478"/>
                    </a:moveTo>
                    <a:lnTo>
                      <a:pt x="230787" y="55990"/>
                    </a:lnTo>
                    <a:lnTo>
                      <a:pt x="225598" y="50254"/>
                    </a:lnTo>
                    <a:lnTo>
                      <a:pt x="220408" y="44519"/>
                    </a:lnTo>
                    <a:lnTo>
                      <a:pt x="215219" y="38783"/>
                    </a:lnTo>
                    <a:lnTo>
                      <a:pt x="180533" y="56536"/>
                    </a:lnTo>
                    <a:cubicBezTo>
                      <a:pt x="172885" y="51074"/>
                      <a:pt x="164419" y="46977"/>
                      <a:pt x="155679" y="44246"/>
                    </a:cubicBezTo>
                    <a:lnTo>
                      <a:pt x="148851" y="6009"/>
                    </a:lnTo>
                    <a:lnTo>
                      <a:pt x="141476" y="5189"/>
                    </a:lnTo>
                    <a:lnTo>
                      <a:pt x="133556" y="4643"/>
                    </a:lnTo>
                    <a:lnTo>
                      <a:pt x="125909" y="4097"/>
                    </a:lnTo>
                    <a:lnTo>
                      <a:pt x="114164" y="40968"/>
                    </a:lnTo>
                    <a:cubicBezTo>
                      <a:pt x="105151" y="42607"/>
                      <a:pt x="96138" y="45611"/>
                      <a:pt x="87672" y="49981"/>
                    </a:cubicBezTo>
                    <a:lnTo>
                      <a:pt x="55717" y="27858"/>
                    </a:lnTo>
                    <a:lnTo>
                      <a:pt x="49981" y="33048"/>
                    </a:lnTo>
                    <a:lnTo>
                      <a:pt x="44246" y="38237"/>
                    </a:lnTo>
                    <a:lnTo>
                      <a:pt x="38510" y="43426"/>
                    </a:lnTo>
                    <a:lnTo>
                      <a:pt x="56263" y="77839"/>
                    </a:lnTo>
                    <a:cubicBezTo>
                      <a:pt x="50800" y="85487"/>
                      <a:pt x="46704" y="93953"/>
                      <a:pt x="43972" y="102966"/>
                    </a:cubicBezTo>
                    <a:lnTo>
                      <a:pt x="5736" y="109794"/>
                    </a:lnTo>
                    <a:lnTo>
                      <a:pt x="5189" y="117442"/>
                    </a:lnTo>
                    <a:lnTo>
                      <a:pt x="4643" y="124816"/>
                    </a:lnTo>
                    <a:lnTo>
                      <a:pt x="4097" y="132463"/>
                    </a:lnTo>
                    <a:lnTo>
                      <a:pt x="40968" y="144481"/>
                    </a:lnTo>
                    <a:cubicBezTo>
                      <a:pt x="42607" y="153494"/>
                      <a:pt x="45611" y="162507"/>
                      <a:pt x="49981" y="170700"/>
                    </a:cubicBezTo>
                    <a:lnTo>
                      <a:pt x="27858" y="202655"/>
                    </a:lnTo>
                    <a:lnTo>
                      <a:pt x="33048" y="208391"/>
                    </a:lnTo>
                    <a:lnTo>
                      <a:pt x="38237" y="214126"/>
                    </a:lnTo>
                    <a:lnTo>
                      <a:pt x="43426" y="219862"/>
                    </a:lnTo>
                    <a:lnTo>
                      <a:pt x="78112" y="202109"/>
                    </a:lnTo>
                    <a:cubicBezTo>
                      <a:pt x="85760" y="207572"/>
                      <a:pt x="94227" y="211668"/>
                      <a:pt x="102966" y="214400"/>
                    </a:cubicBezTo>
                    <a:lnTo>
                      <a:pt x="109794" y="252636"/>
                    </a:lnTo>
                    <a:lnTo>
                      <a:pt x="117442" y="253183"/>
                    </a:lnTo>
                    <a:lnTo>
                      <a:pt x="125089" y="253729"/>
                    </a:lnTo>
                    <a:lnTo>
                      <a:pt x="132737" y="254275"/>
                    </a:lnTo>
                    <a:lnTo>
                      <a:pt x="144754" y="217131"/>
                    </a:lnTo>
                    <a:cubicBezTo>
                      <a:pt x="153767" y="215492"/>
                      <a:pt x="162507" y="212488"/>
                      <a:pt x="170700" y="208391"/>
                    </a:cubicBezTo>
                    <a:lnTo>
                      <a:pt x="202929" y="230514"/>
                    </a:lnTo>
                    <a:lnTo>
                      <a:pt x="208664" y="225324"/>
                    </a:lnTo>
                    <a:lnTo>
                      <a:pt x="214400" y="220135"/>
                    </a:lnTo>
                    <a:lnTo>
                      <a:pt x="220135" y="214946"/>
                    </a:lnTo>
                    <a:lnTo>
                      <a:pt x="207025" y="189273"/>
                    </a:lnTo>
                  </a:path>
                </a:pathLst>
              </a:custGeom>
              <a:noFill/>
              <a:ln w="12700" cap="flat">
                <a:solidFill>
                  <a:schemeClr val="tx1"/>
                </a:solidFill>
                <a:prstDash val="solid"/>
                <a:round/>
              </a:ln>
            </p:spPr>
            <p:txBody>
              <a:bodyPr rtlCol="0" anchor="ctr"/>
              <a:lstStyle/>
              <a:p>
                <a:pPr defTabSz="609585">
                  <a:defRPr/>
                </a:pPr>
                <a:endParaRPr lang="en-US" sz="2400">
                  <a:solidFill>
                    <a:srgbClr val="FFFFFF"/>
                  </a:solidFill>
                  <a:latin typeface="Amazon Ember"/>
                </a:endParaRPr>
              </a:p>
            </p:txBody>
          </p:sp>
          <p:sp>
            <p:nvSpPr>
              <p:cNvPr id="55" name="Freeform: Shape 54">
                <a:extLst>
                  <a:ext uri="{FF2B5EF4-FFF2-40B4-BE49-F238E27FC236}">
                    <a16:creationId xmlns:a16="http://schemas.microsoft.com/office/drawing/2014/main" id="{B14ED28B-1EC4-4275-AC82-DA5CC3ACC9CE}"/>
                  </a:ext>
                </a:extLst>
              </p:cNvPr>
              <p:cNvSpPr/>
              <p:nvPr/>
            </p:nvSpPr>
            <p:spPr>
              <a:xfrm>
                <a:off x="7821043" y="1429401"/>
                <a:ext cx="112025" cy="140936"/>
              </a:xfrm>
              <a:custGeom>
                <a:avLst/>
                <a:gdLst>
                  <a:gd name="connsiteX0" fmla="*/ 81936 w 84667"/>
                  <a:gd name="connsiteY0" fmla="*/ 95592 h 106516"/>
                  <a:gd name="connsiteX1" fmla="*/ 54078 w 84667"/>
                  <a:gd name="connsiteY1" fmla="*/ 104059 h 106516"/>
                  <a:gd name="connsiteX2" fmla="*/ 4097 w 84667"/>
                  <a:gd name="connsiteY2" fmla="*/ 54078 h 106516"/>
                  <a:gd name="connsiteX3" fmla="*/ 54078 w 84667"/>
                  <a:gd name="connsiteY3" fmla="*/ 4097 h 106516"/>
                  <a:gd name="connsiteX4" fmla="*/ 81936 w 84667"/>
                  <a:gd name="connsiteY4" fmla="*/ 12564 h 106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67" h="106516">
                    <a:moveTo>
                      <a:pt x="81936" y="95592"/>
                    </a:moveTo>
                    <a:cubicBezTo>
                      <a:pt x="74016" y="101055"/>
                      <a:pt x="64456" y="104059"/>
                      <a:pt x="54078" y="104059"/>
                    </a:cubicBezTo>
                    <a:cubicBezTo>
                      <a:pt x="26493" y="104059"/>
                      <a:pt x="4097" y="81663"/>
                      <a:pt x="4097" y="54078"/>
                    </a:cubicBezTo>
                    <a:cubicBezTo>
                      <a:pt x="4097" y="26493"/>
                      <a:pt x="26493" y="4097"/>
                      <a:pt x="54078" y="4097"/>
                    </a:cubicBezTo>
                    <a:cubicBezTo>
                      <a:pt x="64456" y="4097"/>
                      <a:pt x="74016" y="7101"/>
                      <a:pt x="81936" y="12564"/>
                    </a:cubicBezTo>
                  </a:path>
                </a:pathLst>
              </a:custGeom>
              <a:noFill/>
              <a:ln w="12700" cap="flat">
                <a:solidFill>
                  <a:schemeClr val="accent1"/>
                </a:solidFill>
                <a:prstDash val="solid"/>
                <a:round/>
              </a:ln>
            </p:spPr>
            <p:txBody>
              <a:bodyPr rtlCol="0" anchor="ctr"/>
              <a:lstStyle/>
              <a:p>
                <a:pPr defTabSz="609585">
                  <a:defRPr/>
                </a:pPr>
                <a:endParaRPr lang="en-US" sz="2400">
                  <a:solidFill>
                    <a:srgbClr val="FFFFFF"/>
                  </a:solidFill>
                  <a:latin typeface="Amazon Ember"/>
                </a:endParaRPr>
              </a:p>
            </p:txBody>
          </p:sp>
          <p:sp>
            <p:nvSpPr>
              <p:cNvPr id="56" name="Freeform: Shape 55">
                <a:extLst>
                  <a:ext uri="{FF2B5EF4-FFF2-40B4-BE49-F238E27FC236}">
                    <a16:creationId xmlns:a16="http://schemas.microsoft.com/office/drawing/2014/main" id="{25AC2782-D1C1-4EE9-A361-96244059E93A}"/>
                  </a:ext>
                </a:extLst>
              </p:cNvPr>
              <p:cNvSpPr/>
              <p:nvPr/>
            </p:nvSpPr>
            <p:spPr>
              <a:xfrm>
                <a:off x="8036422" y="1223780"/>
                <a:ext cx="220439" cy="220438"/>
              </a:xfrm>
              <a:custGeom>
                <a:avLst/>
                <a:gdLst>
                  <a:gd name="connsiteX0" fmla="*/ 19118 w 166603"/>
                  <a:gd name="connsiteY0" fmla="*/ 131371 h 166603"/>
                  <a:gd name="connsiteX1" fmla="*/ 22396 w 166603"/>
                  <a:gd name="connsiteY1" fmla="*/ 135195 h 166603"/>
                  <a:gd name="connsiteX2" fmla="*/ 25673 w 166603"/>
                  <a:gd name="connsiteY2" fmla="*/ 139018 h 166603"/>
                  <a:gd name="connsiteX3" fmla="*/ 28951 w 166603"/>
                  <a:gd name="connsiteY3" fmla="*/ 142842 h 166603"/>
                  <a:gd name="connsiteX4" fmla="*/ 51074 w 166603"/>
                  <a:gd name="connsiteY4" fmla="*/ 131371 h 166603"/>
                  <a:gd name="connsiteX5" fmla="*/ 66915 w 166603"/>
                  <a:gd name="connsiteY5" fmla="*/ 139291 h 166603"/>
                  <a:gd name="connsiteX6" fmla="*/ 71284 w 166603"/>
                  <a:gd name="connsiteY6" fmla="*/ 163872 h 166603"/>
                  <a:gd name="connsiteX7" fmla="*/ 76201 w 166603"/>
                  <a:gd name="connsiteY7" fmla="*/ 164145 h 166603"/>
                  <a:gd name="connsiteX8" fmla="*/ 81117 w 166603"/>
                  <a:gd name="connsiteY8" fmla="*/ 164145 h 166603"/>
                  <a:gd name="connsiteX9" fmla="*/ 86033 w 166603"/>
                  <a:gd name="connsiteY9" fmla="*/ 164419 h 166603"/>
                  <a:gd name="connsiteX10" fmla="*/ 93680 w 166603"/>
                  <a:gd name="connsiteY10" fmla="*/ 140657 h 166603"/>
                  <a:gd name="connsiteX11" fmla="*/ 110341 w 166603"/>
                  <a:gd name="connsiteY11" fmla="*/ 134922 h 166603"/>
                  <a:gd name="connsiteX12" fmla="*/ 130825 w 166603"/>
                  <a:gd name="connsiteY12" fmla="*/ 149124 h 166603"/>
                  <a:gd name="connsiteX13" fmla="*/ 134648 w 166603"/>
                  <a:gd name="connsiteY13" fmla="*/ 145846 h 166603"/>
                  <a:gd name="connsiteX14" fmla="*/ 138472 w 166603"/>
                  <a:gd name="connsiteY14" fmla="*/ 142569 h 166603"/>
                  <a:gd name="connsiteX15" fmla="*/ 142296 w 166603"/>
                  <a:gd name="connsiteY15" fmla="*/ 139291 h 166603"/>
                  <a:gd name="connsiteX16" fmla="*/ 130825 w 166603"/>
                  <a:gd name="connsiteY16" fmla="*/ 117169 h 166603"/>
                  <a:gd name="connsiteX17" fmla="*/ 138745 w 166603"/>
                  <a:gd name="connsiteY17" fmla="*/ 101328 h 166603"/>
                  <a:gd name="connsiteX18" fmla="*/ 163326 w 166603"/>
                  <a:gd name="connsiteY18" fmla="*/ 96958 h 166603"/>
                  <a:gd name="connsiteX19" fmla="*/ 163599 w 166603"/>
                  <a:gd name="connsiteY19" fmla="*/ 92042 h 166603"/>
                  <a:gd name="connsiteX20" fmla="*/ 163872 w 166603"/>
                  <a:gd name="connsiteY20" fmla="*/ 87125 h 166603"/>
                  <a:gd name="connsiteX21" fmla="*/ 164145 w 166603"/>
                  <a:gd name="connsiteY21" fmla="*/ 82209 h 166603"/>
                  <a:gd name="connsiteX22" fmla="*/ 140384 w 166603"/>
                  <a:gd name="connsiteY22" fmla="*/ 74562 h 166603"/>
                  <a:gd name="connsiteX23" fmla="*/ 134648 w 166603"/>
                  <a:gd name="connsiteY23" fmla="*/ 57902 h 166603"/>
                  <a:gd name="connsiteX24" fmla="*/ 148851 w 166603"/>
                  <a:gd name="connsiteY24" fmla="*/ 37418 h 166603"/>
                  <a:gd name="connsiteX25" fmla="*/ 145573 w 166603"/>
                  <a:gd name="connsiteY25" fmla="*/ 33594 h 166603"/>
                  <a:gd name="connsiteX26" fmla="*/ 142296 w 166603"/>
                  <a:gd name="connsiteY26" fmla="*/ 29770 h 166603"/>
                  <a:gd name="connsiteX27" fmla="*/ 139018 w 166603"/>
                  <a:gd name="connsiteY27" fmla="*/ 25946 h 166603"/>
                  <a:gd name="connsiteX28" fmla="*/ 116896 w 166603"/>
                  <a:gd name="connsiteY28" fmla="*/ 37144 h 166603"/>
                  <a:gd name="connsiteX29" fmla="*/ 101055 w 166603"/>
                  <a:gd name="connsiteY29" fmla="*/ 29224 h 166603"/>
                  <a:gd name="connsiteX30" fmla="*/ 96685 w 166603"/>
                  <a:gd name="connsiteY30" fmla="*/ 4916 h 166603"/>
                  <a:gd name="connsiteX31" fmla="*/ 91768 w 166603"/>
                  <a:gd name="connsiteY31" fmla="*/ 4643 h 166603"/>
                  <a:gd name="connsiteX32" fmla="*/ 86852 w 166603"/>
                  <a:gd name="connsiteY32" fmla="*/ 4370 h 166603"/>
                  <a:gd name="connsiteX33" fmla="*/ 81936 w 166603"/>
                  <a:gd name="connsiteY33" fmla="*/ 4097 h 166603"/>
                  <a:gd name="connsiteX34" fmla="*/ 74289 w 166603"/>
                  <a:gd name="connsiteY34" fmla="*/ 27585 h 166603"/>
                  <a:gd name="connsiteX35" fmla="*/ 57355 w 166603"/>
                  <a:gd name="connsiteY35" fmla="*/ 33321 h 166603"/>
                  <a:gd name="connsiteX36" fmla="*/ 37144 w 166603"/>
                  <a:gd name="connsiteY36" fmla="*/ 19118 h 166603"/>
                  <a:gd name="connsiteX37" fmla="*/ 33321 w 166603"/>
                  <a:gd name="connsiteY37" fmla="*/ 22396 h 166603"/>
                  <a:gd name="connsiteX38" fmla="*/ 29497 w 166603"/>
                  <a:gd name="connsiteY38" fmla="*/ 25673 h 166603"/>
                  <a:gd name="connsiteX39" fmla="*/ 25673 w 166603"/>
                  <a:gd name="connsiteY39" fmla="*/ 28951 h 166603"/>
                  <a:gd name="connsiteX40" fmla="*/ 36871 w 166603"/>
                  <a:gd name="connsiteY40" fmla="*/ 51074 h 166603"/>
                  <a:gd name="connsiteX41" fmla="*/ 28951 w 166603"/>
                  <a:gd name="connsiteY41" fmla="*/ 66915 h 166603"/>
                  <a:gd name="connsiteX42" fmla="*/ 4643 w 166603"/>
                  <a:gd name="connsiteY42" fmla="*/ 71284 h 166603"/>
                  <a:gd name="connsiteX43" fmla="*/ 4643 w 166603"/>
                  <a:gd name="connsiteY43" fmla="*/ 76747 h 166603"/>
                  <a:gd name="connsiteX44" fmla="*/ 4370 w 166603"/>
                  <a:gd name="connsiteY44" fmla="*/ 81663 h 166603"/>
                  <a:gd name="connsiteX45" fmla="*/ 4097 w 166603"/>
                  <a:gd name="connsiteY45" fmla="*/ 86579 h 166603"/>
                  <a:gd name="connsiteX46" fmla="*/ 27585 w 166603"/>
                  <a:gd name="connsiteY46" fmla="*/ 94227 h 166603"/>
                  <a:gd name="connsiteX47" fmla="*/ 33321 w 166603"/>
                  <a:gd name="connsiteY47" fmla="*/ 110887 h 166603"/>
                  <a:gd name="connsiteX48" fmla="*/ 19118 w 166603"/>
                  <a:gd name="connsiteY48" fmla="*/ 131371 h 166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6603" h="166603">
                    <a:moveTo>
                      <a:pt x="19118" y="131371"/>
                    </a:moveTo>
                    <a:lnTo>
                      <a:pt x="22396" y="135195"/>
                    </a:lnTo>
                    <a:lnTo>
                      <a:pt x="25673" y="139018"/>
                    </a:lnTo>
                    <a:lnTo>
                      <a:pt x="28951" y="142842"/>
                    </a:lnTo>
                    <a:lnTo>
                      <a:pt x="51074" y="131371"/>
                    </a:lnTo>
                    <a:cubicBezTo>
                      <a:pt x="55990" y="134922"/>
                      <a:pt x="61452" y="137380"/>
                      <a:pt x="66915" y="139291"/>
                    </a:cubicBezTo>
                    <a:lnTo>
                      <a:pt x="71284" y="163872"/>
                    </a:lnTo>
                    <a:lnTo>
                      <a:pt x="76201" y="164145"/>
                    </a:lnTo>
                    <a:lnTo>
                      <a:pt x="81117" y="164145"/>
                    </a:lnTo>
                    <a:lnTo>
                      <a:pt x="86033" y="164419"/>
                    </a:lnTo>
                    <a:lnTo>
                      <a:pt x="93680" y="140657"/>
                    </a:lnTo>
                    <a:cubicBezTo>
                      <a:pt x="99416" y="139565"/>
                      <a:pt x="105151" y="137653"/>
                      <a:pt x="110341" y="134922"/>
                    </a:cubicBezTo>
                    <a:lnTo>
                      <a:pt x="130825" y="149124"/>
                    </a:lnTo>
                    <a:lnTo>
                      <a:pt x="134648" y="145846"/>
                    </a:lnTo>
                    <a:lnTo>
                      <a:pt x="138472" y="142569"/>
                    </a:lnTo>
                    <a:lnTo>
                      <a:pt x="142296" y="139291"/>
                    </a:lnTo>
                    <a:lnTo>
                      <a:pt x="130825" y="117169"/>
                    </a:lnTo>
                    <a:cubicBezTo>
                      <a:pt x="134375" y="112253"/>
                      <a:pt x="136833" y="107063"/>
                      <a:pt x="138745" y="101328"/>
                    </a:cubicBezTo>
                    <a:lnTo>
                      <a:pt x="163326" y="96958"/>
                    </a:lnTo>
                    <a:lnTo>
                      <a:pt x="163599" y="92042"/>
                    </a:lnTo>
                    <a:lnTo>
                      <a:pt x="163872" y="87125"/>
                    </a:lnTo>
                    <a:lnTo>
                      <a:pt x="164145" y="82209"/>
                    </a:lnTo>
                    <a:lnTo>
                      <a:pt x="140384" y="74562"/>
                    </a:lnTo>
                    <a:cubicBezTo>
                      <a:pt x="139291" y="68826"/>
                      <a:pt x="137653" y="63091"/>
                      <a:pt x="134648" y="57902"/>
                    </a:cubicBezTo>
                    <a:lnTo>
                      <a:pt x="148851" y="37418"/>
                    </a:lnTo>
                    <a:lnTo>
                      <a:pt x="145573" y="33594"/>
                    </a:lnTo>
                    <a:lnTo>
                      <a:pt x="142296" y="29770"/>
                    </a:lnTo>
                    <a:lnTo>
                      <a:pt x="139018" y="25946"/>
                    </a:lnTo>
                    <a:lnTo>
                      <a:pt x="116896" y="37144"/>
                    </a:lnTo>
                    <a:cubicBezTo>
                      <a:pt x="111979" y="33594"/>
                      <a:pt x="106517" y="31136"/>
                      <a:pt x="101055" y="29224"/>
                    </a:cubicBezTo>
                    <a:lnTo>
                      <a:pt x="96685" y="4916"/>
                    </a:lnTo>
                    <a:lnTo>
                      <a:pt x="91768" y="4643"/>
                    </a:lnTo>
                    <a:lnTo>
                      <a:pt x="86852" y="4370"/>
                    </a:lnTo>
                    <a:lnTo>
                      <a:pt x="81936" y="4097"/>
                    </a:lnTo>
                    <a:lnTo>
                      <a:pt x="74289" y="27585"/>
                    </a:lnTo>
                    <a:cubicBezTo>
                      <a:pt x="68553" y="28678"/>
                      <a:pt x="62818" y="30589"/>
                      <a:pt x="57355" y="33321"/>
                    </a:cubicBezTo>
                    <a:lnTo>
                      <a:pt x="37144" y="19118"/>
                    </a:lnTo>
                    <a:lnTo>
                      <a:pt x="33321" y="22396"/>
                    </a:lnTo>
                    <a:lnTo>
                      <a:pt x="29497" y="25673"/>
                    </a:lnTo>
                    <a:lnTo>
                      <a:pt x="25673" y="28951"/>
                    </a:lnTo>
                    <a:lnTo>
                      <a:pt x="36871" y="51074"/>
                    </a:lnTo>
                    <a:cubicBezTo>
                      <a:pt x="33321" y="55990"/>
                      <a:pt x="30863" y="61452"/>
                      <a:pt x="28951" y="66915"/>
                    </a:cubicBezTo>
                    <a:lnTo>
                      <a:pt x="4643" y="71284"/>
                    </a:lnTo>
                    <a:lnTo>
                      <a:pt x="4643" y="76747"/>
                    </a:lnTo>
                    <a:lnTo>
                      <a:pt x="4370" y="81663"/>
                    </a:lnTo>
                    <a:lnTo>
                      <a:pt x="4097" y="86579"/>
                    </a:lnTo>
                    <a:lnTo>
                      <a:pt x="27585" y="94227"/>
                    </a:lnTo>
                    <a:cubicBezTo>
                      <a:pt x="28678" y="99962"/>
                      <a:pt x="30589" y="105698"/>
                      <a:pt x="33321" y="110887"/>
                    </a:cubicBezTo>
                    <a:lnTo>
                      <a:pt x="19118" y="131371"/>
                    </a:lnTo>
                    <a:close/>
                  </a:path>
                </a:pathLst>
              </a:custGeom>
              <a:noFill/>
              <a:ln w="12700" cap="flat">
                <a:solidFill>
                  <a:schemeClr val="tx1"/>
                </a:solidFill>
                <a:prstDash val="solid"/>
                <a:round/>
              </a:ln>
            </p:spPr>
            <p:txBody>
              <a:bodyPr rtlCol="0" anchor="ctr"/>
              <a:lstStyle/>
              <a:p>
                <a:pPr defTabSz="609585">
                  <a:defRPr/>
                </a:pPr>
                <a:endParaRPr lang="en-US" sz="2400">
                  <a:solidFill>
                    <a:srgbClr val="FFFFFF"/>
                  </a:solidFill>
                  <a:latin typeface="Amazon Ember"/>
                </a:endParaRPr>
              </a:p>
            </p:txBody>
          </p:sp>
          <p:sp>
            <p:nvSpPr>
              <p:cNvPr id="57" name="Freeform: Shape 56">
                <a:extLst>
                  <a:ext uri="{FF2B5EF4-FFF2-40B4-BE49-F238E27FC236}">
                    <a16:creationId xmlns:a16="http://schemas.microsoft.com/office/drawing/2014/main" id="{0317336C-9A1E-43E3-BD83-66E9DAA6C200}"/>
                  </a:ext>
                </a:extLst>
              </p:cNvPr>
              <p:cNvSpPr/>
              <p:nvPr/>
            </p:nvSpPr>
            <p:spPr>
              <a:xfrm>
                <a:off x="8099662" y="1287742"/>
                <a:ext cx="93957" cy="93957"/>
              </a:xfrm>
              <a:custGeom>
                <a:avLst/>
                <a:gdLst>
                  <a:gd name="connsiteX0" fmla="*/ 68007 w 71011"/>
                  <a:gd name="connsiteY0" fmla="*/ 36052 h 71011"/>
                  <a:gd name="connsiteX1" fmla="*/ 36052 w 71011"/>
                  <a:gd name="connsiteY1" fmla="*/ 68007 h 71011"/>
                  <a:gd name="connsiteX2" fmla="*/ 4097 w 71011"/>
                  <a:gd name="connsiteY2" fmla="*/ 36052 h 71011"/>
                  <a:gd name="connsiteX3" fmla="*/ 36052 w 71011"/>
                  <a:gd name="connsiteY3" fmla="*/ 4097 h 71011"/>
                  <a:gd name="connsiteX4" fmla="*/ 68007 w 71011"/>
                  <a:gd name="connsiteY4" fmla="*/ 36052 h 71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11" h="71011">
                    <a:moveTo>
                      <a:pt x="68007" y="36052"/>
                    </a:moveTo>
                    <a:cubicBezTo>
                      <a:pt x="68007" y="53700"/>
                      <a:pt x="53700" y="68007"/>
                      <a:pt x="36052" y="68007"/>
                    </a:cubicBezTo>
                    <a:cubicBezTo>
                      <a:pt x="18404" y="68007"/>
                      <a:pt x="4097" y="53700"/>
                      <a:pt x="4097" y="36052"/>
                    </a:cubicBezTo>
                    <a:cubicBezTo>
                      <a:pt x="4097" y="18404"/>
                      <a:pt x="18404" y="4097"/>
                      <a:pt x="36052" y="4097"/>
                    </a:cubicBezTo>
                    <a:cubicBezTo>
                      <a:pt x="53700" y="4097"/>
                      <a:pt x="68007" y="18404"/>
                      <a:pt x="68007" y="36052"/>
                    </a:cubicBezTo>
                    <a:close/>
                  </a:path>
                </a:pathLst>
              </a:custGeom>
              <a:noFill/>
              <a:ln w="12700" cap="flat">
                <a:solidFill>
                  <a:schemeClr val="accent1"/>
                </a:solidFill>
                <a:prstDash val="solid"/>
                <a:round/>
              </a:ln>
            </p:spPr>
            <p:txBody>
              <a:bodyPr rtlCol="0" anchor="ctr"/>
              <a:lstStyle/>
              <a:p>
                <a:pPr defTabSz="609585">
                  <a:defRPr/>
                </a:pPr>
                <a:endParaRPr lang="en-US" sz="2400">
                  <a:solidFill>
                    <a:srgbClr val="FFFFFF"/>
                  </a:solidFill>
                  <a:latin typeface="Amazon Ember"/>
                </a:endParaRPr>
              </a:p>
            </p:txBody>
          </p:sp>
          <p:sp>
            <p:nvSpPr>
              <p:cNvPr id="58" name="Freeform: Shape 57">
                <a:extLst>
                  <a:ext uri="{FF2B5EF4-FFF2-40B4-BE49-F238E27FC236}">
                    <a16:creationId xmlns:a16="http://schemas.microsoft.com/office/drawing/2014/main" id="{95A62AF6-BA83-41E6-B71F-70BCB6541C6E}"/>
                  </a:ext>
                </a:extLst>
              </p:cNvPr>
              <p:cNvSpPr/>
              <p:nvPr/>
            </p:nvSpPr>
            <p:spPr>
              <a:xfrm>
                <a:off x="7923672" y="1441321"/>
                <a:ext cx="448103" cy="122867"/>
              </a:xfrm>
              <a:custGeom>
                <a:avLst/>
                <a:gdLst>
                  <a:gd name="connsiteX0" fmla="*/ 45338 w 338669"/>
                  <a:gd name="connsiteY0" fmla="*/ 4101 h 92860"/>
                  <a:gd name="connsiteX1" fmla="*/ 84394 w 338669"/>
                  <a:gd name="connsiteY1" fmla="*/ 28409 h 92860"/>
                  <a:gd name="connsiteX2" fmla="*/ 256733 w 338669"/>
                  <a:gd name="connsiteY2" fmla="*/ 28409 h 92860"/>
                  <a:gd name="connsiteX3" fmla="*/ 295790 w 338669"/>
                  <a:gd name="connsiteY3" fmla="*/ 4101 h 92860"/>
                  <a:gd name="connsiteX4" fmla="*/ 337031 w 338669"/>
                  <a:gd name="connsiteY4" fmla="*/ 33598 h 92860"/>
                  <a:gd name="connsiteX5" fmla="*/ 301525 w 338669"/>
                  <a:gd name="connsiteY5" fmla="*/ 33598 h 92860"/>
                  <a:gd name="connsiteX6" fmla="*/ 301525 w 338669"/>
                  <a:gd name="connsiteY6" fmla="*/ 61730 h 92860"/>
                  <a:gd name="connsiteX7" fmla="*/ 337031 w 338669"/>
                  <a:gd name="connsiteY7" fmla="*/ 61730 h 92860"/>
                  <a:gd name="connsiteX8" fmla="*/ 295790 w 338669"/>
                  <a:gd name="connsiteY8" fmla="*/ 91227 h 92860"/>
                  <a:gd name="connsiteX9" fmla="*/ 256733 w 338669"/>
                  <a:gd name="connsiteY9" fmla="*/ 66919 h 92860"/>
                  <a:gd name="connsiteX10" fmla="*/ 84394 w 338669"/>
                  <a:gd name="connsiteY10" fmla="*/ 66919 h 92860"/>
                  <a:gd name="connsiteX11" fmla="*/ 45338 w 338669"/>
                  <a:gd name="connsiteY11" fmla="*/ 91227 h 92860"/>
                  <a:gd name="connsiteX12" fmla="*/ 4097 w 338669"/>
                  <a:gd name="connsiteY12" fmla="*/ 61730 h 92860"/>
                  <a:gd name="connsiteX13" fmla="*/ 39602 w 338669"/>
                  <a:gd name="connsiteY13" fmla="*/ 61730 h 92860"/>
                  <a:gd name="connsiteX14" fmla="*/ 39602 w 338669"/>
                  <a:gd name="connsiteY14" fmla="*/ 33598 h 92860"/>
                  <a:gd name="connsiteX15" fmla="*/ 4097 w 338669"/>
                  <a:gd name="connsiteY15" fmla="*/ 33598 h 92860"/>
                  <a:gd name="connsiteX16" fmla="*/ 45338 w 338669"/>
                  <a:gd name="connsiteY16" fmla="*/ 4101 h 92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8669" h="92860">
                    <a:moveTo>
                      <a:pt x="45338" y="4101"/>
                    </a:moveTo>
                    <a:cubicBezTo>
                      <a:pt x="62545" y="4101"/>
                      <a:pt x="77566" y="13934"/>
                      <a:pt x="84394" y="28409"/>
                    </a:cubicBezTo>
                    <a:lnTo>
                      <a:pt x="256733" y="28409"/>
                    </a:lnTo>
                    <a:cubicBezTo>
                      <a:pt x="263834" y="13934"/>
                      <a:pt x="278583" y="4101"/>
                      <a:pt x="295790" y="4101"/>
                    </a:cubicBezTo>
                    <a:cubicBezTo>
                      <a:pt x="314908" y="4101"/>
                      <a:pt x="331022" y="16392"/>
                      <a:pt x="337031" y="33598"/>
                    </a:cubicBezTo>
                    <a:lnTo>
                      <a:pt x="301525" y="33598"/>
                    </a:lnTo>
                    <a:lnTo>
                      <a:pt x="301525" y="61730"/>
                    </a:lnTo>
                    <a:lnTo>
                      <a:pt x="337031" y="61730"/>
                    </a:lnTo>
                    <a:cubicBezTo>
                      <a:pt x="331022" y="78936"/>
                      <a:pt x="314908" y="91227"/>
                      <a:pt x="295790" y="91227"/>
                    </a:cubicBezTo>
                    <a:cubicBezTo>
                      <a:pt x="278583" y="91227"/>
                      <a:pt x="263834" y="81121"/>
                      <a:pt x="256733" y="66919"/>
                    </a:cubicBezTo>
                    <a:lnTo>
                      <a:pt x="84394" y="66919"/>
                    </a:lnTo>
                    <a:cubicBezTo>
                      <a:pt x="77293" y="81394"/>
                      <a:pt x="62545" y="91227"/>
                      <a:pt x="45338" y="91227"/>
                    </a:cubicBezTo>
                    <a:cubicBezTo>
                      <a:pt x="26220" y="91227"/>
                      <a:pt x="10105" y="78936"/>
                      <a:pt x="4097" y="61730"/>
                    </a:cubicBezTo>
                    <a:lnTo>
                      <a:pt x="39602" y="61730"/>
                    </a:lnTo>
                    <a:lnTo>
                      <a:pt x="39602" y="33598"/>
                    </a:lnTo>
                    <a:lnTo>
                      <a:pt x="4097" y="33598"/>
                    </a:lnTo>
                    <a:cubicBezTo>
                      <a:pt x="10105" y="16392"/>
                      <a:pt x="26220" y="3828"/>
                      <a:pt x="45338" y="4101"/>
                    </a:cubicBezTo>
                    <a:close/>
                  </a:path>
                </a:pathLst>
              </a:custGeom>
              <a:noFill/>
              <a:ln w="12700" cap="flat">
                <a:solidFill>
                  <a:schemeClr val="tx1"/>
                </a:solidFill>
                <a:prstDash val="solid"/>
                <a:round/>
              </a:ln>
            </p:spPr>
            <p:txBody>
              <a:bodyPr rtlCol="0" anchor="ctr"/>
              <a:lstStyle/>
              <a:p>
                <a:pPr defTabSz="609585">
                  <a:defRPr/>
                </a:pPr>
                <a:endParaRPr lang="en-US" sz="2400">
                  <a:solidFill>
                    <a:srgbClr val="FFFFFF"/>
                  </a:solidFill>
                  <a:latin typeface="Amazon Ember"/>
                </a:endParaRPr>
              </a:p>
            </p:txBody>
          </p:sp>
          <p:sp>
            <p:nvSpPr>
              <p:cNvPr id="59" name="Freeform: Shape 58">
                <a:extLst>
                  <a:ext uri="{FF2B5EF4-FFF2-40B4-BE49-F238E27FC236}">
                    <a16:creationId xmlns:a16="http://schemas.microsoft.com/office/drawing/2014/main" id="{971882AC-AC08-4255-B79C-DCE2E5701437}"/>
                  </a:ext>
                </a:extLst>
              </p:cNvPr>
              <p:cNvSpPr/>
              <p:nvPr/>
            </p:nvSpPr>
            <p:spPr>
              <a:xfrm>
                <a:off x="7865853" y="1478188"/>
                <a:ext cx="46979" cy="46979"/>
              </a:xfrm>
              <a:custGeom>
                <a:avLst/>
                <a:gdLst>
                  <a:gd name="connsiteX0" fmla="*/ 31409 w 35505"/>
                  <a:gd name="connsiteY0" fmla="*/ 17753 h 35505"/>
                  <a:gd name="connsiteX1" fmla="*/ 17753 w 35505"/>
                  <a:gd name="connsiteY1" fmla="*/ 31409 h 35505"/>
                  <a:gd name="connsiteX2" fmla="*/ 4097 w 35505"/>
                  <a:gd name="connsiteY2" fmla="*/ 17753 h 35505"/>
                  <a:gd name="connsiteX3" fmla="*/ 17753 w 35505"/>
                  <a:gd name="connsiteY3" fmla="*/ 4097 h 35505"/>
                  <a:gd name="connsiteX4" fmla="*/ 31409 w 35505"/>
                  <a:gd name="connsiteY4" fmla="*/ 17753 h 35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05" h="35505">
                    <a:moveTo>
                      <a:pt x="31409" y="17753"/>
                    </a:moveTo>
                    <a:cubicBezTo>
                      <a:pt x="31409" y="25295"/>
                      <a:pt x="25295" y="31409"/>
                      <a:pt x="17753" y="31409"/>
                    </a:cubicBezTo>
                    <a:cubicBezTo>
                      <a:pt x="10211" y="31409"/>
                      <a:pt x="4097" y="25295"/>
                      <a:pt x="4097" y="17753"/>
                    </a:cubicBezTo>
                    <a:cubicBezTo>
                      <a:pt x="4097" y="10211"/>
                      <a:pt x="10211" y="4097"/>
                      <a:pt x="17753" y="4097"/>
                    </a:cubicBezTo>
                    <a:cubicBezTo>
                      <a:pt x="25295" y="4097"/>
                      <a:pt x="31409" y="10211"/>
                      <a:pt x="31409" y="17753"/>
                    </a:cubicBezTo>
                    <a:close/>
                  </a:path>
                </a:pathLst>
              </a:custGeom>
              <a:noFill/>
              <a:ln w="12700" cap="flat">
                <a:solidFill>
                  <a:schemeClr val="accent1"/>
                </a:solidFill>
                <a:prstDash val="solid"/>
                <a:round/>
              </a:ln>
            </p:spPr>
            <p:txBody>
              <a:bodyPr rtlCol="0" anchor="ctr"/>
              <a:lstStyle/>
              <a:p>
                <a:pPr defTabSz="609585">
                  <a:defRPr/>
                </a:pPr>
                <a:endParaRPr lang="en-US" sz="2400">
                  <a:solidFill>
                    <a:srgbClr val="FFFFFF"/>
                  </a:solidFill>
                  <a:latin typeface="Amazon Ember"/>
                </a:endParaRPr>
              </a:p>
            </p:txBody>
          </p:sp>
          <p:sp>
            <p:nvSpPr>
              <p:cNvPr id="60" name="Freeform: Shape 59">
                <a:extLst>
                  <a:ext uri="{FF2B5EF4-FFF2-40B4-BE49-F238E27FC236}">
                    <a16:creationId xmlns:a16="http://schemas.microsoft.com/office/drawing/2014/main" id="{621BEE77-8539-476E-A32B-756621AFFD21}"/>
                  </a:ext>
                </a:extLst>
              </p:cNvPr>
              <p:cNvSpPr/>
              <p:nvPr/>
            </p:nvSpPr>
            <p:spPr>
              <a:xfrm>
                <a:off x="8128934" y="1317014"/>
                <a:ext cx="36137" cy="36137"/>
              </a:xfrm>
              <a:custGeom>
                <a:avLst/>
                <a:gdLst>
                  <a:gd name="connsiteX0" fmla="*/ 23762 w 27312"/>
                  <a:gd name="connsiteY0" fmla="*/ 13929 h 27312"/>
                  <a:gd name="connsiteX1" fmla="*/ 13929 w 27312"/>
                  <a:gd name="connsiteY1" fmla="*/ 23761 h 27312"/>
                  <a:gd name="connsiteX2" fmla="*/ 4097 w 27312"/>
                  <a:gd name="connsiteY2" fmla="*/ 13929 h 27312"/>
                  <a:gd name="connsiteX3" fmla="*/ 13929 w 27312"/>
                  <a:gd name="connsiteY3" fmla="*/ 4097 h 27312"/>
                  <a:gd name="connsiteX4" fmla="*/ 23762 w 27312"/>
                  <a:gd name="connsiteY4" fmla="*/ 13929 h 27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12" h="27312">
                    <a:moveTo>
                      <a:pt x="23762" y="13929"/>
                    </a:moveTo>
                    <a:cubicBezTo>
                      <a:pt x="23762" y="19359"/>
                      <a:pt x="19359" y="23761"/>
                      <a:pt x="13929" y="23761"/>
                    </a:cubicBezTo>
                    <a:cubicBezTo>
                      <a:pt x="8499" y="23761"/>
                      <a:pt x="4097" y="19359"/>
                      <a:pt x="4097" y="13929"/>
                    </a:cubicBezTo>
                    <a:cubicBezTo>
                      <a:pt x="4097" y="8499"/>
                      <a:pt x="8499" y="4097"/>
                      <a:pt x="13929" y="4097"/>
                    </a:cubicBezTo>
                    <a:cubicBezTo>
                      <a:pt x="19359" y="4097"/>
                      <a:pt x="23762" y="8499"/>
                      <a:pt x="23762" y="13929"/>
                    </a:cubicBezTo>
                    <a:close/>
                  </a:path>
                </a:pathLst>
              </a:custGeom>
              <a:noFill/>
              <a:ln w="12700" cap="flat">
                <a:solidFill>
                  <a:schemeClr val="accent1"/>
                </a:solidFill>
                <a:prstDash val="solid"/>
                <a:round/>
              </a:ln>
            </p:spPr>
            <p:txBody>
              <a:bodyPr rtlCol="0" anchor="ctr"/>
              <a:lstStyle/>
              <a:p>
                <a:pPr defTabSz="609585">
                  <a:defRPr/>
                </a:pPr>
                <a:endParaRPr lang="en-US" sz="2400">
                  <a:solidFill>
                    <a:srgbClr val="FFFFFF"/>
                  </a:solidFill>
                  <a:latin typeface="Amazon Ember"/>
                </a:endParaRPr>
              </a:p>
            </p:txBody>
          </p:sp>
        </p:grpSp>
      </p:grpSp>
      <p:grpSp>
        <p:nvGrpSpPr>
          <p:cNvPr id="12" name="Group 11">
            <a:extLst>
              <a:ext uri="{FF2B5EF4-FFF2-40B4-BE49-F238E27FC236}">
                <a16:creationId xmlns:a16="http://schemas.microsoft.com/office/drawing/2014/main" id="{439C861D-E521-4889-B21F-EF1FD9018F82}"/>
              </a:ext>
            </a:extLst>
          </p:cNvPr>
          <p:cNvGrpSpPr/>
          <p:nvPr/>
        </p:nvGrpSpPr>
        <p:grpSpPr>
          <a:xfrm>
            <a:off x="624501" y="1928561"/>
            <a:ext cx="1706880" cy="3168799"/>
            <a:chOff x="468376" y="1446420"/>
            <a:chExt cx="1280160" cy="2376599"/>
          </a:xfrm>
        </p:grpSpPr>
        <p:sp>
          <p:nvSpPr>
            <p:cNvPr id="23" name="Rectangle 22">
              <a:extLst>
                <a:ext uri="{FF2B5EF4-FFF2-40B4-BE49-F238E27FC236}">
                  <a16:creationId xmlns:a16="http://schemas.microsoft.com/office/drawing/2014/main" id="{0D31FB4A-186D-4DD6-B2C8-41F8D5EA1D78}"/>
                </a:ext>
              </a:extLst>
            </p:cNvPr>
            <p:cNvSpPr/>
            <p:nvPr/>
          </p:nvSpPr>
          <p:spPr>
            <a:xfrm>
              <a:off x="468376" y="1446420"/>
              <a:ext cx="1280160" cy="2376599"/>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defTabSz="609555">
                <a:defRPr/>
              </a:pPr>
              <a:endParaRPr lang="en-US" sz="2400" dirty="0" err="1">
                <a:solidFill>
                  <a:srgbClr val="FFFFFF"/>
                </a:solidFill>
                <a:latin typeface="Amazon Ember"/>
              </a:endParaRPr>
            </a:p>
          </p:txBody>
        </p:sp>
        <p:sp>
          <p:nvSpPr>
            <p:cNvPr id="25" name="Collects documents…">
              <a:extLst>
                <a:ext uri="{FF2B5EF4-FFF2-40B4-BE49-F238E27FC236}">
                  <a16:creationId xmlns:a16="http://schemas.microsoft.com/office/drawing/2014/main" id="{C2189F58-2651-44EF-B250-B186E0D3F908}"/>
                </a:ext>
              </a:extLst>
            </p:cNvPr>
            <p:cNvSpPr txBox="1"/>
            <p:nvPr/>
          </p:nvSpPr>
          <p:spPr>
            <a:xfrm>
              <a:off x="468376" y="2876686"/>
              <a:ext cx="1280160" cy="5578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920" tIns="25400" rIns="121920" bIns="25400" anchor="t" anchorCtr="0">
              <a:noAutofit/>
            </a:bodyPr>
            <a:lstStyle/>
            <a:p>
              <a:pPr algn="ctr" defTabSz="412740" hangingPunct="0">
                <a:defRPr b="0"/>
              </a:pPr>
              <a:r>
                <a:rPr lang="en-US" sz="1200" kern="0" dirty="0">
                  <a:solidFill>
                    <a:srgbClr val="FFFFFF"/>
                  </a:solidFill>
                  <a:latin typeface="Amazon Ember" panose="02000000000000000000"/>
                  <a:sym typeface="Helvetica Neue"/>
                </a:rPr>
                <a:t>Transcribes live</a:t>
              </a:r>
            </a:p>
            <a:p>
              <a:pPr algn="ctr" defTabSz="412740" hangingPunct="0">
                <a:defRPr b="0"/>
              </a:pPr>
              <a:r>
                <a:rPr lang="en-US" sz="1200" kern="0" dirty="0">
                  <a:solidFill>
                    <a:srgbClr val="FFFFFF"/>
                  </a:solidFill>
                  <a:latin typeface="Amazon Ember" panose="02000000000000000000"/>
                  <a:sym typeface="Helvetica Neue"/>
                </a:rPr>
                <a:t>and archived calls</a:t>
              </a:r>
            </a:p>
          </p:txBody>
        </p:sp>
        <p:cxnSp>
          <p:nvCxnSpPr>
            <p:cNvPr id="26" name="Straight Connector 25">
              <a:extLst>
                <a:ext uri="{FF2B5EF4-FFF2-40B4-BE49-F238E27FC236}">
                  <a16:creationId xmlns:a16="http://schemas.microsoft.com/office/drawing/2014/main" id="{9EC767E5-A8B5-40BF-AD1D-6198C0A5E0D2}"/>
                </a:ext>
              </a:extLst>
            </p:cNvPr>
            <p:cNvCxnSpPr>
              <a:cxnSpLocks/>
            </p:cNvCxnSpPr>
            <p:nvPr/>
          </p:nvCxnSpPr>
          <p:spPr>
            <a:xfrm>
              <a:off x="899168" y="2698315"/>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66" name="Group 65">
              <a:extLst>
                <a:ext uri="{FF2B5EF4-FFF2-40B4-BE49-F238E27FC236}">
                  <a16:creationId xmlns:a16="http://schemas.microsoft.com/office/drawing/2014/main" id="{BE926F8D-6069-4D58-9776-7A509ED9DB1F}"/>
                </a:ext>
              </a:extLst>
            </p:cNvPr>
            <p:cNvGrpSpPr/>
            <p:nvPr/>
          </p:nvGrpSpPr>
          <p:grpSpPr>
            <a:xfrm>
              <a:off x="773351" y="1790973"/>
              <a:ext cx="670211" cy="517036"/>
              <a:chOff x="8194899" y="1997564"/>
              <a:chExt cx="451469" cy="348287"/>
            </a:xfrm>
          </p:grpSpPr>
          <p:sp>
            <p:nvSpPr>
              <p:cNvPr id="67" name="Freeform: Shape 66">
                <a:extLst>
                  <a:ext uri="{FF2B5EF4-FFF2-40B4-BE49-F238E27FC236}">
                    <a16:creationId xmlns:a16="http://schemas.microsoft.com/office/drawing/2014/main" id="{6ACED9B4-EB25-40BD-9A13-7416FC1A7FAD}"/>
                  </a:ext>
                </a:extLst>
              </p:cNvPr>
              <p:cNvSpPr/>
              <p:nvPr/>
            </p:nvSpPr>
            <p:spPr>
              <a:xfrm>
                <a:off x="8194899" y="1997564"/>
                <a:ext cx="288916" cy="228593"/>
              </a:xfrm>
              <a:custGeom>
                <a:avLst/>
                <a:gdLst>
                  <a:gd name="connsiteX0" fmla="*/ 79478 w 248539"/>
                  <a:gd name="connsiteY0" fmla="*/ 130825 h 196646"/>
                  <a:gd name="connsiteX1" fmla="*/ 12564 w 248539"/>
                  <a:gd name="connsiteY1" fmla="*/ 130825 h 196646"/>
                  <a:gd name="connsiteX2" fmla="*/ 4097 w 248539"/>
                  <a:gd name="connsiteY2" fmla="*/ 122358 h 196646"/>
                  <a:gd name="connsiteX3" fmla="*/ 4097 w 248539"/>
                  <a:gd name="connsiteY3" fmla="*/ 12564 h 196646"/>
                  <a:gd name="connsiteX4" fmla="*/ 12564 w 248539"/>
                  <a:gd name="connsiteY4" fmla="*/ 4097 h 196646"/>
                  <a:gd name="connsiteX5" fmla="*/ 238434 w 248539"/>
                  <a:gd name="connsiteY5" fmla="*/ 4097 h 196646"/>
                  <a:gd name="connsiteX6" fmla="*/ 246901 w 248539"/>
                  <a:gd name="connsiteY6" fmla="*/ 12564 h 196646"/>
                  <a:gd name="connsiteX7" fmla="*/ 246901 w 248539"/>
                  <a:gd name="connsiteY7" fmla="*/ 122358 h 196646"/>
                  <a:gd name="connsiteX8" fmla="*/ 238434 w 248539"/>
                  <a:gd name="connsiteY8" fmla="*/ 130825 h 196646"/>
                  <a:gd name="connsiteX9" fmla="*/ 166330 w 248539"/>
                  <a:gd name="connsiteY9" fmla="*/ 130825 h 196646"/>
                  <a:gd name="connsiteX10" fmla="*/ 160868 w 248539"/>
                  <a:gd name="connsiteY10" fmla="*/ 133010 h 196646"/>
                  <a:gd name="connsiteX11" fmla="*/ 94773 w 248539"/>
                  <a:gd name="connsiteY11" fmla="*/ 192004 h 196646"/>
                  <a:gd name="connsiteX12" fmla="*/ 87672 w 248539"/>
                  <a:gd name="connsiteY12" fmla="*/ 188999 h 196646"/>
                  <a:gd name="connsiteX13" fmla="*/ 87672 w 248539"/>
                  <a:gd name="connsiteY13" fmla="*/ 139291 h 196646"/>
                  <a:gd name="connsiteX14" fmla="*/ 79478 w 248539"/>
                  <a:gd name="connsiteY14" fmla="*/ 130825 h 19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8539" h="196646">
                    <a:moveTo>
                      <a:pt x="79478" y="130825"/>
                    </a:moveTo>
                    <a:lnTo>
                      <a:pt x="12564" y="130825"/>
                    </a:lnTo>
                    <a:cubicBezTo>
                      <a:pt x="7920" y="130825"/>
                      <a:pt x="4097" y="127001"/>
                      <a:pt x="4097" y="122358"/>
                    </a:cubicBezTo>
                    <a:lnTo>
                      <a:pt x="4097" y="12564"/>
                    </a:lnTo>
                    <a:cubicBezTo>
                      <a:pt x="4097" y="7920"/>
                      <a:pt x="7920" y="4097"/>
                      <a:pt x="12564" y="4097"/>
                    </a:cubicBezTo>
                    <a:lnTo>
                      <a:pt x="238434" y="4097"/>
                    </a:lnTo>
                    <a:cubicBezTo>
                      <a:pt x="243077" y="4097"/>
                      <a:pt x="246901" y="7920"/>
                      <a:pt x="246901" y="12564"/>
                    </a:cubicBezTo>
                    <a:lnTo>
                      <a:pt x="246901" y="122358"/>
                    </a:lnTo>
                    <a:cubicBezTo>
                      <a:pt x="246901" y="127001"/>
                      <a:pt x="243077" y="130825"/>
                      <a:pt x="238434" y="130825"/>
                    </a:cubicBezTo>
                    <a:lnTo>
                      <a:pt x="166330" y="130825"/>
                    </a:lnTo>
                    <a:cubicBezTo>
                      <a:pt x="164145" y="130825"/>
                      <a:pt x="162234" y="131644"/>
                      <a:pt x="160868" y="133010"/>
                    </a:cubicBezTo>
                    <a:lnTo>
                      <a:pt x="94773" y="192004"/>
                    </a:lnTo>
                    <a:cubicBezTo>
                      <a:pt x="92042" y="194462"/>
                      <a:pt x="87672" y="192550"/>
                      <a:pt x="87672" y="188999"/>
                    </a:cubicBezTo>
                    <a:lnTo>
                      <a:pt x="87672" y="139291"/>
                    </a:lnTo>
                    <a:cubicBezTo>
                      <a:pt x="87945" y="134648"/>
                      <a:pt x="84121" y="130825"/>
                      <a:pt x="79478" y="130825"/>
                    </a:cubicBezTo>
                    <a:close/>
                  </a:path>
                </a:pathLst>
              </a:custGeom>
              <a:noFill/>
              <a:ln w="12700" cap="flat">
                <a:solidFill>
                  <a:schemeClr val="accent1"/>
                </a:solidFill>
                <a:prstDash val="solid"/>
                <a:miter/>
              </a:ln>
            </p:spPr>
            <p:txBody>
              <a:bodyPr rtlCol="0" anchor="ctr"/>
              <a:lstStyle/>
              <a:p>
                <a:pPr defTabSz="609585">
                  <a:defRPr/>
                </a:pPr>
                <a:endParaRPr lang="en-US" sz="2400">
                  <a:solidFill>
                    <a:srgbClr val="FFFFFF"/>
                  </a:solidFill>
                  <a:latin typeface="Amazon Ember"/>
                </a:endParaRPr>
              </a:p>
            </p:txBody>
          </p:sp>
          <p:sp>
            <p:nvSpPr>
              <p:cNvPr id="68" name="Freeform: Shape 67">
                <a:extLst>
                  <a:ext uri="{FF2B5EF4-FFF2-40B4-BE49-F238E27FC236}">
                    <a16:creationId xmlns:a16="http://schemas.microsoft.com/office/drawing/2014/main" id="{2B5CB401-4905-41F7-904F-621B908398D3}"/>
                  </a:ext>
                </a:extLst>
              </p:cNvPr>
              <p:cNvSpPr/>
              <p:nvPr/>
            </p:nvSpPr>
            <p:spPr>
              <a:xfrm>
                <a:off x="8344754" y="2104558"/>
                <a:ext cx="301614" cy="241293"/>
              </a:xfrm>
              <a:custGeom>
                <a:avLst/>
                <a:gdLst>
                  <a:gd name="connsiteX0" fmla="*/ 138745 w 259464"/>
                  <a:gd name="connsiteY0" fmla="*/ 4097 h 207571"/>
                  <a:gd name="connsiteX1" fmla="*/ 246901 w 259464"/>
                  <a:gd name="connsiteY1" fmla="*/ 4370 h 207571"/>
                  <a:gd name="connsiteX2" fmla="*/ 255368 w 259464"/>
                  <a:gd name="connsiteY2" fmla="*/ 12837 h 207571"/>
                  <a:gd name="connsiteX3" fmla="*/ 255368 w 259464"/>
                  <a:gd name="connsiteY3" fmla="*/ 130005 h 207571"/>
                  <a:gd name="connsiteX4" fmla="*/ 246901 w 259464"/>
                  <a:gd name="connsiteY4" fmla="*/ 138472 h 207571"/>
                  <a:gd name="connsiteX5" fmla="*/ 179986 w 259464"/>
                  <a:gd name="connsiteY5" fmla="*/ 138472 h 207571"/>
                  <a:gd name="connsiteX6" fmla="*/ 171520 w 259464"/>
                  <a:gd name="connsiteY6" fmla="*/ 146939 h 207571"/>
                  <a:gd name="connsiteX7" fmla="*/ 171520 w 259464"/>
                  <a:gd name="connsiteY7" fmla="*/ 200197 h 207571"/>
                  <a:gd name="connsiteX8" fmla="*/ 164419 w 259464"/>
                  <a:gd name="connsiteY8" fmla="*/ 203202 h 207571"/>
                  <a:gd name="connsiteX9" fmla="*/ 94227 w 259464"/>
                  <a:gd name="connsiteY9" fmla="*/ 140384 h 207571"/>
                  <a:gd name="connsiteX10" fmla="*/ 88764 w 259464"/>
                  <a:gd name="connsiteY10" fmla="*/ 138199 h 207571"/>
                  <a:gd name="connsiteX11" fmla="*/ 12564 w 259464"/>
                  <a:gd name="connsiteY11" fmla="*/ 138199 h 207571"/>
                  <a:gd name="connsiteX12" fmla="*/ 4097 w 259464"/>
                  <a:gd name="connsiteY12" fmla="*/ 129732 h 207571"/>
                  <a:gd name="connsiteX13" fmla="*/ 4097 w 259464"/>
                  <a:gd name="connsiteY13" fmla="*/ 92042 h 20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9464" h="207571">
                    <a:moveTo>
                      <a:pt x="138745" y="4097"/>
                    </a:moveTo>
                    <a:lnTo>
                      <a:pt x="246901" y="4370"/>
                    </a:lnTo>
                    <a:cubicBezTo>
                      <a:pt x="251544" y="4370"/>
                      <a:pt x="255368" y="8194"/>
                      <a:pt x="255368" y="12837"/>
                    </a:cubicBezTo>
                    <a:lnTo>
                      <a:pt x="255368" y="130005"/>
                    </a:lnTo>
                    <a:cubicBezTo>
                      <a:pt x="255368" y="134648"/>
                      <a:pt x="251544" y="138472"/>
                      <a:pt x="246901" y="138472"/>
                    </a:cubicBezTo>
                    <a:lnTo>
                      <a:pt x="179986" y="138472"/>
                    </a:lnTo>
                    <a:cubicBezTo>
                      <a:pt x="175343" y="138472"/>
                      <a:pt x="171520" y="142296"/>
                      <a:pt x="171520" y="146939"/>
                    </a:cubicBezTo>
                    <a:lnTo>
                      <a:pt x="171520" y="200197"/>
                    </a:lnTo>
                    <a:cubicBezTo>
                      <a:pt x="171520" y="203748"/>
                      <a:pt x="167150" y="205660"/>
                      <a:pt x="164419" y="203202"/>
                    </a:cubicBezTo>
                    <a:lnTo>
                      <a:pt x="94227" y="140384"/>
                    </a:lnTo>
                    <a:cubicBezTo>
                      <a:pt x="92588" y="139018"/>
                      <a:pt x="90676" y="138199"/>
                      <a:pt x="88764" y="138199"/>
                    </a:cubicBezTo>
                    <a:lnTo>
                      <a:pt x="12564" y="138199"/>
                    </a:lnTo>
                    <a:cubicBezTo>
                      <a:pt x="7920" y="138199"/>
                      <a:pt x="4097" y="134375"/>
                      <a:pt x="4097" y="129732"/>
                    </a:cubicBezTo>
                    <a:lnTo>
                      <a:pt x="4097" y="92042"/>
                    </a:lnTo>
                  </a:path>
                </a:pathLst>
              </a:custGeom>
              <a:noFill/>
              <a:ln w="12700" cap="flat">
                <a:solidFill>
                  <a:schemeClr val="tx1"/>
                </a:solidFill>
                <a:prstDash val="solid"/>
                <a:round/>
              </a:ln>
            </p:spPr>
            <p:txBody>
              <a:bodyPr rtlCol="0" anchor="ctr"/>
              <a:lstStyle/>
              <a:p>
                <a:pPr defTabSz="609585">
                  <a:defRPr/>
                </a:pPr>
                <a:endParaRPr lang="en-US" sz="2400">
                  <a:solidFill>
                    <a:srgbClr val="FFFFFF"/>
                  </a:solidFill>
                  <a:latin typeface="Amazon Ember"/>
                </a:endParaRPr>
              </a:p>
            </p:txBody>
          </p:sp>
          <p:sp>
            <p:nvSpPr>
              <p:cNvPr id="69" name="Freeform: Shape 68">
                <a:extLst>
                  <a:ext uri="{FF2B5EF4-FFF2-40B4-BE49-F238E27FC236}">
                    <a16:creationId xmlns:a16="http://schemas.microsoft.com/office/drawing/2014/main" id="{07A57E0F-B652-4677-BEE7-47C09A6E9B84}"/>
                  </a:ext>
                </a:extLst>
              </p:cNvPr>
              <p:cNvSpPr/>
              <p:nvPr/>
            </p:nvSpPr>
            <p:spPr>
              <a:xfrm>
                <a:off x="8250142" y="2054076"/>
                <a:ext cx="47623" cy="47623"/>
              </a:xfrm>
              <a:custGeom>
                <a:avLst/>
                <a:gdLst>
                  <a:gd name="connsiteX0" fmla="*/ 37418 w 40968"/>
                  <a:gd name="connsiteY0" fmla="*/ 20757 h 40968"/>
                  <a:gd name="connsiteX1" fmla="*/ 20757 w 40968"/>
                  <a:gd name="connsiteY1" fmla="*/ 37418 h 40968"/>
                  <a:gd name="connsiteX2" fmla="*/ 4097 w 40968"/>
                  <a:gd name="connsiteY2" fmla="*/ 20757 h 40968"/>
                  <a:gd name="connsiteX3" fmla="*/ 20757 w 40968"/>
                  <a:gd name="connsiteY3" fmla="*/ 4097 h 40968"/>
                  <a:gd name="connsiteX4" fmla="*/ 37418 w 40968"/>
                  <a:gd name="connsiteY4" fmla="*/ 20757 h 4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68" h="40968">
                    <a:moveTo>
                      <a:pt x="37418" y="20757"/>
                    </a:moveTo>
                    <a:cubicBezTo>
                      <a:pt x="37418" y="29958"/>
                      <a:pt x="29958" y="37418"/>
                      <a:pt x="20757" y="37418"/>
                    </a:cubicBezTo>
                    <a:cubicBezTo>
                      <a:pt x="11556" y="37418"/>
                      <a:pt x="4097" y="29958"/>
                      <a:pt x="4097" y="20757"/>
                    </a:cubicBezTo>
                    <a:cubicBezTo>
                      <a:pt x="4097" y="11556"/>
                      <a:pt x="11556" y="4097"/>
                      <a:pt x="20757" y="4097"/>
                    </a:cubicBezTo>
                    <a:cubicBezTo>
                      <a:pt x="29958" y="4097"/>
                      <a:pt x="37418" y="11556"/>
                      <a:pt x="37418" y="20757"/>
                    </a:cubicBezTo>
                    <a:close/>
                  </a:path>
                </a:pathLst>
              </a:custGeom>
              <a:noFill/>
              <a:ln w="12700" cap="flat">
                <a:solidFill>
                  <a:schemeClr val="accent1"/>
                </a:solidFill>
                <a:prstDash val="solid"/>
                <a:round/>
              </a:ln>
            </p:spPr>
            <p:txBody>
              <a:bodyPr rtlCol="0" anchor="ctr"/>
              <a:lstStyle/>
              <a:p>
                <a:pPr defTabSz="609585">
                  <a:defRPr/>
                </a:pPr>
                <a:endParaRPr lang="en-US" sz="2400">
                  <a:solidFill>
                    <a:srgbClr val="FFFFFF"/>
                  </a:solidFill>
                  <a:latin typeface="Amazon Ember"/>
                </a:endParaRPr>
              </a:p>
            </p:txBody>
          </p:sp>
          <p:sp>
            <p:nvSpPr>
              <p:cNvPr id="70" name="Freeform: Shape 69">
                <a:extLst>
                  <a:ext uri="{FF2B5EF4-FFF2-40B4-BE49-F238E27FC236}">
                    <a16:creationId xmlns:a16="http://schemas.microsoft.com/office/drawing/2014/main" id="{DE57A225-2536-474B-A835-903756629B32}"/>
                  </a:ext>
                </a:extLst>
              </p:cNvPr>
              <p:cNvSpPr/>
              <p:nvPr/>
            </p:nvSpPr>
            <p:spPr>
              <a:xfrm>
                <a:off x="8318402" y="2054076"/>
                <a:ext cx="47623" cy="47623"/>
              </a:xfrm>
              <a:custGeom>
                <a:avLst/>
                <a:gdLst>
                  <a:gd name="connsiteX0" fmla="*/ 37418 w 40968"/>
                  <a:gd name="connsiteY0" fmla="*/ 20757 h 40968"/>
                  <a:gd name="connsiteX1" fmla="*/ 20757 w 40968"/>
                  <a:gd name="connsiteY1" fmla="*/ 37418 h 40968"/>
                  <a:gd name="connsiteX2" fmla="*/ 4097 w 40968"/>
                  <a:gd name="connsiteY2" fmla="*/ 20757 h 40968"/>
                  <a:gd name="connsiteX3" fmla="*/ 20757 w 40968"/>
                  <a:gd name="connsiteY3" fmla="*/ 4097 h 40968"/>
                  <a:gd name="connsiteX4" fmla="*/ 37418 w 40968"/>
                  <a:gd name="connsiteY4" fmla="*/ 20757 h 4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68" h="40968">
                    <a:moveTo>
                      <a:pt x="37418" y="20757"/>
                    </a:moveTo>
                    <a:cubicBezTo>
                      <a:pt x="37418" y="29958"/>
                      <a:pt x="29958" y="37418"/>
                      <a:pt x="20757" y="37418"/>
                    </a:cubicBezTo>
                    <a:cubicBezTo>
                      <a:pt x="11556" y="37418"/>
                      <a:pt x="4097" y="29958"/>
                      <a:pt x="4097" y="20757"/>
                    </a:cubicBezTo>
                    <a:cubicBezTo>
                      <a:pt x="4097" y="11556"/>
                      <a:pt x="11556" y="4097"/>
                      <a:pt x="20757" y="4097"/>
                    </a:cubicBezTo>
                    <a:cubicBezTo>
                      <a:pt x="29958" y="4097"/>
                      <a:pt x="37418" y="11556"/>
                      <a:pt x="37418" y="20757"/>
                    </a:cubicBezTo>
                    <a:close/>
                  </a:path>
                </a:pathLst>
              </a:custGeom>
              <a:noFill/>
              <a:ln w="12700" cap="flat">
                <a:solidFill>
                  <a:schemeClr val="accent1"/>
                </a:solidFill>
                <a:prstDash val="solid"/>
                <a:round/>
              </a:ln>
            </p:spPr>
            <p:txBody>
              <a:bodyPr rtlCol="0" anchor="ctr"/>
              <a:lstStyle/>
              <a:p>
                <a:pPr defTabSz="609585">
                  <a:defRPr/>
                </a:pPr>
                <a:endParaRPr lang="en-US" sz="2400">
                  <a:solidFill>
                    <a:srgbClr val="FFFFFF"/>
                  </a:solidFill>
                  <a:latin typeface="Amazon Ember"/>
                </a:endParaRPr>
              </a:p>
            </p:txBody>
          </p:sp>
          <p:sp>
            <p:nvSpPr>
              <p:cNvPr id="71" name="Freeform: Shape 70">
                <a:extLst>
                  <a:ext uri="{FF2B5EF4-FFF2-40B4-BE49-F238E27FC236}">
                    <a16:creationId xmlns:a16="http://schemas.microsoft.com/office/drawing/2014/main" id="{846C3E3E-EC19-49EA-B41A-0C2825BBF998}"/>
                  </a:ext>
                </a:extLst>
              </p:cNvPr>
              <p:cNvSpPr/>
              <p:nvPr/>
            </p:nvSpPr>
            <p:spPr>
              <a:xfrm>
                <a:off x="8386345" y="2054076"/>
                <a:ext cx="47623" cy="47623"/>
              </a:xfrm>
              <a:custGeom>
                <a:avLst/>
                <a:gdLst>
                  <a:gd name="connsiteX0" fmla="*/ 37418 w 40968"/>
                  <a:gd name="connsiteY0" fmla="*/ 20757 h 40968"/>
                  <a:gd name="connsiteX1" fmla="*/ 20757 w 40968"/>
                  <a:gd name="connsiteY1" fmla="*/ 37418 h 40968"/>
                  <a:gd name="connsiteX2" fmla="*/ 4097 w 40968"/>
                  <a:gd name="connsiteY2" fmla="*/ 20757 h 40968"/>
                  <a:gd name="connsiteX3" fmla="*/ 20757 w 40968"/>
                  <a:gd name="connsiteY3" fmla="*/ 4097 h 40968"/>
                  <a:gd name="connsiteX4" fmla="*/ 37418 w 40968"/>
                  <a:gd name="connsiteY4" fmla="*/ 20757 h 4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68" h="40968">
                    <a:moveTo>
                      <a:pt x="37418" y="20757"/>
                    </a:moveTo>
                    <a:cubicBezTo>
                      <a:pt x="37418" y="29958"/>
                      <a:pt x="29958" y="37418"/>
                      <a:pt x="20757" y="37418"/>
                    </a:cubicBezTo>
                    <a:cubicBezTo>
                      <a:pt x="11556" y="37418"/>
                      <a:pt x="4097" y="29958"/>
                      <a:pt x="4097" y="20757"/>
                    </a:cubicBezTo>
                    <a:cubicBezTo>
                      <a:pt x="4097" y="11556"/>
                      <a:pt x="11556" y="4097"/>
                      <a:pt x="20757" y="4097"/>
                    </a:cubicBezTo>
                    <a:cubicBezTo>
                      <a:pt x="29958" y="4097"/>
                      <a:pt x="37418" y="11556"/>
                      <a:pt x="37418" y="20757"/>
                    </a:cubicBezTo>
                    <a:close/>
                  </a:path>
                </a:pathLst>
              </a:custGeom>
              <a:noFill/>
              <a:ln w="12700" cap="flat">
                <a:solidFill>
                  <a:schemeClr val="accent1"/>
                </a:solidFill>
                <a:prstDash val="solid"/>
                <a:round/>
              </a:ln>
            </p:spPr>
            <p:txBody>
              <a:bodyPr rtlCol="0" anchor="ctr"/>
              <a:lstStyle/>
              <a:p>
                <a:pPr defTabSz="609585">
                  <a:defRPr/>
                </a:pPr>
                <a:endParaRPr lang="en-US" sz="2400">
                  <a:solidFill>
                    <a:srgbClr val="FFFFFF"/>
                  </a:solidFill>
                  <a:latin typeface="Amazon Ember"/>
                </a:endParaRPr>
              </a:p>
            </p:txBody>
          </p:sp>
        </p:grpSp>
      </p:grpSp>
      <p:grpSp>
        <p:nvGrpSpPr>
          <p:cNvPr id="13" name="Group 12">
            <a:extLst>
              <a:ext uri="{FF2B5EF4-FFF2-40B4-BE49-F238E27FC236}">
                <a16:creationId xmlns:a16="http://schemas.microsoft.com/office/drawing/2014/main" id="{183DB89B-1D62-462D-84D5-B093250A0561}"/>
              </a:ext>
            </a:extLst>
          </p:cNvPr>
          <p:cNvGrpSpPr/>
          <p:nvPr/>
        </p:nvGrpSpPr>
        <p:grpSpPr>
          <a:xfrm>
            <a:off x="2474705" y="1928561"/>
            <a:ext cx="1706880" cy="3168799"/>
            <a:chOff x="1856029" y="1446420"/>
            <a:chExt cx="1280160" cy="2376599"/>
          </a:xfrm>
        </p:grpSpPr>
        <p:sp>
          <p:nvSpPr>
            <p:cNvPr id="126" name="Rectangle 125">
              <a:extLst>
                <a:ext uri="{FF2B5EF4-FFF2-40B4-BE49-F238E27FC236}">
                  <a16:creationId xmlns:a16="http://schemas.microsoft.com/office/drawing/2014/main" id="{9683ACF0-BAAD-416E-A0AC-636B9536ABCE}"/>
                </a:ext>
              </a:extLst>
            </p:cNvPr>
            <p:cNvSpPr/>
            <p:nvPr/>
          </p:nvSpPr>
          <p:spPr>
            <a:xfrm>
              <a:off x="1856029" y="1446420"/>
              <a:ext cx="1280160" cy="2376599"/>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defTabSz="609555">
                <a:defRPr/>
              </a:pPr>
              <a:endParaRPr lang="en-US" sz="2400" dirty="0" err="1">
                <a:solidFill>
                  <a:srgbClr val="FFFFFF"/>
                </a:solidFill>
                <a:latin typeface="Amazon Ember"/>
              </a:endParaRPr>
            </a:p>
          </p:txBody>
        </p:sp>
        <p:sp>
          <p:nvSpPr>
            <p:cNvPr id="128" name="11 connectors…">
              <a:extLst>
                <a:ext uri="{FF2B5EF4-FFF2-40B4-BE49-F238E27FC236}">
                  <a16:creationId xmlns:a16="http://schemas.microsoft.com/office/drawing/2014/main" id="{2B4D67EF-40E1-4B5A-A0B5-5E9204732D0C}"/>
                </a:ext>
              </a:extLst>
            </p:cNvPr>
            <p:cNvSpPr txBox="1"/>
            <p:nvPr/>
          </p:nvSpPr>
          <p:spPr>
            <a:xfrm>
              <a:off x="1856029" y="2876686"/>
              <a:ext cx="1280160" cy="5578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920" tIns="25400" rIns="121920" bIns="25400" anchor="t" anchorCtr="0">
              <a:noAutofit/>
            </a:bodyPr>
            <a:lstStyle/>
            <a:p>
              <a:pPr algn="ctr" defTabSz="412740" hangingPunct="0">
                <a:defRPr b="0"/>
              </a:pPr>
              <a:r>
                <a:rPr lang="en-US" sz="1200" kern="0" dirty="0">
                  <a:solidFill>
                    <a:srgbClr val="FFFFFF"/>
                  </a:solidFill>
                  <a:latin typeface="Amazon Ember" panose="02000000000000000000"/>
                  <a:sym typeface="Helvetica Neue"/>
                </a:rPr>
                <a:t>Enhanced search</a:t>
              </a:r>
            </a:p>
            <a:p>
              <a:pPr algn="ctr" defTabSz="412740" hangingPunct="0">
                <a:defRPr b="0"/>
              </a:pPr>
              <a:r>
                <a:rPr lang="en-US" sz="1200" kern="0" dirty="0">
                  <a:solidFill>
                    <a:srgbClr val="FFFFFF"/>
                  </a:solidFill>
                  <a:latin typeface="Amazon Ember" panose="02000000000000000000"/>
                  <a:sym typeface="Helvetica Neue"/>
                </a:rPr>
                <a:t>on call and chat </a:t>
              </a:r>
            </a:p>
            <a:p>
              <a:pPr algn="ctr" defTabSz="412740" hangingPunct="0">
                <a:defRPr b="0"/>
              </a:pPr>
              <a:r>
                <a:rPr lang="en-US" sz="1200" kern="0" dirty="0">
                  <a:solidFill>
                    <a:srgbClr val="FFFFFF"/>
                  </a:solidFill>
                  <a:latin typeface="Amazon Ember" panose="02000000000000000000"/>
                  <a:sym typeface="Helvetica Neue"/>
                </a:rPr>
                <a:t>transcripts, </a:t>
              </a:r>
            </a:p>
            <a:p>
              <a:pPr algn="ctr" defTabSz="412740" hangingPunct="0">
                <a:defRPr b="0"/>
              </a:pPr>
              <a:r>
                <a:rPr lang="en-US" sz="1200" kern="0" dirty="0">
                  <a:solidFill>
                    <a:srgbClr val="FFFFFF"/>
                  </a:solidFill>
                  <a:latin typeface="Amazon Ember" panose="02000000000000000000"/>
                  <a:sym typeface="Helvetica Neue"/>
                </a:rPr>
                <a:t>sentiment scores,</a:t>
              </a:r>
            </a:p>
            <a:p>
              <a:pPr algn="ctr" defTabSz="412740" hangingPunct="0">
                <a:defRPr b="0"/>
              </a:pPr>
              <a:r>
                <a:rPr lang="en-US" sz="1200" kern="0" dirty="0">
                  <a:solidFill>
                    <a:srgbClr val="FFFFFF"/>
                  </a:solidFill>
                  <a:latin typeface="Amazon Ember" panose="02000000000000000000"/>
                  <a:sym typeface="Helvetica Neue"/>
                </a:rPr>
                <a:t>silence duration etc.</a:t>
              </a:r>
            </a:p>
          </p:txBody>
        </p:sp>
        <p:cxnSp>
          <p:nvCxnSpPr>
            <p:cNvPr id="129" name="Straight Connector 128">
              <a:extLst>
                <a:ext uri="{FF2B5EF4-FFF2-40B4-BE49-F238E27FC236}">
                  <a16:creationId xmlns:a16="http://schemas.microsoft.com/office/drawing/2014/main" id="{E8C57BC7-276C-4F98-96C8-B96B194C44FF}"/>
                </a:ext>
              </a:extLst>
            </p:cNvPr>
            <p:cNvCxnSpPr>
              <a:cxnSpLocks/>
            </p:cNvCxnSpPr>
            <p:nvPr/>
          </p:nvCxnSpPr>
          <p:spPr>
            <a:xfrm>
              <a:off x="2286821" y="2698315"/>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37" name="Group 136">
              <a:extLst>
                <a:ext uri="{FF2B5EF4-FFF2-40B4-BE49-F238E27FC236}">
                  <a16:creationId xmlns:a16="http://schemas.microsoft.com/office/drawing/2014/main" id="{4004D33F-E848-4E67-BCB5-4E1F3DDB00B9}"/>
                </a:ext>
              </a:extLst>
            </p:cNvPr>
            <p:cNvGrpSpPr/>
            <p:nvPr/>
          </p:nvGrpSpPr>
          <p:grpSpPr>
            <a:xfrm>
              <a:off x="2194669" y="1756444"/>
              <a:ext cx="602880" cy="586094"/>
              <a:chOff x="3372801" y="356896"/>
              <a:chExt cx="386071" cy="375322"/>
            </a:xfrm>
            <a:solidFill>
              <a:srgbClr val="2C374A"/>
            </a:solidFill>
          </p:grpSpPr>
          <p:grpSp>
            <p:nvGrpSpPr>
              <p:cNvPr id="138" name="Group 137">
                <a:extLst>
                  <a:ext uri="{FF2B5EF4-FFF2-40B4-BE49-F238E27FC236}">
                    <a16:creationId xmlns:a16="http://schemas.microsoft.com/office/drawing/2014/main" id="{2A15AEA9-A977-4054-A311-939351D25DFD}"/>
                  </a:ext>
                </a:extLst>
              </p:cNvPr>
              <p:cNvGrpSpPr/>
              <p:nvPr/>
            </p:nvGrpSpPr>
            <p:grpSpPr>
              <a:xfrm>
                <a:off x="3372801" y="356896"/>
                <a:ext cx="240814" cy="239592"/>
                <a:chOff x="4150538" y="3152811"/>
                <a:chExt cx="214217" cy="213130"/>
              </a:xfrm>
              <a:grpFill/>
            </p:grpSpPr>
            <p:sp>
              <p:nvSpPr>
                <p:cNvPr id="142" name="Freeform 7">
                  <a:extLst>
                    <a:ext uri="{FF2B5EF4-FFF2-40B4-BE49-F238E27FC236}">
                      <a16:creationId xmlns:a16="http://schemas.microsoft.com/office/drawing/2014/main" id="{DCD3619F-B35C-47E1-834C-09F27CE0BFD2}"/>
                    </a:ext>
                  </a:extLst>
                </p:cNvPr>
                <p:cNvSpPr>
                  <a:spLocks/>
                </p:cNvSpPr>
                <p:nvPr/>
              </p:nvSpPr>
              <p:spPr bwMode="auto">
                <a:xfrm>
                  <a:off x="4150538" y="3152811"/>
                  <a:ext cx="214217" cy="213130"/>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grpFill/>
                <a:ln w="12700" cap="rnd">
                  <a:solidFill>
                    <a:schemeClr val="tx1"/>
                  </a:solidFill>
                  <a:prstDash val="solid"/>
                  <a:round/>
                </a:ln>
              </p:spPr>
              <p:txBody>
                <a:bodyPr vert="horz" wrap="square" lIns="121920" tIns="60960" rIns="121920" bIns="60960" numCol="1" anchor="t" anchorCtr="0" compatLnSpc="1">
                  <a:prstTxWarp prst="textNoShape">
                    <a:avLst/>
                  </a:prstTxWarp>
                </a:bodyPr>
                <a:lstStyle/>
                <a:p>
                  <a:pPr defTabSz="609570">
                    <a:defRPr/>
                  </a:pPr>
                  <a:endParaRPr lang="en-US" sz="2400" kern="0">
                    <a:solidFill>
                      <a:srgbClr val="474746"/>
                    </a:solidFill>
                    <a:latin typeface="Amazon Ember"/>
                  </a:endParaRPr>
                </a:p>
              </p:txBody>
            </p:sp>
            <p:sp>
              <p:nvSpPr>
                <p:cNvPr id="143" name="Oval 6">
                  <a:extLst>
                    <a:ext uri="{FF2B5EF4-FFF2-40B4-BE49-F238E27FC236}">
                      <a16:creationId xmlns:a16="http://schemas.microsoft.com/office/drawing/2014/main" id="{F29FFA86-7E8A-402E-A343-362EE61E2230}"/>
                    </a:ext>
                  </a:extLst>
                </p:cNvPr>
                <p:cNvSpPr>
                  <a:spLocks noChangeArrowheads="1"/>
                </p:cNvSpPr>
                <p:nvPr/>
              </p:nvSpPr>
              <p:spPr bwMode="auto">
                <a:xfrm>
                  <a:off x="4217957" y="3219686"/>
                  <a:ext cx="79380" cy="79380"/>
                </a:xfrm>
                <a:prstGeom prst="ellipse">
                  <a:avLst/>
                </a:prstGeom>
                <a:grpFill/>
                <a:ln w="12700" cap="rnd">
                  <a:solidFill>
                    <a:schemeClr val="accent1"/>
                  </a:solidFill>
                  <a:prstDash val="solid"/>
                  <a:round/>
                </a:ln>
              </p:spPr>
              <p:txBody>
                <a:bodyPr vert="horz" wrap="square" lIns="121920" tIns="60960" rIns="121920" bIns="60960" numCol="1" anchor="t" anchorCtr="0" compatLnSpc="1">
                  <a:prstTxWarp prst="textNoShape">
                    <a:avLst/>
                  </a:prstTxWarp>
                </a:bodyPr>
                <a:lstStyle/>
                <a:p>
                  <a:pPr defTabSz="609570">
                    <a:defRPr/>
                  </a:pPr>
                  <a:endParaRPr lang="en-US" sz="2400" kern="0">
                    <a:solidFill>
                      <a:srgbClr val="474746"/>
                    </a:solidFill>
                    <a:latin typeface="Amazon Ember"/>
                  </a:endParaRPr>
                </a:p>
              </p:txBody>
            </p:sp>
          </p:grpSp>
          <p:grpSp>
            <p:nvGrpSpPr>
              <p:cNvPr id="139" name="Group 138">
                <a:extLst>
                  <a:ext uri="{FF2B5EF4-FFF2-40B4-BE49-F238E27FC236}">
                    <a16:creationId xmlns:a16="http://schemas.microsoft.com/office/drawing/2014/main" id="{166B0EA0-B2A4-4FE6-A5B3-F77198350BDE}"/>
                  </a:ext>
                </a:extLst>
              </p:cNvPr>
              <p:cNvGrpSpPr/>
              <p:nvPr/>
            </p:nvGrpSpPr>
            <p:grpSpPr>
              <a:xfrm>
                <a:off x="3596638" y="570807"/>
                <a:ext cx="162234" cy="161411"/>
                <a:chOff x="4150538" y="3152811"/>
                <a:chExt cx="214217" cy="213130"/>
              </a:xfrm>
              <a:grpFill/>
            </p:grpSpPr>
            <p:sp>
              <p:nvSpPr>
                <p:cNvPr id="140" name="Freeform 7">
                  <a:extLst>
                    <a:ext uri="{FF2B5EF4-FFF2-40B4-BE49-F238E27FC236}">
                      <a16:creationId xmlns:a16="http://schemas.microsoft.com/office/drawing/2014/main" id="{61E49601-D656-4738-9038-A4461053E070}"/>
                    </a:ext>
                  </a:extLst>
                </p:cNvPr>
                <p:cNvSpPr>
                  <a:spLocks/>
                </p:cNvSpPr>
                <p:nvPr/>
              </p:nvSpPr>
              <p:spPr bwMode="auto">
                <a:xfrm>
                  <a:off x="4150538" y="3152811"/>
                  <a:ext cx="214217" cy="213130"/>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grpFill/>
                <a:ln w="12700" cap="rnd">
                  <a:solidFill>
                    <a:schemeClr val="tx1"/>
                  </a:solidFill>
                  <a:prstDash val="solid"/>
                  <a:round/>
                </a:ln>
              </p:spPr>
              <p:txBody>
                <a:bodyPr vert="horz" wrap="square" lIns="121920" tIns="60960" rIns="121920" bIns="60960" numCol="1" anchor="t" anchorCtr="0" compatLnSpc="1">
                  <a:prstTxWarp prst="textNoShape">
                    <a:avLst/>
                  </a:prstTxWarp>
                </a:bodyPr>
                <a:lstStyle/>
                <a:p>
                  <a:pPr defTabSz="609570">
                    <a:defRPr/>
                  </a:pPr>
                  <a:endParaRPr lang="en-US" sz="2400" kern="0">
                    <a:solidFill>
                      <a:srgbClr val="474746"/>
                    </a:solidFill>
                    <a:latin typeface="Amazon Ember"/>
                  </a:endParaRPr>
                </a:p>
              </p:txBody>
            </p:sp>
            <p:sp>
              <p:nvSpPr>
                <p:cNvPr id="141" name="Oval 6">
                  <a:extLst>
                    <a:ext uri="{FF2B5EF4-FFF2-40B4-BE49-F238E27FC236}">
                      <a16:creationId xmlns:a16="http://schemas.microsoft.com/office/drawing/2014/main" id="{D8D4EA5E-102F-4374-8D99-8EC9691206EF}"/>
                    </a:ext>
                  </a:extLst>
                </p:cNvPr>
                <p:cNvSpPr>
                  <a:spLocks noChangeArrowheads="1"/>
                </p:cNvSpPr>
                <p:nvPr/>
              </p:nvSpPr>
              <p:spPr bwMode="auto">
                <a:xfrm>
                  <a:off x="4217957" y="3219686"/>
                  <a:ext cx="79380" cy="79380"/>
                </a:xfrm>
                <a:prstGeom prst="ellipse">
                  <a:avLst/>
                </a:prstGeom>
                <a:grpFill/>
                <a:ln w="12700" cap="rnd">
                  <a:solidFill>
                    <a:schemeClr val="accent1"/>
                  </a:solidFill>
                  <a:prstDash val="solid"/>
                  <a:round/>
                </a:ln>
              </p:spPr>
              <p:txBody>
                <a:bodyPr vert="horz" wrap="square" lIns="121920" tIns="60960" rIns="121920" bIns="60960" numCol="1" anchor="t" anchorCtr="0" compatLnSpc="1">
                  <a:prstTxWarp prst="textNoShape">
                    <a:avLst/>
                  </a:prstTxWarp>
                </a:bodyPr>
                <a:lstStyle/>
                <a:p>
                  <a:pPr defTabSz="609570">
                    <a:defRPr/>
                  </a:pPr>
                  <a:endParaRPr lang="en-US" sz="2400" kern="0">
                    <a:solidFill>
                      <a:srgbClr val="474746"/>
                    </a:solidFill>
                    <a:latin typeface="Amazon Ember"/>
                  </a:endParaRPr>
                </a:p>
              </p:txBody>
            </p:sp>
          </p:grpSp>
        </p:grpSp>
      </p:grpSp>
      <p:grpSp>
        <p:nvGrpSpPr>
          <p:cNvPr id="14" name="Group 13">
            <a:extLst>
              <a:ext uri="{FF2B5EF4-FFF2-40B4-BE49-F238E27FC236}">
                <a16:creationId xmlns:a16="http://schemas.microsoft.com/office/drawing/2014/main" id="{5F7800D8-2E0E-4367-838C-6B1769828EBB}"/>
              </a:ext>
            </a:extLst>
          </p:cNvPr>
          <p:cNvGrpSpPr/>
          <p:nvPr/>
        </p:nvGrpSpPr>
        <p:grpSpPr>
          <a:xfrm>
            <a:off x="4324908" y="1928561"/>
            <a:ext cx="1706880" cy="3168799"/>
            <a:chOff x="3243681" y="1446420"/>
            <a:chExt cx="1280160" cy="2376599"/>
          </a:xfrm>
        </p:grpSpPr>
        <p:sp>
          <p:nvSpPr>
            <p:cNvPr id="93" name="Rectangle 92">
              <a:extLst>
                <a:ext uri="{FF2B5EF4-FFF2-40B4-BE49-F238E27FC236}">
                  <a16:creationId xmlns:a16="http://schemas.microsoft.com/office/drawing/2014/main" id="{32272D57-479A-4387-BC09-F432B39C989D}"/>
                </a:ext>
              </a:extLst>
            </p:cNvPr>
            <p:cNvSpPr/>
            <p:nvPr/>
          </p:nvSpPr>
          <p:spPr>
            <a:xfrm>
              <a:off x="3243681" y="1446420"/>
              <a:ext cx="1280160" cy="2376599"/>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defTabSz="609555">
                <a:defRPr/>
              </a:pPr>
              <a:endParaRPr lang="en-US" sz="2400" dirty="0" err="1">
                <a:solidFill>
                  <a:srgbClr val="FFFFFF"/>
                </a:solidFill>
                <a:latin typeface="Amazon Ember"/>
              </a:endParaRPr>
            </a:p>
          </p:txBody>
        </p:sp>
        <p:sp>
          <p:nvSpPr>
            <p:cNvPr id="95" name="Indexes content…">
              <a:extLst>
                <a:ext uri="{FF2B5EF4-FFF2-40B4-BE49-F238E27FC236}">
                  <a16:creationId xmlns:a16="http://schemas.microsoft.com/office/drawing/2014/main" id="{C0B4852E-4ED3-493A-843E-3F9129DDD808}"/>
                </a:ext>
              </a:extLst>
            </p:cNvPr>
            <p:cNvSpPr txBox="1"/>
            <p:nvPr/>
          </p:nvSpPr>
          <p:spPr>
            <a:xfrm>
              <a:off x="3243681" y="2876686"/>
              <a:ext cx="1280160" cy="3847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920" tIns="25400" rIns="121920" bIns="25400" anchor="t" anchorCtr="0">
              <a:noAutofit/>
            </a:bodyPr>
            <a:lstStyle/>
            <a:p>
              <a:pPr algn="ctr" defTabSz="412740" hangingPunct="0">
                <a:defRPr b="0"/>
              </a:pPr>
              <a:r>
                <a:rPr lang="en-US" sz="1200" kern="0" dirty="0">
                  <a:solidFill>
                    <a:srgbClr val="FFFFFF"/>
                  </a:solidFill>
                  <a:latin typeface="Amazon Ember" panose="02000000000000000000"/>
                  <a:sym typeface="Helvetica Neue"/>
                </a:rPr>
                <a:t>Custom categorization </a:t>
              </a:r>
            </a:p>
            <a:p>
              <a:pPr algn="ctr" defTabSz="412740" hangingPunct="0">
                <a:defRPr b="0"/>
              </a:pPr>
              <a:r>
                <a:rPr lang="en-US" sz="1200" kern="0" dirty="0">
                  <a:solidFill>
                    <a:srgbClr val="FFFFFF"/>
                  </a:solidFill>
                  <a:latin typeface="Amazon Ember" panose="02000000000000000000"/>
                  <a:sym typeface="Helvetica Neue"/>
                </a:rPr>
                <a:t>to Identify common</a:t>
              </a:r>
            </a:p>
            <a:p>
              <a:pPr algn="ctr" defTabSz="412740" hangingPunct="0">
                <a:defRPr b="0"/>
              </a:pPr>
              <a:r>
                <a:rPr lang="en-US" sz="1200" kern="0" dirty="0">
                  <a:solidFill>
                    <a:srgbClr val="FFFFFF"/>
                  </a:solidFill>
                  <a:latin typeface="Amazon Ember" panose="02000000000000000000"/>
                  <a:sym typeface="Helvetica Neue"/>
                </a:rPr>
                <a:t>call types</a:t>
              </a:r>
            </a:p>
          </p:txBody>
        </p:sp>
        <p:cxnSp>
          <p:nvCxnSpPr>
            <p:cNvPr id="96" name="Straight Connector 95">
              <a:extLst>
                <a:ext uri="{FF2B5EF4-FFF2-40B4-BE49-F238E27FC236}">
                  <a16:creationId xmlns:a16="http://schemas.microsoft.com/office/drawing/2014/main" id="{9E233D87-C775-4EE3-8D01-F482C9ECFBC4}"/>
                </a:ext>
              </a:extLst>
            </p:cNvPr>
            <p:cNvCxnSpPr>
              <a:cxnSpLocks/>
            </p:cNvCxnSpPr>
            <p:nvPr/>
          </p:nvCxnSpPr>
          <p:spPr>
            <a:xfrm>
              <a:off x="3674473" y="2698315"/>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45" name="Group 144">
              <a:extLst>
                <a:ext uri="{FF2B5EF4-FFF2-40B4-BE49-F238E27FC236}">
                  <a16:creationId xmlns:a16="http://schemas.microsoft.com/office/drawing/2014/main" id="{92C8AF11-3CDC-4588-A25F-0231E1F26323}"/>
                </a:ext>
              </a:extLst>
            </p:cNvPr>
            <p:cNvGrpSpPr/>
            <p:nvPr/>
          </p:nvGrpSpPr>
          <p:grpSpPr>
            <a:xfrm>
              <a:off x="3586701" y="1750980"/>
              <a:ext cx="603227" cy="597022"/>
              <a:chOff x="7267881" y="2835783"/>
              <a:chExt cx="603227" cy="597022"/>
            </a:xfrm>
            <a:solidFill>
              <a:srgbClr val="2C374A"/>
            </a:solidFill>
          </p:grpSpPr>
          <p:sp>
            <p:nvSpPr>
              <p:cNvPr id="146" name="Oval 145">
                <a:extLst>
                  <a:ext uri="{FF2B5EF4-FFF2-40B4-BE49-F238E27FC236}">
                    <a16:creationId xmlns:a16="http://schemas.microsoft.com/office/drawing/2014/main" id="{78E93407-08DB-48C5-BDA5-5CAAAF2D9E7B}"/>
                  </a:ext>
                </a:extLst>
              </p:cNvPr>
              <p:cNvSpPr/>
              <p:nvPr/>
            </p:nvSpPr>
            <p:spPr>
              <a:xfrm>
                <a:off x="7312614" y="2873018"/>
                <a:ext cx="510586" cy="510586"/>
              </a:xfrm>
              <a:prstGeom prst="ellipse">
                <a:avLst/>
              </a:prstGeom>
              <a:grpFill/>
              <a:ln w="19050" cap="rnd">
                <a:solidFill>
                  <a:schemeClr val="tx1"/>
                </a:solidFill>
                <a:prstDash val="solid"/>
                <a:round/>
              </a:ln>
            </p:spPr>
            <p:txBody>
              <a:bodyPr vert="horz" wrap="square" lIns="121920" tIns="60960" rIns="121920" bIns="60960" numCol="1" anchor="t" anchorCtr="0" compatLnSpc="1">
                <a:prstTxWarp prst="textNoShape">
                  <a:avLst/>
                </a:prstTxWarp>
              </a:bodyPr>
              <a:lstStyle/>
              <a:p>
                <a:pPr defTabSz="609570">
                  <a:defRPr/>
                </a:pPr>
                <a:endParaRPr lang="en-US" sz="2400" kern="0" dirty="0">
                  <a:solidFill>
                    <a:srgbClr val="474746"/>
                  </a:solidFill>
                  <a:latin typeface="Amazon Ember"/>
                </a:endParaRPr>
              </a:p>
            </p:txBody>
          </p:sp>
          <p:sp>
            <p:nvSpPr>
              <p:cNvPr id="147" name="Oval 146">
                <a:extLst>
                  <a:ext uri="{FF2B5EF4-FFF2-40B4-BE49-F238E27FC236}">
                    <a16:creationId xmlns:a16="http://schemas.microsoft.com/office/drawing/2014/main" id="{058F8757-9A66-4E64-A3DC-EA5464F319EB}"/>
                  </a:ext>
                </a:extLst>
              </p:cNvPr>
              <p:cNvSpPr/>
              <p:nvPr/>
            </p:nvSpPr>
            <p:spPr>
              <a:xfrm>
                <a:off x="7772706" y="3072760"/>
                <a:ext cx="98402" cy="98402"/>
              </a:xfrm>
              <a:prstGeom prst="ellipse">
                <a:avLst/>
              </a:prstGeom>
              <a:grpFill/>
              <a:ln w="19050" cap="rnd">
                <a:solidFill>
                  <a:schemeClr val="accent1"/>
                </a:solidFill>
                <a:prstDash val="solid"/>
                <a:round/>
              </a:ln>
            </p:spPr>
            <p:txBody>
              <a:bodyPr vert="horz" wrap="square" lIns="121920" tIns="60960" rIns="121920" bIns="60960" numCol="1" anchor="t" anchorCtr="0" compatLnSpc="1">
                <a:prstTxWarp prst="textNoShape">
                  <a:avLst/>
                </a:prstTxWarp>
              </a:bodyPr>
              <a:lstStyle/>
              <a:p>
                <a:pPr defTabSz="609570">
                  <a:defRPr/>
                </a:pPr>
                <a:endParaRPr lang="en-US" sz="2400" kern="0" dirty="0">
                  <a:solidFill>
                    <a:srgbClr val="474746"/>
                  </a:solidFill>
                  <a:latin typeface="Amazon Ember"/>
                </a:endParaRPr>
              </a:p>
            </p:txBody>
          </p:sp>
          <p:sp>
            <p:nvSpPr>
              <p:cNvPr id="148" name="Oval 147">
                <a:extLst>
                  <a:ext uri="{FF2B5EF4-FFF2-40B4-BE49-F238E27FC236}">
                    <a16:creationId xmlns:a16="http://schemas.microsoft.com/office/drawing/2014/main" id="{66F4025B-5E20-49F1-87C6-252912246603}"/>
                  </a:ext>
                </a:extLst>
              </p:cNvPr>
              <p:cNvSpPr/>
              <p:nvPr/>
            </p:nvSpPr>
            <p:spPr>
              <a:xfrm>
                <a:off x="7267881" y="3072760"/>
                <a:ext cx="98402" cy="98402"/>
              </a:xfrm>
              <a:prstGeom prst="ellipse">
                <a:avLst/>
              </a:prstGeom>
              <a:grpFill/>
              <a:ln w="19050" cap="rnd">
                <a:solidFill>
                  <a:schemeClr val="accent1"/>
                </a:solidFill>
                <a:prstDash val="solid"/>
                <a:round/>
              </a:ln>
            </p:spPr>
            <p:txBody>
              <a:bodyPr vert="horz" wrap="square" lIns="121920" tIns="60960" rIns="121920" bIns="60960" numCol="1" anchor="t" anchorCtr="0" compatLnSpc="1">
                <a:prstTxWarp prst="textNoShape">
                  <a:avLst/>
                </a:prstTxWarp>
              </a:bodyPr>
              <a:lstStyle/>
              <a:p>
                <a:pPr defTabSz="609570">
                  <a:defRPr/>
                </a:pPr>
                <a:endParaRPr lang="en-US" sz="2400" kern="0" dirty="0">
                  <a:solidFill>
                    <a:srgbClr val="474746"/>
                  </a:solidFill>
                  <a:latin typeface="Amazon Ember"/>
                </a:endParaRPr>
              </a:p>
            </p:txBody>
          </p:sp>
          <p:sp>
            <p:nvSpPr>
              <p:cNvPr id="149" name="Oval 148">
                <a:extLst>
                  <a:ext uri="{FF2B5EF4-FFF2-40B4-BE49-F238E27FC236}">
                    <a16:creationId xmlns:a16="http://schemas.microsoft.com/office/drawing/2014/main" id="{E778790E-E43A-4094-B2B1-A84DBFA9B7DC}"/>
                  </a:ext>
                </a:extLst>
              </p:cNvPr>
              <p:cNvSpPr/>
              <p:nvPr/>
            </p:nvSpPr>
            <p:spPr>
              <a:xfrm>
                <a:off x="7518706" y="2835783"/>
                <a:ext cx="98402" cy="98402"/>
              </a:xfrm>
              <a:prstGeom prst="ellipse">
                <a:avLst/>
              </a:prstGeom>
              <a:grpFill/>
              <a:ln w="19050" cap="rnd">
                <a:solidFill>
                  <a:schemeClr val="accent1"/>
                </a:solidFill>
                <a:prstDash val="solid"/>
                <a:round/>
              </a:ln>
            </p:spPr>
            <p:txBody>
              <a:bodyPr vert="horz" wrap="square" lIns="121920" tIns="60960" rIns="121920" bIns="60960" numCol="1" anchor="t" anchorCtr="0" compatLnSpc="1">
                <a:prstTxWarp prst="textNoShape">
                  <a:avLst/>
                </a:prstTxWarp>
              </a:bodyPr>
              <a:lstStyle/>
              <a:p>
                <a:pPr defTabSz="609570">
                  <a:defRPr/>
                </a:pPr>
                <a:endParaRPr lang="en-US" sz="2400" kern="0" dirty="0">
                  <a:solidFill>
                    <a:srgbClr val="474746"/>
                  </a:solidFill>
                  <a:latin typeface="Amazon Ember"/>
                </a:endParaRPr>
              </a:p>
            </p:txBody>
          </p:sp>
          <p:sp>
            <p:nvSpPr>
              <p:cNvPr id="150" name="Oval 149">
                <a:extLst>
                  <a:ext uri="{FF2B5EF4-FFF2-40B4-BE49-F238E27FC236}">
                    <a16:creationId xmlns:a16="http://schemas.microsoft.com/office/drawing/2014/main" id="{A2FCED7E-9934-4D79-A3A2-1327228997A6}"/>
                  </a:ext>
                </a:extLst>
              </p:cNvPr>
              <p:cNvSpPr/>
              <p:nvPr/>
            </p:nvSpPr>
            <p:spPr>
              <a:xfrm>
                <a:off x="7518706" y="3334403"/>
                <a:ext cx="98402" cy="98402"/>
              </a:xfrm>
              <a:prstGeom prst="ellipse">
                <a:avLst/>
              </a:prstGeom>
              <a:grpFill/>
              <a:ln w="19050" cap="rnd">
                <a:solidFill>
                  <a:schemeClr val="accent1"/>
                </a:solidFill>
                <a:prstDash val="solid"/>
                <a:round/>
              </a:ln>
            </p:spPr>
            <p:txBody>
              <a:bodyPr vert="horz" wrap="square" lIns="121920" tIns="60960" rIns="121920" bIns="60960" numCol="1" anchor="t" anchorCtr="0" compatLnSpc="1">
                <a:prstTxWarp prst="textNoShape">
                  <a:avLst/>
                </a:prstTxWarp>
              </a:bodyPr>
              <a:lstStyle/>
              <a:p>
                <a:pPr defTabSz="609570">
                  <a:defRPr/>
                </a:pPr>
                <a:endParaRPr lang="en-US" sz="2400" kern="0" dirty="0">
                  <a:solidFill>
                    <a:srgbClr val="474746"/>
                  </a:solidFill>
                  <a:latin typeface="Amazon Ember"/>
                </a:endParaRPr>
              </a:p>
            </p:txBody>
          </p:sp>
        </p:grpSp>
      </p:grpSp>
      <p:grpSp>
        <p:nvGrpSpPr>
          <p:cNvPr id="16" name="Group 15">
            <a:extLst>
              <a:ext uri="{FF2B5EF4-FFF2-40B4-BE49-F238E27FC236}">
                <a16:creationId xmlns:a16="http://schemas.microsoft.com/office/drawing/2014/main" id="{39488A56-429B-4667-AAA0-AE887503ED17}"/>
              </a:ext>
            </a:extLst>
          </p:cNvPr>
          <p:cNvGrpSpPr/>
          <p:nvPr/>
        </p:nvGrpSpPr>
        <p:grpSpPr>
          <a:xfrm>
            <a:off x="6175112" y="1928561"/>
            <a:ext cx="1706880" cy="3168799"/>
            <a:chOff x="4631334" y="1446420"/>
            <a:chExt cx="1280160" cy="2376599"/>
          </a:xfrm>
        </p:grpSpPr>
        <p:sp>
          <p:nvSpPr>
            <p:cNvPr id="73" name="Rectangle 72">
              <a:extLst>
                <a:ext uri="{FF2B5EF4-FFF2-40B4-BE49-F238E27FC236}">
                  <a16:creationId xmlns:a16="http://schemas.microsoft.com/office/drawing/2014/main" id="{DBA617D3-8F22-4298-A8EA-062D087BEC20}"/>
                </a:ext>
              </a:extLst>
            </p:cNvPr>
            <p:cNvSpPr/>
            <p:nvPr/>
          </p:nvSpPr>
          <p:spPr>
            <a:xfrm>
              <a:off x="4631334" y="1446420"/>
              <a:ext cx="1280160" cy="2376599"/>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defTabSz="609555">
                <a:defRPr/>
              </a:pPr>
              <a:endParaRPr lang="en-US" sz="2400" dirty="0" err="1">
                <a:solidFill>
                  <a:srgbClr val="FFFFFF"/>
                </a:solidFill>
                <a:latin typeface="Amazon Ember"/>
              </a:endParaRPr>
            </a:p>
          </p:txBody>
        </p:sp>
        <p:sp>
          <p:nvSpPr>
            <p:cNvPr id="75" name="Simple API…">
              <a:extLst>
                <a:ext uri="{FF2B5EF4-FFF2-40B4-BE49-F238E27FC236}">
                  <a16:creationId xmlns:a16="http://schemas.microsoft.com/office/drawing/2014/main" id="{3DF5DA4A-6AD2-4D97-AA89-4FE751DFE732}"/>
                </a:ext>
              </a:extLst>
            </p:cNvPr>
            <p:cNvSpPr txBox="1"/>
            <p:nvPr/>
          </p:nvSpPr>
          <p:spPr>
            <a:xfrm>
              <a:off x="4631334" y="2876686"/>
              <a:ext cx="1280160" cy="5578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920" tIns="25400" rIns="121920" bIns="25400" anchor="t" anchorCtr="0">
              <a:noAutofit/>
            </a:bodyPr>
            <a:lstStyle/>
            <a:p>
              <a:pPr algn="ctr" defTabSz="412740" hangingPunct="0">
                <a:defRPr b="0"/>
              </a:pPr>
              <a:r>
                <a:rPr lang="en-US" sz="1200" kern="0" dirty="0">
                  <a:solidFill>
                    <a:srgbClr val="FFFFFF"/>
                  </a:solidFill>
                  <a:latin typeface="Amazon Ember" panose="02000000000000000000"/>
                  <a:sym typeface="Helvetica Neue"/>
                </a:rPr>
                <a:t>Prioritized</a:t>
              </a:r>
            </a:p>
            <a:p>
              <a:pPr algn="ctr" defTabSz="412740" hangingPunct="0">
                <a:defRPr b="0"/>
              </a:pPr>
              <a:r>
                <a:rPr lang="en-US" sz="1200" kern="0" dirty="0">
                  <a:solidFill>
                    <a:srgbClr val="FFFFFF"/>
                  </a:solidFill>
                  <a:latin typeface="Amazon Ember" panose="02000000000000000000"/>
                  <a:sym typeface="Helvetica Neue"/>
                </a:rPr>
                <a:t>list of recurring</a:t>
              </a:r>
            </a:p>
            <a:p>
              <a:pPr algn="ctr" defTabSz="412740" hangingPunct="0">
                <a:defRPr b="0"/>
              </a:pPr>
              <a:r>
                <a:rPr lang="en-US" sz="1200" kern="0" dirty="0">
                  <a:solidFill>
                    <a:srgbClr val="FFFFFF"/>
                  </a:solidFill>
                  <a:latin typeface="Amazon Ember" panose="02000000000000000000"/>
                  <a:sym typeface="Helvetica Neue"/>
                </a:rPr>
                <a:t>issues based on </a:t>
              </a:r>
            </a:p>
            <a:p>
              <a:pPr algn="ctr" defTabSz="412740" hangingPunct="0">
                <a:defRPr b="0"/>
              </a:pPr>
              <a:r>
                <a:rPr lang="en-US" sz="1200" kern="0" dirty="0">
                  <a:solidFill>
                    <a:srgbClr val="FFFFFF"/>
                  </a:solidFill>
                  <a:latin typeface="Amazon Ember" panose="02000000000000000000"/>
                  <a:sym typeface="Helvetica Neue"/>
                </a:rPr>
                <a:t>customer feedback</a:t>
              </a:r>
            </a:p>
          </p:txBody>
        </p:sp>
        <p:cxnSp>
          <p:nvCxnSpPr>
            <p:cNvPr id="76" name="Straight Connector 75">
              <a:extLst>
                <a:ext uri="{FF2B5EF4-FFF2-40B4-BE49-F238E27FC236}">
                  <a16:creationId xmlns:a16="http://schemas.microsoft.com/office/drawing/2014/main" id="{34901800-6A52-4D9B-9215-37C1D2F46C8C}"/>
                </a:ext>
              </a:extLst>
            </p:cNvPr>
            <p:cNvCxnSpPr>
              <a:cxnSpLocks/>
            </p:cNvCxnSpPr>
            <p:nvPr/>
          </p:nvCxnSpPr>
          <p:spPr>
            <a:xfrm>
              <a:off x="5062126" y="2698315"/>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8" name="Group 7">
              <a:extLst>
                <a:ext uri="{FF2B5EF4-FFF2-40B4-BE49-F238E27FC236}">
                  <a16:creationId xmlns:a16="http://schemas.microsoft.com/office/drawing/2014/main" id="{548652F1-A7D8-4406-9A5D-76C2D67FF000}"/>
                </a:ext>
              </a:extLst>
            </p:cNvPr>
            <p:cNvGrpSpPr/>
            <p:nvPr/>
          </p:nvGrpSpPr>
          <p:grpSpPr>
            <a:xfrm>
              <a:off x="4987596" y="1710524"/>
              <a:ext cx="567637" cy="677934"/>
              <a:chOff x="4994390" y="1772560"/>
              <a:chExt cx="581388" cy="694357"/>
            </a:xfrm>
          </p:grpSpPr>
          <p:sp>
            <p:nvSpPr>
              <p:cNvPr id="152" name="Freeform: Shape 151">
                <a:extLst>
                  <a:ext uri="{FF2B5EF4-FFF2-40B4-BE49-F238E27FC236}">
                    <a16:creationId xmlns:a16="http://schemas.microsoft.com/office/drawing/2014/main" id="{89B07F05-C9F7-4C8F-BC9A-B64A9D2A67B3}"/>
                  </a:ext>
                </a:extLst>
              </p:cNvPr>
              <p:cNvSpPr/>
              <p:nvPr/>
            </p:nvSpPr>
            <p:spPr>
              <a:xfrm>
                <a:off x="5235454" y="1994243"/>
                <a:ext cx="340324" cy="472674"/>
              </a:xfrm>
              <a:custGeom>
                <a:avLst/>
                <a:gdLst>
                  <a:gd name="connsiteX0" fmla="*/ 4828 w 231728"/>
                  <a:gd name="connsiteY0" fmla="*/ 308327 h 321844"/>
                  <a:gd name="connsiteX1" fmla="*/ 4828 w 231728"/>
                  <a:gd name="connsiteY1" fmla="*/ 14805 h 321844"/>
                  <a:gd name="connsiteX2" fmla="*/ 14805 w 231728"/>
                  <a:gd name="connsiteY2" fmla="*/ 4828 h 321844"/>
                  <a:gd name="connsiteX3" fmla="*/ 152876 w 231728"/>
                  <a:gd name="connsiteY3" fmla="*/ 4828 h 321844"/>
                  <a:gd name="connsiteX4" fmla="*/ 226900 w 231728"/>
                  <a:gd name="connsiteY4" fmla="*/ 77886 h 321844"/>
                  <a:gd name="connsiteX5" fmla="*/ 226900 w 231728"/>
                  <a:gd name="connsiteY5" fmla="*/ 308327 h 321844"/>
                  <a:gd name="connsiteX6" fmla="*/ 216923 w 231728"/>
                  <a:gd name="connsiteY6" fmla="*/ 318304 h 321844"/>
                  <a:gd name="connsiteX7" fmla="*/ 14805 w 231728"/>
                  <a:gd name="connsiteY7" fmla="*/ 318304 h 321844"/>
                  <a:gd name="connsiteX8" fmla="*/ 4828 w 231728"/>
                  <a:gd name="connsiteY8" fmla="*/ 308327 h 32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728" h="321844">
                    <a:moveTo>
                      <a:pt x="4828" y="308327"/>
                    </a:moveTo>
                    <a:lnTo>
                      <a:pt x="4828" y="14805"/>
                    </a:lnTo>
                    <a:cubicBezTo>
                      <a:pt x="4828" y="9333"/>
                      <a:pt x="9333" y="4828"/>
                      <a:pt x="14805" y="4828"/>
                    </a:cubicBezTo>
                    <a:lnTo>
                      <a:pt x="152876" y="4828"/>
                    </a:lnTo>
                    <a:lnTo>
                      <a:pt x="226900" y="77886"/>
                    </a:lnTo>
                    <a:lnTo>
                      <a:pt x="226900" y="308327"/>
                    </a:lnTo>
                    <a:cubicBezTo>
                      <a:pt x="226900" y="313798"/>
                      <a:pt x="222395" y="318304"/>
                      <a:pt x="216923" y="318304"/>
                    </a:cubicBezTo>
                    <a:lnTo>
                      <a:pt x="14805" y="318304"/>
                    </a:lnTo>
                    <a:cubicBezTo>
                      <a:pt x="9333" y="318626"/>
                      <a:pt x="4828" y="313798"/>
                      <a:pt x="4828" y="308327"/>
                    </a:cubicBezTo>
                    <a:close/>
                  </a:path>
                </a:pathLst>
              </a:custGeom>
              <a:noFill/>
              <a:ln w="12700" cap="rnd">
                <a:solidFill>
                  <a:schemeClr val="tx1"/>
                </a:solidFill>
                <a:prstDash val="solid"/>
                <a:round/>
              </a:ln>
            </p:spPr>
            <p:txBody>
              <a:bodyPr rtlCol="0" anchor="ctr"/>
              <a:lstStyle/>
              <a:p>
                <a:pPr defTabSz="609585">
                  <a:defRPr/>
                </a:pPr>
                <a:endParaRPr lang="en-US" sz="2400">
                  <a:solidFill>
                    <a:srgbClr val="FFFFFF"/>
                  </a:solidFill>
                  <a:latin typeface="Amazon Ember"/>
                </a:endParaRPr>
              </a:p>
            </p:txBody>
          </p:sp>
          <p:sp>
            <p:nvSpPr>
              <p:cNvPr id="153" name="Freeform: Shape 152">
                <a:extLst>
                  <a:ext uri="{FF2B5EF4-FFF2-40B4-BE49-F238E27FC236}">
                    <a16:creationId xmlns:a16="http://schemas.microsoft.com/office/drawing/2014/main" id="{E66AFF15-39E3-4A47-B171-EF6CCFE6A35F}"/>
                  </a:ext>
                </a:extLst>
              </p:cNvPr>
              <p:cNvSpPr/>
              <p:nvPr/>
            </p:nvSpPr>
            <p:spPr>
              <a:xfrm>
                <a:off x="5448156" y="1992353"/>
                <a:ext cx="118168" cy="118168"/>
              </a:xfrm>
              <a:custGeom>
                <a:avLst/>
                <a:gdLst>
                  <a:gd name="connsiteX0" fmla="*/ 4828 w 80461"/>
                  <a:gd name="connsiteY0" fmla="*/ 78530 h 80461"/>
                  <a:gd name="connsiteX1" fmla="*/ 78208 w 80461"/>
                  <a:gd name="connsiteY1" fmla="*/ 78530 h 80461"/>
                  <a:gd name="connsiteX2" fmla="*/ 4828 w 80461"/>
                  <a:gd name="connsiteY2" fmla="*/ 4828 h 80461"/>
                </a:gdLst>
                <a:ahLst/>
                <a:cxnLst>
                  <a:cxn ang="0">
                    <a:pos x="connsiteX0" y="connsiteY0"/>
                  </a:cxn>
                  <a:cxn ang="0">
                    <a:pos x="connsiteX1" y="connsiteY1"/>
                  </a:cxn>
                  <a:cxn ang="0">
                    <a:pos x="connsiteX2" y="connsiteY2"/>
                  </a:cxn>
                </a:cxnLst>
                <a:rect l="l" t="t" r="r" b="b"/>
                <a:pathLst>
                  <a:path w="80461" h="80461">
                    <a:moveTo>
                      <a:pt x="4828" y="78530"/>
                    </a:moveTo>
                    <a:lnTo>
                      <a:pt x="78208" y="78530"/>
                    </a:lnTo>
                    <a:lnTo>
                      <a:pt x="4828" y="4828"/>
                    </a:lnTo>
                    <a:close/>
                  </a:path>
                </a:pathLst>
              </a:custGeom>
              <a:noFill/>
              <a:ln w="12700" cap="rnd">
                <a:solidFill>
                  <a:schemeClr val="tx1"/>
                </a:solidFill>
                <a:prstDash val="solid"/>
                <a:round/>
              </a:ln>
            </p:spPr>
            <p:txBody>
              <a:bodyPr rtlCol="0" anchor="ctr"/>
              <a:lstStyle/>
              <a:p>
                <a:pPr defTabSz="609585">
                  <a:defRPr/>
                </a:pPr>
                <a:endParaRPr lang="en-US" sz="2400">
                  <a:solidFill>
                    <a:srgbClr val="FFFFFF"/>
                  </a:solidFill>
                  <a:latin typeface="Amazon Ember"/>
                </a:endParaRPr>
              </a:p>
            </p:txBody>
          </p:sp>
          <p:sp>
            <p:nvSpPr>
              <p:cNvPr id="154" name="Freeform: Shape 153">
                <a:extLst>
                  <a:ext uri="{FF2B5EF4-FFF2-40B4-BE49-F238E27FC236}">
                    <a16:creationId xmlns:a16="http://schemas.microsoft.com/office/drawing/2014/main" id="{53B41222-8149-4D92-AA64-A8DDEC567DF8}"/>
                  </a:ext>
                </a:extLst>
              </p:cNvPr>
              <p:cNvSpPr/>
              <p:nvPr/>
            </p:nvSpPr>
            <p:spPr>
              <a:xfrm>
                <a:off x="5285085" y="2171496"/>
                <a:ext cx="241064" cy="14180"/>
              </a:xfrm>
              <a:custGeom>
                <a:avLst/>
                <a:gdLst>
                  <a:gd name="connsiteX0" fmla="*/ 4828 w 164140"/>
                  <a:gd name="connsiteY0" fmla="*/ 4828 h 9655"/>
                  <a:gd name="connsiteX1" fmla="*/ 159313 w 164140"/>
                  <a:gd name="connsiteY1" fmla="*/ 4828 h 9655"/>
                </a:gdLst>
                <a:ahLst/>
                <a:cxnLst>
                  <a:cxn ang="0">
                    <a:pos x="connsiteX0" y="connsiteY0"/>
                  </a:cxn>
                  <a:cxn ang="0">
                    <a:pos x="connsiteX1" y="connsiteY1"/>
                  </a:cxn>
                </a:cxnLst>
                <a:rect l="l" t="t" r="r" b="b"/>
                <a:pathLst>
                  <a:path w="164140" h="9655">
                    <a:moveTo>
                      <a:pt x="4828" y="4828"/>
                    </a:moveTo>
                    <a:lnTo>
                      <a:pt x="159313" y="4828"/>
                    </a:lnTo>
                  </a:path>
                </a:pathLst>
              </a:custGeom>
              <a:ln w="12700" cap="flat">
                <a:solidFill>
                  <a:schemeClr val="accent1"/>
                </a:solidFill>
                <a:prstDash val="solid"/>
                <a:round/>
              </a:ln>
            </p:spPr>
            <p:txBody>
              <a:bodyPr rtlCol="0" anchor="ctr"/>
              <a:lstStyle/>
              <a:p>
                <a:pPr defTabSz="609585">
                  <a:defRPr/>
                </a:pPr>
                <a:endParaRPr lang="en-US" sz="2400">
                  <a:solidFill>
                    <a:srgbClr val="FFFFFF"/>
                  </a:solidFill>
                  <a:latin typeface="Amazon Ember"/>
                </a:endParaRPr>
              </a:p>
            </p:txBody>
          </p:sp>
          <p:sp>
            <p:nvSpPr>
              <p:cNvPr id="155" name="Freeform: Shape 154">
                <a:extLst>
                  <a:ext uri="{FF2B5EF4-FFF2-40B4-BE49-F238E27FC236}">
                    <a16:creationId xmlns:a16="http://schemas.microsoft.com/office/drawing/2014/main" id="{52B727AD-0EBE-41C4-B184-27C1B002026E}"/>
                  </a:ext>
                </a:extLst>
              </p:cNvPr>
              <p:cNvSpPr/>
              <p:nvPr/>
            </p:nvSpPr>
            <p:spPr>
              <a:xfrm>
                <a:off x="5285085" y="2107685"/>
                <a:ext cx="132348" cy="14180"/>
              </a:xfrm>
              <a:custGeom>
                <a:avLst/>
                <a:gdLst>
                  <a:gd name="connsiteX0" fmla="*/ 4828 w 90116"/>
                  <a:gd name="connsiteY0" fmla="*/ 4828 h 9655"/>
                  <a:gd name="connsiteX1" fmla="*/ 86898 w 90116"/>
                  <a:gd name="connsiteY1" fmla="*/ 4828 h 9655"/>
                </a:gdLst>
                <a:ahLst/>
                <a:cxnLst>
                  <a:cxn ang="0">
                    <a:pos x="connsiteX0" y="connsiteY0"/>
                  </a:cxn>
                  <a:cxn ang="0">
                    <a:pos x="connsiteX1" y="connsiteY1"/>
                  </a:cxn>
                </a:cxnLst>
                <a:rect l="l" t="t" r="r" b="b"/>
                <a:pathLst>
                  <a:path w="90116" h="9655">
                    <a:moveTo>
                      <a:pt x="4828" y="4828"/>
                    </a:moveTo>
                    <a:lnTo>
                      <a:pt x="86898" y="4828"/>
                    </a:lnTo>
                  </a:path>
                </a:pathLst>
              </a:custGeom>
              <a:ln w="12700" cap="flat">
                <a:solidFill>
                  <a:schemeClr val="accent1"/>
                </a:solidFill>
                <a:prstDash val="solid"/>
                <a:round/>
              </a:ln>
            </p:spPr>
            <p:txBody>
              <a:bodyPr rtlCol="0" anchor="ctr"/>
              <a:lstStyle/>
              <a:p>
                <a:pPr defTabSz="609585">
                  <a:defRPr/>
                </a:pPr>
                <a:endParaRPr lang="en-US" sz="2400">
                  <a:solidFill>
                    <a:srgbClr val="FFFFFF"/>
                  </a:solidFill>
                  <a:latin typeface="Amazon Ember"/>
                </a:endParaRPr>
              </a:p>
            </p:txBody>
          </p:sp>
          <p:sp>
            <p:nvSpPr>
              <p:cNvPr id="156" name="Freeform: Shape 155">
                <a:extLst>
                  <a:ext uri="{FF2B5EF4-FFF2-40B4-BE49-F238E27FC236}">
                    <a16:creationId xmlns:a16="http://schemas.microsoft.com/office/drawing/2014/main" id="{1D986EF4-42C2-4566-9AE7-D7C65B9028C8}"/>
                  </a:ext>
                </a:extLst>
              </p:cNvPr>
              <p:cNvSpPr/>
              <p:nvPr/>
            </p:nvSpPr>
            <p:spPr>
              <a:xfrm>
                <a:off x="5285085" y="2384199"/>
                <a:ext cx="241064" cy="14180"/>
              </a:xfrm>
              <a:custGeom>
                <a:avLst/>
                <a:gdLst>
                  <a:gd name="connsiteX0" fmla="*/ 4828 w 164140"/>
                  <a:gd name="connsiteY0" fmla="*/ 4828 h 9655"/>
                  <a:gd name="connsiteX1" fmla="*/ 159313 w 164140"/>
                  <a:gd name="connsiteY1" fmla="*/ 4828 h 9655"/>
                </a:gdLst>
                <a:ahLst/>
                <a:cxnLst>
                  <a:cxn ang="0">
                    <a:pos x="connsiteX0" y="connsiteY0"/>
                  </a:cxn>
                  <a:cxn ang="0">
                    <a:pos x="connsiteX1" y="connsiteY1"/>
                  </a:cxn>
                </a:cxnLst>
                <a:rect l="l" t="t" r="r" b="b"/>
                <a:pathLst>
                  <a:path w="164140" h="9655">
                    <a:moveTo>
                      <a:pt x="4828" y="4828"/>
                    </a:moveTo>
                    <a:lnTo>
                      <a:pt x="159313" y="4828"/>
                    </a:lnTo>
                  </a:path>
                </a:pathLst>
              </a:custGeom>
              <a:ln w="12700" cap="flat">
                <a:solidFill>
                  <a:schemeClr val="accent1"/>
                </a:solidFill>
                <a:prstDash val="solid"/>
                <a:round/>
              </a:ln>
            </p:spPr>
            <p:txBody>
              <a:bodyPr rtlCol="0" anchor="ctr"/>
              <a:lstStyle/>
              <a:p>
                <a:pPr defTabSz="609585">
                  <a:defRPr/>
                </a:pPr>
                <a:endParaRPr lang="en-US" sz="2400">
                  <a:solidFill>
                    <a:srgbClr val="FFFFFF"/>
                  </a:solidFill>
                  <a:latin typeface="Amazon Ember"/>
                </a:endParaRPr>
              </a:p>
            </p:txBody>
          </p:sp>
          <p:sp>
            <p:nvSpPr>
              <p:cNvPr id="157" name="Freeform: Shape 156">
                <a:extLst>
                  <a:ext uri="{FF2B5EF4-FFF2-40B4-BE49-F238E27FC236}">
                    <a16:creationId xmlns:a16="http://schemas.microsoft.com/office/drawing/2014/main" id="{91D24DA1-A6F8-402A-8069-FC7C87854F5B}"/>
                  </a:ext>
                </a:extLst>
              </p:cNvPr>
              <p:cNvSpPr/>
              <p:nvPr/>
            </p:nvSpPr>
            <p:spPr>
              <a:xfrm>
                <a:off x="5334714" y="2299118"/>
                <a:ext cx="146529" cy="14180"/>
              </a:xfrm>
              <a:custGeom>
                <a:avLst/>
                <a:gdLst>
                  <a:gd name="connsiteX0" fmla="*/ 4828 w 99771"/>
                  <a:gd name="connsiteY0" fmla="*/ 4828 h 9655"/>
                  <a:gd name="connsiteX1" fmla="*/ 96553 w 99771"/>
                  <a:gd name="connsiteY1" fmla="*/ 4828 h 9655"/>
                </a:gdLst>
                <a:ahLst/>
                <a:cxnLst>
                  <a:cxn ang="0">
                    <a:pos x="connsiteX0" y="connsiteY0"/>
                  </a:cxn>
                  <a:cxn ang="0">
                    <a:pos x="connsiteX1" y="connsiteY1"/>
                  </a:cxn>
                </a:cxnLst>
                <a:rect l="l" t="t" r="r" b="b"/>
                <a:pathLst>
                  <a:path w="99771" h="9655">
                    <a:moveTo>
                      <a:pt x="4828" y="4828"/>
                    </a:moveTo>
                    <a:lnTo>
                      <a:pt x="96553" y="4828"/>
                    </a:lnTo>
                  </a:path>
                </a:pathLst>
              </a:custGeom>
              <a:ln w="12700" cap="flat">
                <a:solidFill>
                  <a:schemeClr val="accent1"/>
                </a:solidFill>
                <a:prstDash val="solid"/>
                <a:round/>
              </a:ln>
            </p:spPr>
            <p:txBody>
              <a:bodyPr rtlCol="0" anchor="ctr"/>
              <a:lstStyle/>
              <a:p>
                <a:pPr defTabSz="609585">
                  <a:defRPr/>
                </a:pPr>
                <a:endParaRPr lang="en-US" sz="2400">
                  <a:solidFill>
                    <a:srgbClr val="FFFFFF"/>
                  </a:solidFill>
                  <a:latin typeface="Amazon Ember"/>
                </a:endParaRPr>
              </a:p>
            </p:txBody>
          </p:sp>
          <p:sp>
            <p:nvSpPr>
              <p:cNvPr id="158" name="Freeform: Shape 157">
                <a:extLst>
                  <a:ext uri="{FF2B5EF4-FFF2-40B4-BE49-F238E27FC236}">
                    <a16:creationId xmlns:a16="http://schemas.microsoft.com/office/drawing/2014/main" id="{475AB3E1-9CE6-42D3-AB0E-B60733CE49BB}"/>
                  </a:ext>
                </a:extLst>
              </p:cNvPr>
              <p:cNvSpPr/>
              <p:nvPr/>
            </p:nvSpPr>
            <p:spPr>
              <a:xfrm>
                <a:off x="5334714" y="2256577"/>
                <a:ext cx="146529" cy="14180"/>
              </a:xfrm>
              <a:custGeom>
                <a:avLst/>
                <a:gdLst>
                  <a:gd name="connsiteX0" fmla="*/ 4828 w 99771"/>
                  <a:gd name="connsiteY0" fmla="*/ 4828 h 9655"/>
                  <a:gd name="connsiteX1" fmla="*/ 96553 w 99771"/>
                  <a:gd name="connsiteY1" fmla="*/ 4828 h 9655"/>
                </a:gdLst>
                <a:ahLst/>
                <a:cxnLst>
                  <a:cxn ang="0">
                    <a:pos x="connsiteX0" y="connsiteY0"/>
                  </a:cxn>
                  <a:cxn ang="0">
                    <a:pos x="connsiteX1" y="connsiteY1"/>
                  </a:cxn>
                </a:cxnLst>
                <a:rect l="l" t="t" r="r" b="b"/>
                <a:pathLst>
                  <a:path w="99771" h="9655">
                    <a:moveTo>
                      <a:pt x="4828" y="4828"/>
                    </a:moveTo>
                    <a:lnTo>
                      <a:pt x="96553" y="4828"/>
                    </a:lnTo>
                  </a:path>
                </a:pathLst>
              </a:custGeom>
              <a:ln w="12700" cap="flat">
                <a:solidFill>
                  <a:schemeClr val="accent1"/>
                </a:solidFill>
                <a:prstDash val="solid"/>
                <a:round/>
              </a:ln>
            </p:spPr>
            <p:txBody>
              <a:bodyPr rtlCol="0" anchor="ctr"/>
              <a:lstStyle/>
              <a:p>
                <a:pPr defTabSz="609585">
                  <a:defRPr/>
                </a:pPr>
                <a:endParaRPr lang="en-US" sz="2400">
                  <a:solidFill>
                    <a:srgbClr val="FFFFFF"/>
                  </a:solidFill>
                  <a:latin typeface="Amazon Ember"/>
                </a:endParaRPr>
              </a:p>
            </p:txBody>
          </p:sp>
          <p:sp>
            <p:nvSpPr>
              <p:cNvPr id="159" name="Freeform: Shape 158">
                <a:extLst>
                  <a:ext uri="{FF2B5EF4-FFF2-40B4-BE49-F238E27FC236}">
                    <a16:creationId xmlns:a16="http://schemas.microsoft.com/office/drawing/2014/main" id="{D65E8486-7775-4140-B150-FE3438B63A8B}"/>
                  </a:ext>
                </a:extLst>
              </p:cNvPr>
              <p:cNvSpPr/>
              <p:nvPr/>
            </p:nvSpPr>
            <p:spPr>
              <a:xfrm>
                <a:off x="4994390" y="1774450"/>
                <a:ext cx="226882" cy="472674"/>
              </a:xfrm>
              <a:custGeom>
                <a:avLst/>
                <a:gdLst>
                  <a:gd name="connsiteX0" fmla="*/ 149658 w 154485"/>
                  <a:gd name="connsiteY0" fmla="*/ 4828 h 321844"/>
                  <a:gd name="connsiteX1" fmla="*/ 13517 w 154485"/>
                  <a:gd name="connsiteY1" fmla="*/ 4828 h 321844"/>
                  <a:gd name="connsiteX2" fmla="*/ 4828 w 154485"/>
                  <a:gd name="connsiteY2" fmla="*/ 13517 h 321844"/>
                  <a:gd name="connsiteX3" fmla="*/ 4828 w 154485"/>
                  <a:gd name="connsiteY3" fmla="*/ 309936 h 321844"/>
                  <a:gd name="connsiteX4" fmla="*/ 13517 w 154485"/>
                  <a:gd name="connsiteY4" fmla="*/ 318626 h 321844"/>
                  <a:gd name="connsiteX5" fmla="*/ 144830 w 154485"/>
                  <a:gd name="connsiteY5" fmla="*/ 318626 h 32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485" h="321844">
                    <a:moveTo>
                      <a:pt x="149658" y="4828"/>
                    </a:moveTo>
                    <a:lnTo>
                      <a:pt x="13517" y="4828"/>
                    </a:lnTo>
                    <a:cubicBezTo>
                      <a:pt x="8690" y="4828"/>
                      <a:pt x="4828" y="8690"/>
                      <a:pt x="4828" y="13517"/>
                    </a:cubicBezTo>
                    <a:lnTo>
                      <a:pt x="4828" y="309936"/>
                    </a:lnTo>
                    <a:cubicBezTo>
                      <a:pt x="4828" y="314764"/>
                      <a:pt x="8690" y="318626"/>
                      <a:pt x="13517" y="318626"/>
                    </a:cubicBezTo>
                    <a:lnTo>
                      <a:pt x="144830" y="318626"/>
                    </a:lnTo>
                  </a:path>
                </a:pathLst>
              </a:custGeom>
              <a:noFill/>
              <a:ln w="12700" cap="flat">
                <a:solidFill>
                  <a:schemeClr val="tx1"/>
                </a:solidFill>
                <a:prstDash val="solid"/>
                <a:round/>
              </a:ln>
            </p:spPr>
            <p:txBody>
              <a:bodyPr rtlCol="0" anchor="ctr"/>
              <a:lstStyle/>
              <a:p>
                <a:pPr defTabSz="609585">
                  <a:defRPr/>
                </a:pPr>
                <a:endParaRPr lang="en-US" sz="2400">
                  <a:solidFill>
                    <a:srgbClr val="FFFFFF"/>
                  </a:solidFill>
                  <a:latin typeface="Amazon Ember"/>
                </a:endParaRPr>
              </a:p>
            </p:txBody>
          </p:sp>
          <p:sp>
            <p:nvSpPr>
              <p:cNvPr id="160" name="Freeform: Shape 159">
                <a:extLst>
                  <a:ext uri="{FF2B5EF4-FFF2-40B4-BE49-F238E27FC236}">
                    <a16:creationId xmlns:a16="http://schemas.microsoft.com/office/drawing/2014/main" id="{05B8EC4A-04A2-414A-80BE-477E7C3094C2}"/>
                  </a:ext>
                </a:extLst>
              </p:cNvPr>
              <p:cNvSpPr/>
              <p:nvPr/>
            </p:nvSpPr>
            <p:spPr>
              <a:xfrm>
                <a:off x="5207093" y="1772560"/>
                <a:ext cx="118168" cy="118168"/>
              </a:xfrm>
              <a:custGeom>
                <a:avLst/>
                <a:gdLst>
                  <a:gd name="connsiteX0" fmla="*/ 4828 w 80461"/>
                  <a:gd name="connsiteY0" fmla="*/ 78530 h 80461"/>
                  <a:gd name="connsiteX1" fmla="*/ 78208 w 80461"/>
                  <a:gd name="connsiteY1" fmla="*/ 78530 h 80461"/>
                  <a:gd name="connsiteX2" fmla="*/ 4828 w 80461"/>
                  <a:gd name="connsiteY2" fmla="*/ 4828 h 80461"/>
                </a:gdLst>
                <a:ahLst/>
                <a:cxnLst>
                  <a:cxn ang="0">
                    <a:pos x="connsiteX0" y="connsiteY0"/>
                  </a:cxn>
                  <a:cxn ang="0">
                    <a:pos x="connsiteX1" y="connsiteY1"/>
                  </a:cxn>
                  <a:cxn ang="0">
                    <a:pos x="connsiteX2" y="connsiteY2"/>
                  </a:cxn>
                </a:cxnLst>
                <a:rect l="l" t="t" r="r" b="b"/>
                <a:pathLst>
                  <a:path w="80461" h="80461">
                    <a:moveTo>
                      <a:pt x="4828" y="78530"/>
                    </a:moveTo>
                    <a:lnTo>
                      <a:pt x="78208" y="78530"/>
                    </a:lnTo>
                    <a:lnTo>
                      <a:pt x="4828" y="4828"/>
                    </a:lnTo>
                    <a:close/>
                  </a:path>
                </a:pathLst>
              </a:custGeom>
              <a:noFill/>
              <a:ln w="12700" cap="flat">
                <a:solidFill>
                  <a:schemeClr val="tx1"/>
                </a:solidFill>
                <a:prstDash val="solid"/>
                <a:round/>
              </a:ln>
            </p:spPr>
            <p:txBody>
              <a:bodyPr rtlCol="0" anchor="ctr"/>
              <a:lstStyle/>
              <a:p>
                <a:pPr defTabSz="609585">
                  <a:defRPr/>
                </a:pPr>
                <a:endParaRPr lang="en-US" sz="2400">
                  <a:solidFill>
                    <a:srgbClr val="FFFFFF"/>
                  </a:solidFill>
                  <a:latin typeface="Amazon Ember"/>
                </a:endParaRPr>
              </a:p>
            </p:txBody>
          </p:sp>
          <p:sp>
            <p:nvSpPr>
              <p:cNvPr id="161" name="Freeform: Shape 160">
                <a:extLst>
                  <a:ext uri="{FF2B5EF4-FFF2-40B4-BE49-F238E27FC236}">
                    <a16:creationId xmlns:a16="http://schemas.microsoft.com/office/drawing/2014/main" id="{F612EA27-8921-4D1D-AD87-D1B5FBA08C65}"/>
                  </a:ext>
                </a:extLst>
              </p:cNvPr>
              <p:cNvSpPr/>
              <p:nvPr/>
            </p:nvSpPr>
            <p:spPr>
              <a:xfrm>
                <a:off x="5317226" y="1878438"/>
                <a:ext cx="14180" cy="94535"/>
              </a:xfrm>
              <a:custGeom>
                <a:avLst/>
                <a:gdLst>
                  <a:gd name="connsiteX0" fmla="*/ 4828 w 9655"/>
                  <a:gd name="connsiteY0" fmla="*/ 61794 h 64368"/>
                  <a:gd name="connsiteX1" fmla="*/ 4828 w 9655"/>
                  <a:gd name="connsiteY1" fmla="*/ 4828 h 64368"/>
                </a:gdLst>
                <a:ahLst/>
                <a:cxnLst>
                  <a:cxn ang="0">
                    <a:pos x="connsiteX0" y="connsiteY0"/>
                  </a:cxn>
                  <a:cxn ang="0">
                    <a:pos x="connsiteX1" y="connsiteY1"/>
                  </a:cxn>
                </a:cxnLst>
                <a:rect l="l" t="t" r="r" b="b"/>
                <a:pathLst>
                  <a:path w="9655" h="64368">
                    <a:moveTo>
                      <a:pt x="4828" y="61794"/>
                    </a:moveTo>
                    <a:lnTo>
                      <a:pt x="4828" y="4828"/>
                    </a:lnTo>
                  </a:path>
                </a:pathLst>
              </a:custGeom>
              <a:ln w="12700" cap="flat">
                <a:solidFill>
                  <a:schemeClr val="tx1"/>
                </a:solidFill>
                <a:prstDash val="solid"/>
                <a:round/>
              </a:ln>
            </p:spPr>
            <p:txBody>
              <a:bodyPr rtlCol="0" anchor="ctr"/>
              <a:lstStyle/>
              <a:p>
                <a:pPr defTabSz="609585">
                  <a:defRPr/>
                </a:pPr>
                <a:endParaRPr lang="en-US" sz="2400">
                  <a:solidFill>
                    <a:srgbClr val="FFFFFF"/>
                  </a:solidFill>
                  <a:latin typeface="Amazon Ember"/>
                </a:endParaRPr>
              </a:p>
            </p:txBody>
          </p:sp>
          <p:sp>
            <p:nvSpPr>
              <p:cNvPr id="162" name="Freeform: Shape 161">
                <a:extLst>
                  <a:ext uri="{FF2B5EF4-FFF2-40B4-BE49-F238E27FC236}">
                    <a16:creationId xmlns:a16="http://schemas.microsoft.com/office/drawing/2014/main" id="{958FE838-02B6-4FE2-9AAE-1FD0A208DF12}"/>
                  </a:ext>
                </a:extLst>
              </p:cNvPr>
              <p:cNvSpPr/>
              <p:nvPr/>
            </p:nvSpPr>
            <p:spPr>
              <a:xfrm>
                <a:off x="5044021" y="1951703"/>
                <a:ext cx="160709" cy="14180"/>
              </a:xfrm>
              <a:custGeom>
                <a:avLst/>
                <a:gdLst>
                  <a:gd name="connsiteX0" fmla="*/ 4828 w 109427"/>
                  <a:gd name="connsiteY0" fmla="*/ 4828 h 9655"/>
                  <a:gd name="connsiteX1" fmla="*/ 106209 w 109427"/>
                  <a:gd name="connsiteY1" fmla="*/ 4828 h 9655"/>
                </a:gdLst>
                <a:ahLst/>
                <a:cxnLst>
                  <a:cxn ang="0">
                    <a:pos x="connsiteX0" y="connsiteY0"/>
                  </a:cxn>
                  <a:cxn ang="0">
                    <a:pos x="connsiteX1" y="connsiteY1"/>
                  </a:cxn>
                </a:cxnLst>
                <a:rect l="l" t="t" r="r" b="b"/>
                <a:pathLst>
                  <a:path w="109427" h="9655">
                    <a:moveTo>
                      <a:pt x="4828" y="4828"/>
                    </a:moveTo>
                    <a:lnTo>
                      <a:pt x="106209" y="4828"/>
                    </a:lnTo>
                  </a:path>
                </a:pathLst>
              </a:custGeom>
              <a:ln w="12700" cap="flat">
                <a:solidFill>
                  <a:schemeClr val="tx1"/>
                </a:solidFill>
                <a:prstDash val="solid"/>
                <a:round/>
              </a:ln>
            </p:spPr>
            <p:txBody>
              <a:bodyPr rtlCol="0" anchor="ctr"/>
              <a:lstStyle/>
              <a:p>
                <a:pPr defTabSz="609585">
                  <a:defRPr/>
                </a:pPr>
                <a:endParaRPr lang="en-US" sz="2400">
                  <a:solidFill>
                    <a:srgbClr val="FFFFFF"/>
                  </a:solidFill>
                  <a:latin typeface="Amazon Ember"/>
                </a:endParaRPr>
              </a:p>
            </p:txBody>
          </p:sp>
          <p:sp>
            <p:nvSpPr>
              <p:cNvPr id="163" name="Freeform: Shape 162">
                <a:extLst>
                  <a:ext uri="{FF2B5EF4-FFF2-40B4-BE49-F238E27FC236}">
                    <a16:creationId xmlns:a16="http://schemas.microsoft.com/office/drawing/2014/main" id="{7E7BAEBD-24D3-4958-B831-19578F555F36}"/>
                  </a:ext>
                </a:extLst>
              </p:cNvPr>
              <p:cNvSpPr/>
              <p:nvPr/>
            </p:nvSpPr>
            <p:spPr>
              <a:xfrm>
                <a:off x="5044021" y="2015514"/>
                <a:ext cx="160709" cy="14180"/>
              </a:xfrm>
              <a:custGeom>
                <a:avLst/>
                <a:gdLst>
                  <a:gd name="connsiteX0" fmla="*/ 4828 w 109427"/>
                  <a:gd name="connsiteY0" fmla="*/ 4828 h 9655"/>
                  <a:gd name="connsiteX1" fmla="*/ 106209 w 109427"/>
                  <a:gd name="connsiteY1" fmla="*/ 4828 h 9655"/>
                </a:gdLst>
                <a:ahLst/>
                <a:cxnLst>
                  <a:cxn ang="0">
                    <a:pos x="connsiteX0" y="connsiteY0"/>
                  </a:cxn>
                  <a:cxn ang="0">
                    <a:pos x="connsiteX1" y="connsiteY1"/>
                  </a:cxn>
                </a:cxnLst>
                <a:rect l="l" t="t" r="r" b="b"/>
                <a:pathLst>
                  <a:path w="109427" h="9655">
                    <a:moveTo>
                      <a:pt x="4828" y="4828"/>
                    </a:moveTo>
                    <a:lnTo>
                      <a:pt x="106209" y="4828"/>
                    </a:lnTo>
                  </a:path>
                </a:pathLst>
              </a:custGeom>
              <a:ln w="12700" cap="flat">
                <a:solidFill>
                  <a:schemeClr val="tx1"/>
                </a:solidFill>
                <a:prstDash val="solid"/>
                <a:round/>
              </a:ln>
            </p:spPr>
            <p:txBody>
              <a:bodyPr rtlCol="0" anchor="ctr"/>
              <a:lstStyle/>
              <a:p>
                <a:pPr defTabSz="609585">
                  <a:defRPr/>
                </a:pPr>
                <a:endParaRPr lang="en-US" sz="2400">
                  <a:solidFill>
                    <a:srgbClr val="FFFFFF"/>
                  </a:solidFill>
                  <a:latin typeface="Amazon Ember"/>
                </a:endParaRPr>
              </a:p>
            </p:txBody>
          </p:sp>
          <p:sp>
            <p:nvSpPr>
              <p:cNvPr id="164" name="Freeform: Shape 163">
                <a:extLst>
                  <a:ext uri="{FF2B5EF4-FFF2-40B4-BE49-F238E27FC236}">
                    <a16:creationId xmlns:a16="http://schemas.microsoft.com/office/drawing/2014/main" id="{47475A98-7A93-478F-840E-0CD50D913AF2}"/>
                  </a:ext>
                </a:extLst>
              </p:cNvPr>
              <p:cNvSpPr/>
              <p:nvPr/>
            </p:nvSpPr>
            <p:spPr>
              <a:xfrm>
                <a:off x="5044021" y="2079325"/>
                <a:ext cx="160709" cy="14180"/>
              </a:xfrm>
              <a:custGeom>
                <a:avLst/>
                <a:gdLst>
                  <a:gd name="connsiteX0" fmla="*/ 4828 w 109427"/>
                  <a:gd name="connsiteY0" fmla="*/ 4828 h 9655"/>
                  <a:gd name="connsiteX1" fmla="*/ 106209 w 109427"/>
                  <a:gd name="connsiteY1" fmla="*/ 4828 h 9655"/>
                </a:gdLst>
                <a:ahLst/>
                <a:cxnLst>
                  <a:cxn ang="0">
                    <a:pos x="connsiteX0" y="connsiteY0"/>
                  </a:cxn>
                  <a:cxn ang="0">
                    <a:pos x="connsiteX1" y="connsiteY1"/>
                  </a:cxn>
                </a:cxnLst>
                <a:rect l="l" t="t" r="r" b="b"/>
                <a:pathLst>
                  <a:path w="109427" h="9655">
                    <a:moveTo>
                      <a:pt x="4828" y="4828"/>
                    </a:moveTo>
                    <a:lnTo>
                      <a:pt x="106209" y="4828"/>
                    </a:lnTo>
                  </a:path>
                </a:pathLst>
              </a:custGeom>
              <a:ln w="12700" cap="flat">
                <a:solidFill>
                  <a:schemeClr val="tx1"/>
                </a:solidFill>
                <a:prstDash val="solid"/>
                <a:round/>
              </a:ln>
            </p:spPr>
            <p:txBody>
              <a:bodyPr rtlCol="0" anchor="ctr"/>
              <a:lstStyle/>
              <a:p>
                <a:pPr defTabSz="609585">
                  <a:defRPr/>
                </a:pPr>
                <a:endParaRPr lang="en-US" sz="2400">
                  <a:solidFill>
                    <a:srgbClr val="FFFFFF"/>
                  </a:solidFill>
                  <a:latin typeface="Amazon Ember"/>
                </a:endParaRPr>
              </a:p>
            </p:txBody>
          </p:sp>
          <p:sp>
            <p:nvSpPr>
              <p:cNvPr id="165" name="Freeform: Shape 164">
                <a:extLst>
                  <a:ext uri="{FF2B5EF4-FFF2-40B4-BE49-F238E27FC236}">
                    <a16:creationId xmlns:a16="http://schemas.microsoft.com/office/drawing/2014/main" id="{97AC5583-5F5B-418B-A695-16D1CD7B0365}"/>
                  </a:ext>
                </a:extLst>
              </p:cNvPr>
              <p:cNvSpPr/>
              <p:nvPr/>
            </p:nvSpPr>
            <p:spPr>
              <a:xfrm>
                <a:off x="5044021" y="2143135"/>
                <a:ext cx="160709" cy="14180"/>
              </a:xfrm>
              <a:custGeom>
                <a:avLst/>
                <a:gdLst>
                  <a:gd name="connsiteX0" fmla="*/ 4828 w 109427"/>
                  <a:gd name="connsiteY0" fmla="*/ 4828 h 9655"/>
                  <a:gd name="connsiteX1" fmla="*/ 106209 w 109427"/>
                  <a:gd name="connsiteY1" fmla="*/ 4828 h 9655"/>
                </a:gdLst>
                <a:ahLst/>
                <a:cxnLst>
                  <a:cxn ang="0">
                    <a:pos x="connsiteX0" y="connsiteY0"/>
                  </a:cxn>
                  <a:cxn ang="0">
                    <a:pos x="connsiteX1" y="connsiteY1"/>
                  </a:cxn>
                </a:cxnLst>
                <a:rect l="l" t="t" r="r" b="b"/>
                <a:pathLst>
                  <a:path w="109427" h="9655">
                    <a:moveTo>
                      <a:pt x="4828" y="4828"/>
                    </a:moveTo>
                    <a:lnTo>
                      <a:pt x="106209" y="4828"/>
                    </a:lnTo>
                  </a:path>
                </a:pathLst>
              </a:custGeom>
              <a:ln w="12700" cap="flat">
                <a:solidFill>
                  <a:schemeClr val="tx1"/>
                </a:solidFill>
                <a:prstDash val="solid"/>
                <a:round/>
              </a:ln>
            </p:spPr>
            <p:txBody>
              <a:bodyPr rtlCol="0" anchor="ctr"/>
              <a:lstStyle/>
              <a:p>
                <a:pPr defTabSz="609585">
                  <a:defRPr/>
                </a:pPr>
                <a:endParaRPr lang="en-US" sz="2400">
                  <a:solidFill>
                    <a:srgbClr val="FFFFFF"/>
                  </a:solidFill>
                  <a:latin typeface="Amazon Ember"/>
                </a:endParaRPr>
              </a:p>
            </p:txBody>
          </p:sp>
          <p:sp>
            <p:nvSpPr>
              <p:cNvPr id="166" name="Freeform: Shape 165">
                <a:extLst>
                  <a:ext uri="{FF2B5EF4-FFF2-40B4-BE49-F238E27FC236}">
                    <a16:creationId xmlns:a16="http://schemas.microsoft.com/office/drawing/2014/main" id="{E9B8A51B-DA61-40FF-BCC0-B95AD9462F10}"/>
                  </a:ext>
                </a:extLst>
              </p:cNvPr>
              <p:cNvSpPr/>
              <p:nvPr/>
            </p:nvSpPr>
            <p:spPr>
              <a:xfrm>
                <a:off x="5044021" y="1887892"/>
                <a:ext cx="141801" cy="14180"/>
              </a:xfrm>
              <a:custGeom>
                <a:avLst/>
                <a:gdLst>
                  <a:gd name="connsiteX0" fmla="*/ 4828 w 96553"/>
                  <a:gd name="connsiteY0" fmla="*/ 4828 h 9655"/>
                  <a:gd name="connsiteX1" fmla="*/ 91726 w 96553"/>
                  <a:gd name="connsiteY1" fmla="*/ 4828 h 9655"/>
                </a:gdLst>
                <a:ahLst/>
                <a:cxnLst>
                  <a:cxn ang="0">
                    <a:pos x="connsiteX0" y="connsiteY0"/>
                  </a:cxn>
                  <a:cxn ang="0">
                    <a:pos x="connsiteX1" y="connsiteY1"/>
                  </a:cxn>
                </a:cxnLst>
                <a:rect l="l" t="t" r="r" b="b"/>
                <a:pathLst>
                  <a:path w="96553" h="9655">
                    <a:moveTo>
                      <a:pt x="4828" y="4828"/>
                    </a:moveTo>
                    <a:lnTo>
                      <a:pt x="91726" y="4828"/>
                    </a:lnTo>
                  </a:path>
                </a:pathLst>
              </a:custGeom>
              <a:ln w="12700" cap="flat">
                <a:solidFill>
                  <a:schemeClr val="tx1"/>
                </a:solidFill>
                <a:prstDash val="solid"/>
                <a:round/>
              </a:ln>
            </p:spPr>
            <p:txBody>
              <a:bodyPr rtlCol="0" anchor="ctr"/>
              <a:lstStyle/>
              <a:p>
                <a:pPr defTabSz="609585">
                  <a:defRPr/>
                </a:pPr>
                <a:endParaRPr lang="en-US" sz="2400">
                  <a:solidFill>
                    <a:srgbClr val="FFFFFF"/>
                  </a:solidFill>
                  <a:latin typeface="Amazon Ember"/>
                </a:endParaRPr>
              </a:p>
            </p:txBody>
          </p:sp>
          <p:sp>
            <p:nvSpPr>
              <p:cNvPr id="167" name="Freeform: Shape 166">
                <a:extLst>
                  <a:ext uri="{FF2B5EF4-FFF2-40B4-BE49-F238E27FC236}">
                    <a16:creationId xmlns:a16="http://schemas.microsoft.com/office/drawing/2014/main" id="{3CCBB5DA-3EA9-4B52-B538-02F1A7A80FEF}"/>
                  </a:ext>
                </a:extLst>
              </p:cNvPr>
              <p:cNvSpPr/>
              <p:nvPr/>
            </p:nvSpPr>
            <p:spPr>
              <a:xfrm>
                <a:off x="5313444" y="2214037"/>
                <a:ext cx="189069" cy="137075"/>
              </a:xfrm>
              <a:custGeom>
                <a:avLst/>
                <a:gdLst>
                  <a:gd name="connsiteX0" fmla="*/ 4828 w 128737"/>
                  <a:gd name="connsiteY0" fmla="*/ 4828 h 93334"/>
                  <a:gd name="connsiteX1" fmla="*/ 125519 w 128737"/>
                  <a:gd name="connsiteY1" fmla="*/ 4828 h 93334"/>
                  <a:gd name="connsiteX2" fmla="*/ 125519 w 128737"/>
                  <a:gd name="connsiteY2" fmla="*/ 91726 h 93334"/>
                  <a:gd name="connsiteX3" fmla="*/ 4828 w 128737"/>
                  <a:gd name="connsiteY3" fmla="*/ 91726 h 93334"/>
                </a:gdLst>
                <a:ahLst/>
                <a:cxnLst>
                  <a:cxn ang="0">
                    <a:pos x="connsiteX0" y="connsiteY0"/>
                  </a:cxn>
                  <a:cxn ang="0">
                    <a:pos x="connsiteX1" y="connsiteY1"/>
                  </a:cxn>
                  <a:cxn ang="0">
                    <a:pos x="connsiteX2" y="connsiteY2"/>
                  </a:cxn>
                  <a:cxn ang="0">
                    <a:pos x="connsiteX3" y="connsiteY3"/>
                  </a:cxn>
                </a:cxnLst>
                <a:rect l="l" t="t" r="r" b="b"/>
                <a:pathLst>
                  <a:path w="128737" h="93334">
                    <a:moveTo>
                      <a:pt x="4828" y="4828"/>
                    </a:moveTo>
                    <a:lnTo>
                      <a:pt x="125519" y="4828"/>
                    </a:lnTo>
                    <a:lnTo>
                      <a:pt x="125519" y="91726"/>
                    </a:lnTo>
                    <a:lnTo>
                      <a:pt x="4828" y="91726"/>
                    </a:lnTo>
                    <a:close/>
                  </a:path>
                </a:pathLst>
              </a:custGeom>
              <a:noFill/>
              <a:ln w="12700" cap="flat">
                <a:solidFill>
                  <a:schemeClr val="tx2"/>
                </a:solidFill>
                <a:prstDash val="solid"/>
                <a:round/>
              </a:ln>
            </p:spPr>
            <p:txBody>
              <a:bodyPr rtlCol="0" anchor="ctr"/>
              <a:lstStyle/>
              <a:p>
                <a:pPr defTabSz="609585">
                  <a:defRPr/>
                </a:pPr>
                <a:endParaRPr lang="en-US" sz="2400">
                  <a:solidFill>
                    <a:srgbClr val="FFFFFF"/>
                  </a:solidFill>
                  <a:latin typeface="Amazon Ember"/>
                </a:endParaRPr>
              </a:p>
            </p:txBody>
          </p:sp>
        </p:grpSp>
      </p:grpSp>
      <p:grpSp>
        <p:nvGrpSpPr>
          <p:cNvPr id="17" name="Group 16">
            <a:extLst>
              <a:ext uri="{FF2B5EF4-FFF2-40B4-BE49-F238E27FC236}">
                <a16:creationId xmlns:a16="http://schemas.microsoft.com/office/drawing/2014/main" id="{F3AB8FBD-2692-4CD8-A1A5-DD77B535D14C}"/>
              </a:ext>
            </a:extLst>
          </p:cNvPr>
          <p:cNvGrpSpPr/>
          <p:nvPr/>
        </p:nvGrpSpPr>
        <p:grpSpPr>
          <a:xfrm>
            <a:off x="8025315" y="1928561"/>
            <a:ext cx="1706880" cy="3168799"/>
            <a:chOff x="6018986" y="1446420"/>
            <a:chExt cx="1280160" cy="2376599"/>
          </a:xfrm>
        </p:grpSpPr>
        <p:sp>
          <p:nvSpPr>
            <p:cNvPr id="62" name="Rectangle 61">
              <a:extLst>
                <a:ext uri="{FF2B5EF4-FFF2-40B4-BE49-F238E27FC236}">
                  <a16:creationId xmlns:a16="http://schemas.microsoft.com/office/drawing/2014/main" id="{4136B12F-EFD2-46CF-B46F-6A4543B3A066}"/>
                </a:ext>
              </a:extLst>
            </p:cNvPr>
            <p:cNvSpPr/>
            <p:nvPr/>
          </p:nvSpPr>
          <p:spPr>
            <a:xfrm>
              <a:off x="6018986" y="1446420"/>
              <a:ext cx="1280160" cy="2376599"/>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defTabSz="609555">
                <a:defRPr/>
              </a:pPr>
              <a:endParaRPr lang="en-US" sz="2400" dirty="0" err="1">
                <a:solidFill>
                  <a:srgbClr val="FFFFFF"/>
                </a:solidFill>
                <a:latin typeface="Amazon Ember"/>
              </a:endParaRPr>
            </a:p>
          </p:txBody>
        </p:sp>
        <p:sp>
          <p:nvSpPr>
            <p:cNvPr id="64" name="Natural language…">
              <a:extLst>
                <a:ext uri="{FF2B5EF4-FFF2-40B4-BE49-F238E27FC236}">
                  <a16:creationId xmlns:a16="http://schemas.microsoft.com/office/drawing/2014/main" id="{A20DD7B8-2CC5-40BB-AA29-0D75857B86BF}"/>
                </a:ext>
              </a:extLst>
            </p:cNvPr>
            <p:cNvSpPr txBox="1"/>
            <p:nvPr/>
          </p:nvSpPr>
          <p:spPr>
            <a:xfrm>
              <a:off x="6018986" y="2876686"/>
              <a:ext cx="1280160" cy="3847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920" tIns="25400" rIns="121920" bIns="25400" anchor="t" anchorCtr="0">
              <a:noAutofit/>
            </a:bodyPr>
            <a:lstStyle/>
            <a:p>
              <a:pPr algn="ctr" defTabSz="412740" hangingPunct="0">
                <a:defRPr b="0"/>
              </a:pPr>
              <a:r>
                <a:rPr lang="en-US" sz="1200" kern="0" dirty="0">
                  <a:solidFill>
                    <a:srgbClr val="FFFFFF"/>
                  </a:solidFill>
                  <a:latin typeface="Amazon Ember" panose="02000000000000000000"/>
                  <a:sym typeface="Helvetica Neue"/>
                </a:rPr>
                <a:t>Real time</a:t>
              </a:r>
            </a:p>
            <a:p>
              <a:pPr algn="ctr" defTabSz="412740" hangingPunct="0">
                <a:defRPr b="0"/>
              </a:pPr>
              <a:r>
                <a:rPr lang="en-US" sz="1200" kern="0" dirty="0">
                  <a:solidFill>
                    <a:srgbClr val="FFFFFF"/>
                  </a:solidFill>
                  <a:latin typeface="Amazon Ember" panose="02000000000000000000"/>
                  <a:sym typeface="Helvetica Neue"/>
                </a:rPr>
                <a:t>dashboard and</a:t>
              </a:r>
            </a:p>
            <a:p>
              <a:pPr algn="ctr" defTabSz="412740" hangingPunct="0">
                <a:defRPr b="0"/>
              </a:pPr>
              <a:r>
                <a:rPr lang="en-US" sz="1200" kern="0" dirty="0">
                  <a:solidFill>
                    <a:srgbClr val="FFFFFF"/>
                  </a:solidFill>
                  <a:latin typeface="Amazon Ember" panose="02000000000000000000"/>
                  <a:sym typeface="Helvetica Neue"/>
                </a:rPr>
                <a:t>alerting for supervisors</a:t>
              </a:r>
            </a:p>
          </p:txBody>
        </p:sp>
        <p:cxnSp>
          <p:nvCxnSpPr>
            <p:cNvPr id="65" name="Straight Connector 64">
              <a:extLst>
                <a:ext uri="{FF2B5EF4-FFF2-40B4-BE49-F238E27FC236}">
                  <a16:creationId xmlns:a16="http://schemas.microsoft.com/office/drawing/2014/main" id="{8C5FD5AF-DBE4-4DE6-8DB2-A779C28613E0}"/>
                </a:ext>
              </a:extLst>
            </p:cNvPr>
            <p:cNvCxnSpPr>
              <a:cxnSpLocks/>
            </p:cNvCxnSpPr>
            <p:nvPr/>
          </p:nvCxnSpPr>
          <p:spPr>
            <a:xfrm>
              <a:off x="6449778" y="2698315"/>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1" name="Group 10">
              <a:extLst>
                <a:ext uri="{FF2B5EF4-FFF2-40B4-BE49-F238E27FC236}">
                  <a16:creationId xmlns:a16="http://schemas.microsoft.com/office/drawing/2014/main" id="{212C58AD-86AD-4D14-BD4D-CA4E3686AEF2}"/>
                </a:ext>
              </a:extLst>
            </p:cNvPr>
            <p:cNvGrpSpPr/>
            <p:nvPr/>
          </p:nvGrpSpPr>
          <p:grpSpPr>
            <a:xfrm>
              <a:off x="6393905" y="1774177"/>
              <a:ext cx="582362" cy="550629"/>
              <a:chOff x="6393905" y="1820243"/>
              <a:chExt cx="582362" cy="550629"/>
            </a:xfrm>
          </p:grpSpPr>
          <p:grpSp>
            <p:nvGrpSpPr>
              <p:cNvPr id="10" name="Group 9">
                <a:extLst>
                  <a:ext uri="{FF2B5EF4-FFF2-40B4-BE49-F238E27FC236}">
                    <a16:creationId xmlns:a16="http://schemas.microsoft.com/office/drawing/2014/main" id="{B55CCB8F-9080-45E4-ACEC-36218B52139A}"/>
                  </a:ext>
                </a:extLst>
              </p:cNvPr>
              <p:cNvGrpSpPr/>
              <p:nvPr/>
            </p:nvGrpSpPr>
            <p:grpSpPr>
              <a:xfrm>
                <a:off x="6544015" y="1944457"/>
                <a:ext cx="280327" cy="395869"/>
                <a:chOff x="3881742" y="333572"/>
                <a:chExt cx="280327" cy="395869"/>
              </a:xfrm>
            </p:grpSpPr>
            <p:sp>
              <p:nvSpPr>
                <p:cNvPr id="172" name="Freeform: Shape 171">
                  <a:extLst>
                    <a:ext uri="{FF2B5EF4-FFF2-40B4-BE49-F238E27FC236}">
                      <a16:creationId xmlns:a16="http://schemas.microsoft.com/office/drawing/2014/main" id="{EF87047D-DB81-440D-9C89-4D3BBA0A2E56}"/>
                    </a:ext>
                  </a:extLst>
                </p:cNvPr>
                <p:cNvSpPr/>
                <p:nvPr/>
              </p:nvSpPr>
              <p:spPr>
                <a:xfrm>
                  <a:off x="3881742" y="333572"/>
                  <a:ext cx="280005" cy="395869"/>
                </a:xfrm>
                <a:custGeom>
                  <a:avLst/>
                  <a:gdLst>
                    <a:gd name="connsiteX0" fmla="*/ 4828 w 280004"/>
                    <a:gd name="connsiteY0" fmla="*/ 382995 h 395868"/>
                    <a:gd name="connsiteX1" fmla="*/ 4828 w 280004"/>
                    <a:gd name="connsiteY1" fmla="*/ 15449 h 395868"/>
                    <a:gd name="connsiteX2" fmla="*/ 15449 w 280004"/>
                    <a:gd name="connsiteY2" fmla="*/ 4828 h 395868"/>
                    <a:gd name="connsiteX3" fmla="*/ 185382 w 280004"/>
                    <a:gd name="connsiteY3" fmla="*/ 4828 h 395868"/>
                    <a:gd name="connsiteX4" fmla="*/ 275821 w 280004"/>
                    <a:gd name="connsiteY4" fmla="*/ 95266 h 395868"/>
                    <a:gd name="connsiteX5" fmla="*/ 275821 w 280004"/>
                    <a:gd name="connsiteY5" fmla="*/ 382995 h 395868"/>
                    <a:gd name="connsiteX6" fmla="*/ 265200 w 280004"/>
                    <a:gd name="connsiteY6" fmla="*/ 393616 h 395868"/>
                    <a:gd name="connsiteX7" fmla="*/ 15449 w 280004"/>
                    <a:gd name="connsiteY7" fmla="*/ 393616 h 395868"/>
                    <a:gd name="connsiteX8" fmla="*/ 4828 w 280004"/>
                    <a:gd name="connsiteY8" fmla="*/ 382995 h 39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004" h="395868">
                      <a:moveTo>
                        <a:pt x="4828" y="382995"/>
                      </a:moveTo>
                      <a:lnTo>
                        <a:pt x="4828" y="15449"/>
                      </a:lnTo>
                      <a:cubicBezTo>
                        <a:pt x="4828" y="9655"/>
                        <a:pt x="9655" y="4828"/>
                        <a:pt x="15449" y="4828"/>
                      </a:cubicBezTo>
                      <a:lnTo>
                        <a:pt x="185382" y="4828"/>
                      </a:lnTo>
                      <a:lnTo>
                        <a:pt x="275821" y="95266"/>
                      </a:lnTo>
                      <a:lnTo>
                        <a:pt x="275821" y="382995"/>
                      </a:lnTo>
                      <a:cubicBezTo>
                        <a:pt x="275821" y="388788"/>
                        <a:pt x="270993" y="393616"/>
                        <a:pt x="265200" y="393616"/>
                      </a:cubicBezTo>
                      <a:lnTo>
                        <a:pt x="15449" y="393616"/>
                      </a:lnTo>
                      <a:cubicBezTo>
                        <a:pt x="9655" y="393616"/>
                        <a:pt x="4828" y="388788"/>
                        <a:pt x="4828" y="382995"/>
                      </a:cubicBezTo>
                      <a:close/>
                    </a:path>
                  </a:pathLst>
                </a:custGeom>
                <a:noFill/>
                <a:ln w="12700" cap="flat">
                  <a:solidFill>
                    <a:schemeClr val="tx1"/>
                  </a:solidFill>
                  <a:prstDash val="solid"/>
                  <a:round/>
                </a:ln>
              </p:spPr>
              <p:txBody>
                <a:bodyPr rtlCol="0" anchor="ctr"/>
                <a:lstStyle/>
                <a:p>
                  <a:pPr defTabSz="609585">
                    <a:defRPr/>
                  </a:pPr>
                  <a:endParaRPr lang="en-US" sz="2400">
                    <a:solidFill>
                      <a:srgbClr val="FFFFFF"/>
                    </a:solidFill>
                    <a:latin typeface="Amazon Ember"/>
                  </a:endParaRPr>
                </a:p>
              </p:txBody>
            </p:sp>
            <p:sp>
              <p:nvSpPr>
                <p:cNvPr id="173" name="Freeform: Shape 172">
                  <a:extLst>
                    <a:ext uri="{FF2B5EF4-FFF2-40B4-BE49-F238E27FC236}">
                      <a16:creationId xmlns:a16="http://schemas.microsoft.com/office/drawing/2014/main" id="{40C1F336-3AF3-4983-87B9-5FD1E42ACA4A}"/>
                    </a:ext>
                  </a:extLst>
                </p:cNvPr>
                <p:cNvSpPr/>
                <p:nvPr/>
              </p:nvSpPr>
              <p:spPr>
                <a:xfrm>
                  <a:off x="4062297" y="333572"/>
                  <a:ext cx="99772" cy="99772"/>
                </a:xfrm>
                <a:custGeom>
                  <a:avLst/>
                  <a:gdLst>
                    <a:gd name="connsiteX0" fmla="*/ 4828 w 99771"/>
                    <a:gd name="connsiteY0" fmla="*/ 95266 h 99771"/>
                    <a:gd name="connsiteX1" fmla="*/ 95266 w 99771"/>
                    <a:gd name="connsiteY1" fmla="*/ 95266 h 99771"/>
                    <a:gd name="connsiteX2" fmla="*/ 4828 w 99771"/>
                    <a:gd name="connsiteY2" fmla="*/ 4828 h 99771"/>
                  </a:gdLst>
                  <a:ahLst/>
                  <a:cxnLst>
                    <a:cxn ang="0">
                      <a:pos x="connsiteX0" y="connsiteY0"/>
                    </a:cxn>
                    <a:cxn ang="0">
                      <a:pos x="connsiteX1" y="connsiteY1"/>
                    </a:cxn>
                    <a:cxn ang="0">
                      <a:pos x="connsiteX2" y="connsiteY2"/>
                    </a:cxn>
                  </a:cxnLst>
                  <a:rect l="l" t="t" r="r" b="b"/>
                  <a:pathLst>
                    <a:path w="99771" h="99771">
                      <a:moveTo>
                        <a:pt x="4828" y="95266"/>
                      </a:moveTo>
                      <a:lnTo>
                        <a:pt x="95266" y="95266"/>
                      </a:lnTo>
                      <a:lnTo>
                        <a:pt x="4828" y="4828"/>
                      </a:lnTo>
                      <a:close/>
                    </a:path>
                  </a:pathLst>
                </a:custGeom>
                <a:noFill/>
                <a:ln w="12700" cap="flat">
                  <a:solidFill>
                    <a:schemeClr val="tx1"/>
                  </a:solidFill>
                  <a:prstDash val="solid"/>
                  <a:round/>
                </a:ln>
              </p:spPr>
              <p:txBody>
                <a:bodyPr rtlCol="0" anchor="ctr"/>
                <a:lstStyle/>
                <a:p>
                  <a:pPr defTabSz="609585">
                    <a:defRPr/>
                  </a:pPr>
                  <a:endParaRPr lang="en-US" sz="2400">
                    <a:solidFill>
                      <a:srgbClr val="FFFFFF"/>
                    </a:solidFill>
                    <a:latin typeface="Amazon Ember"/>
                  </a:endParaRPr>
                </a:p>
              </p:txBody>
            </p:sp>
            <p:sp>
              <p:nvSpPr>
                <p:cNvPr id="174" name="Freeform: Shape 173">
                  <a:extLst>
                    <a:ext uri="{FF2B5EF4-FFF2-40B4-BE49-F238E27FC236}">
                      <a16:creationId xmlns:a16="http://schemas.microsoft.com/office/drawing/2014/main" id="{C151C575-F274-4A62-90B5-56962D5BDCD9}"/>
                    </a:ext>
                  </a:extLst>
                </p:cNvPr>
                <p:cNvSpPr/>
                <p:nvPr/>
              </p:nvSpPr>
              <p:spPr>
                <a:xfrm>
                  <a:off x="3921651" y="497069"/>
                  <a:ext cx="199544" cy="9655"/>
                </a:xfrm>
                <a:custGeom>
                  <a:avLst/>
                  <a:gdLst>
                    <a:gd name="connsiteX0" fmla="*/ 4828 w 199543"/>
                    <a:gd name="connsiteY0" fmla="*/ 4828 h 9655"/>
                    <a:gd name="connsiteX1" fmla="*/ 196003 w 199543"/>
                    <a:gd name="connsiteY1" fmla="*/ 4828 h 9655"/>
                  </a:gdLst>
                  <a:ahLst/>
                  <a:cxnLst>
                    <a:cxn ang="0">
                      <a:pos x="connsiteX0" y="connsiteY0"/>
                    </a:cxn>
                    <a:cxn ang="0">
                      <a:pos x="connsiteX1" y="connsiteY1"/>
                    </a:cxn>
                  </a:cxnLst>
                  <a:rect l="l" t="t" r="r" b="b"/>
                  <a:pathLst>
                    <a:path w="199543" h="9655">
                      <a:moveTo>
                        <a:pt x="4828" y="4828"/>
                      </a:moveTo>
                      <a:lnTo>
                        <a:pt x="196003" y="4828"/>
                      </a:lnTo>
                    </a:path>
                  </a:pathLst>
                </a:custGeom>
                <a:ln w="12700" cap="flat">
                  <a:solidFill>
                    <a:schemeClr val="accent1"/>
                  </a:solidFill>
                  <a:prstDash val="solid"/>
                  <a:round/>
                </a:ln>
              </p:spPr>
              <p:txBody>
                <a:bodyPr rtlCol="0" anchor="ctr"/>
                <a:lstStyle/>
                <a:p>
                  <a:pPr defTabSz="609585">
                    <a:defRPr/>
                  </a:pPr>
                  <a:endParaRPr lang="en-US" sz="2400" dirty="0">
                    <a:solidFill>
                      <a:srgbClr val="FFFFFF"/>
                    </a:solidFill>
                    <a:latin typeface="Amazon Ember"/>
                  </a:endParaRPr>
                </a:p>
              </p:txBody>
            </p:sp>
            <p:sp>
              <p:nvSpPr>
                <p:cNvPr id="175" name="Freeform: Shape 174">
                  <a:extLst>
                    <a:ext uri="{FF2B5EF4-FFF2-40B4-BE49-F238E27FC236}">
                      <a16:creationId xmlns:a16="http://schemas.microsoft.com/office/drawing/2014/main" id="{5742CD41-A703-49C0-804A-70F467DC0D3F}"/>
                    </a:ext>
                  </a:extLst>
                </p:cNvPr>
                <p:cNvSpPr/>
                <p:nvPr/>
              </p:nvSpPr>
              <p:spPr>
                <a:xfrm>
                  <a:off x="3921651" y="549851"/>
                  <a:ext cx="199544" cy="9655"/>
                </a:xfrm>
                <a:custGeom>
                  <a:avLst/>
                  <a:gdLst>
                    <a:gd name="connsiteX0" fmla="*/ 4828 w 199543"/>
                    <a:gd name="connsiteY0" fmla="*/ 4828 h 9655"/>
                    <a:gd name="connsiteX1" fmla="*/ 196003 w 199543"/>
                    <a:gd name="connsiteY1" fmla="*/ 4828 h 9655"/>
                  </a:gdLst>
                  <a:ahLst/>
                  <a:cxnLst>
                    <a:cxn ang="0">
                      <a:pos x="connsiteX0" y="connsiteY0"/>
                    </a:cxn>
                    <a:cxn ang="0">
                      <a:pos x="connsiteX1" y="connsiteY1"/>
                    </a:cxn>
                  </a:cxnLst>
                  <a:rect l="l" t="t" r="r" b="b"/>
                  <a:pathLst>
                    <a:path w="199543" h="9655">
                      <a:moveTo>
                        <a:pt x="4828" y="4828"/>
                      </a:moveTo>
                      <a:lnTo>
                        <a:pt x="196003" y="4828"/>
                      </a:lnTo>
                    </a:path>
                  </a:pathLst>
                </a:custGeom>
                <a:ln w="12700" cap="flat">
                  <a:solidFill>
                    <a:schemeClr val="accent1"/>
                  </a:solidFill>
                  <a:prstDash val="solid"/>
                  <a:round/>
                </a:ln>
              </p:spPr>
              <p:txBody>
                <a:bodyPr rtlCol="0" anchor="ctr"/>
                <a:lstStyle/>
                <a:p>
                  <a:pPr defTabSz="609585">
                    <a:defRPr/>
                  </a:pPr>
                  <a:endParaRPr lang="en-US" sz="2400">
                    <a:solidFill>
                      <a:srgbClr val="FFFFFF"/>
                    </a:solidFill>
                    <a:latin typeface="Amazon Ember"/>
                  </a:endParaRPr>
                </a:p>
              </p:txBody>
            </p:sp>
            <p:sp>
              <p:nvSpPr>
                <p:cNvPr id="176" name="Freeform: Shape 175">
                  <a:extLst>
                    <a:ext uri="{FF2B5EF4-FFF2-40B4-BE49-F238E27FC236}">
                      <a16:creationId xmlns:a16="http://schemas.microsoft.com/office/drawing/2014/main" id="{44B1EBDC-8585-4797-85D2-26BECD0D89DE}"/>
                    </a:ext>
                  </a:extLst>
                </p:cNvPr>
                <p:cNvSpPr/>
                <p:nvPr/>
              </p:nvSpPr>
              <p:spPr>
                <a:xfrm>
                  <a:off x="3921651" y="602956"/>
                  <a:ext cx="199544" cy="9655"/>
                </a:xfrm>
                <a:custGeom>
                  <a:avLst/>
                  <a:gdLst>
                    <a:gd name="connsiteX0" fmla="*/ 4828 w 199543"/>
                    <a:gd name="connsiteY0" fmla="*/ 4828 h 9655"/>
                    <a:gd name="connsiteX1" fmla="*/ 196003 w 199543"/>
                    <a:gd name="connsiteY1" fmla="*/ 4828 h 9655"/>
                  </a:gdLst>
                  <a:ahLst/>
                  <a:cxnLst>
                    <a:cxn ang="0">
                      <a:pos x="connsiteX0" y="connsiteY0"/>
                    </a:cxn>
                    <a:cxn ang="0">
                      <a:pos x="connsiteX1" y="connsiteY1"/>
                    </a:cxn>
                  </a:cxnLst>
                  <a:rect l="l" t="t" r="r" b="b"/>
                  <a:pathLst>
                    <a:path w="199543" h="9655">
                      <a:moveTo>
                        <a:pt x="4828" y="4828"/>
                      </a:moveTo>
                      <a:lnTo>
                        <a:pt x="196003" y="4828"/>
                      </a:lnTo>
                    </a:path>
                  </a:pathLst>
                </a:custGeom>
                <a:ln w="12700" cap="flat">
                  <a:solidFill>
                    <a:schemeClr val="accent1"/>
                  </a:solidFill>
                  <a:prstDash val="solid"/>
                  <a:round/>
                </a:ln>
              </p:spPr>
              <p:txBody>
                <a:bodyPr rtlCol="0" anchor="ctr"/>
                <a:lstStyle/>
                <a:p>
                  <a:pPr defTabSz="609585">
                    <a:defRPr/>
                  </a:pPr>
                  <a:endParaRPr lang="en-US" sz="2400">
                    <a:solidFill>
                      <a:srgbClr val="FFFFFF"/>
                    </a:solidFill>
                    <a:latin typeface="Amazon Ember"/>
                  </a:endParaRPr>
                </a:p>
              </p:txBody>
            </p:sp>
            <p:sp>
              <p:nvSpPr>
                <p:cNvPr id="177" name="Freeform: Shape 176">
                  <a:extLst>
                    <a:ext uri="{FF2B5EF4-FFF2-40B4-BE49-F238E27FC236}">
                      <a16:creationId xmlns:a16="http://schemas.microsoft.com/office/drawing/2014/main" id="{875DC0BA-14D5-4497-9A54-859002462686}"/>
                    </a:ext>
                  </a:extLst>
                </p:cNvPr>
                <p:cNvSpPr/>
                <p:nvPr/>
              </p:nvSpPr>
              <p:spPr>
                <a:xfrm>
                  <a:off x="3921651" y="656060"/>
                  <a:ext cx="199544" cy="9655"/>
                </a:xfrm>
                <a:custGeom>
                  <a:avLst/>
                  <a:gdLst>
                    <a:gd name="connsiteX0" fmla="*/ 4828 w 199543"/>
                    <a:gd name="connsiteY0" fmla="*/ 4828 h 9655"/>
                    <a:gd name="connsiteX1" fmla="*/ 196003 w 199543"/>
                    <a:gd name="connsiteY1" fmla="*/ 4828 h 9655"/>
                  </a:gdLst>
                  <a:ahLst/>
                  <a:cxnLst>
                    <a:cxn ang="0">
                      <a:pos x="connsiteX0" y="connsiteY0"/>
                    </a:cxn>
                    <a:cxn ang="0">
                      <a:pos x="connsiteX1" y="connsiteY1"/>
                    </a:cxn>
                  </a:cxnLst>
                  <a:rect l="l" t="t" r="r" b="b"/>
                  <a:pathLst>
                    <a:path w="199543" h="9655">
                      <a:moveTo>
                        <a:pt x="4828" y="4828"/>
                      </a:moveTo>
                      <a:lnTo>
                        <a:pt x="196003" y="4828"/>
                      </a:lnTo>
                    </a:path>
                  </a:pathLst>
                </a:custGeom>
                <a:ln w="12700" cap="flat">
                  <a:solidFill>
                    <a:schemeClr val="accent1"/>
                  </a:solidFill>
                  <a:prstDash val="solid"/>
                  <a:round/>
                </a:ln>
              </p:spPr>
              <p:txBody>
                <a:bodyPr rtlCol="0" anchor="ctr"/>
                <a:lstStyle/>
                <a:p>
                  <a:pPr defTabSz="609585">
                    <a:defRPr/>
                  </a:pPr>
                  <a:endParaRPr lang="en-US" sz="2400">
                    <a:solidFill>
                      <a:srgbClr val="FFFFFF"/>
                    </a:solidFill>
                    <a:latin typeface="Amazon Ember"/>
                  </a:endParaRPr>
                </a:p>
              </p:txBody>
            </p:sp>
            <p:sp>
              <p:nvSpPr>
                <p:cNvPr id="178" name="Freeform: Shape 177">
                  <a:extLst>
                    <a:ext uri="{FF2B5EF4-FFF2-40B4-BE49-F238E27FC236}">
                      <a16:creationId xmlns:a16="http://schemas.microsoft.com/office/drawing/2014/main" id="{ACC811AA-3E5C-4DB6-9D72-1C588013C542}"/>
                    </a:ext>
                  </a:extLst>
                </p:cNvPr>
                <p:cNvSpPr/>
                <p:nvPr/>
              </p:nvSpPr>
              <p:spPr>
                <a:xfrm>
                  <a:off x="3921651" y="443964"/>
                  <a:ext cx="115864" cy="9655"/>
                </a:xfrm>
                <a:custGeom>
                  <a:avLst/>
                  <a:gdLst>
                    <a:gd name="connsiteX0" fmla="*/ 4828 w 115864"/>
                    <a:gd name="connsiteY0" fmla="*/ 4828 h 9655"/>
                    <a:gd name="connsiteX1" fmla="*/ 113289 w 115864"/>
                    <a:gd name="connsiteY1" fmla="*/ 4828 h 9655"/>
                  </a:gdLst>
                  <a:ahLst/>
                  <a:cxnLst>
                    <a:cxn ang="0">
                      <a:pos x="connsiteX0" y="connsiteY0"/>
                    </a:cxn>
                    <a:cxn ang="0">
                      <a:pos x="connsiteX1" y="connsiteY1"/>
                    </a:cxn>
                  </a:cxnLst>
                  <a:rect l="l" t="t" r="r" b="b"/>
                  <a:pathLst>
                    <a:path w="115864" h="9655">
                      <a:moveTo>
                        <a:pt x="4828" y="4828"/>
                      </a:moveTo>
                      <a:lnTo>
                        <a:pt x="113289" y="4828"/>
                      </a:lnTo>
                    </a:path>
                  </a:pathLst>
                </a:custGeom>
                <a:ln w="12700" cap="flat">
                  <a:solidFill>
                    <a:schemeClr val="accent1"/>
                  </a:solidFill>
                  <a:prstDash val="solid"/>
                  <a:round/>
                </a:ln>
              </p:spPr>
              <p:txBody>
                <a:bodyPr rtlCol="0" anchor="ctr"/>
                <a:lstStyle/>
                <a:p>
                  <a:pPr defTabSz="609585">
                    <a:defRPr/>
                  </a:pPr>
                  <a:endParaRPr lang="en-US" sz="2400">
                    <a:solidFill>
                      <a:srgbClr val="FFFFFF"/>
                    </a:solidFill>
                    <a:latin typeface="Amazon Ember"/>
                  </a:endParaRPr>
                </a:p>
              </p:txBody>
            </p:sp>
          </p:grpSp>
          <p:sp>
            <p:nvSpPr>
              <p:cNvPr id="180" name="Arc 179">
                <a:extLst>
                  <a:ext uri="{FF2B5EF4-FFF2-40B4-BE49-F238E27FC236}">
                    <a16:creationId xmlns:a16="http://schemas.microsoft.com/office/drawing/2014/main" id="{F6473820-5C9F-43A4-8DB7-7371A72A48D1}"/>
                  </a:ext>
                </a:extLst>
              </p:cNvPr>
              <p:cNvSpPr/>
              <p:nvPr/>
            </p:nvSpPr>
            <p:spPr>
              <a:xfrm rot="1800000" flipH="1">
                <a:off x="6393905" y="1820243"/>
                <a:ext cx="582362" cy="550629"/>
              </a:xfrm>
              <a:prstGeom prst="arc">
                <a:avLst>
                  <a:gd name="adj1" fmla="val 14090884"/>
                  <a:gd name="adj2" fmla="val 3890451"/>
                </a:avLst>
              </a:prstGeom>
              <a:noFill/>
              <a:ln w="12700" cap="rnd">
                <a:solidFill>
                  <a:schemeClr val="tx1"/>
                </a:solidFill>
                <a:prstDash val="solid"/>
                <a:round/>
                <a:headEnd type="arrow" w="lg" len="med"/>
              </a:ln>
              <a:effectLst/>
            </p:spPr>
            <p:style>
              <a:lnRef idx="1">
                <a:schemeClr val="accent1"/>
              </a:lnRef>
              <a:fillRef idx="3">
                <a:schemeClr val="accent1"/>
              </a:fillRef>
              <a:effectRef idx="2">
                <a:schemeClr val="accent1"/>
              </a:effectRef>
              <a:fontRef idx="minor">
                <a:schemeClr val="lt1"/>
              </a:fontRef>
            </p:style>
            <p:txBody>
              <a:bodyPr rot="0" spcFirstLastPara="0" vert="horz" wrap="square" lIns="162560" tIns="81280" rIns="162560" bIns="8128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09585">
                  <a:defRPr/>
                </a:pPr>
                <a:endParaRPr lang="en-US" sz="3200">
                  <a:solidFill>
                    <a:srgbClr val="FFFFFF"/>
                  </a:solidFill>
                  <a:latin typeface="Amazon Ember"/>
                </a:endParaRPr>
              </a:p>
            </p:txBody>
          </p:sp>
        </p:grpSp>
      </p:grpSp>
      <p:sp>
        <p:nvSpPr>
          <p:cNvPr id="81" name="TextBox 80">
            <a:extLst>
              <a:ext uri="{FF2B5EF4-FFF2-40B4-BE49-F238E27FC236}">
                <a16:creationId xmlns:a16="http://schemas.microsoft.com/office/drawing/2014/main" id="{63E66C0D-802B-4747-BAD3-925721DB8730}"/>
              </a:ext>
            </a:extLst>
          </p:cNvPr>
          <p:cNvSpPr txBox="1"/>
          <p:nvPr/>
        </p:nvSpPr>
        <p:spPr>
          <a:xfrm>
            <a:off x="3269825" y="6092162"/>
            <a:ext cx="7738185" cy="646331"/>
          </a:xfrm>
          <a:prstGeom prst="rect">
            <a:avLst/>
          </a:prstGeom>
          <a:solidFill>
            <a:schemeClr val="accent1">
              <a:alpha val="60000"/>
            </a:schemeClr>
          </a:solidFill>
        </p:spPr>
        <p:txBody>
          <a:bodyPr wrap="square" rtlCol="0">
            <a:spAutoFit/>
          </a:bodyPr>
          <a:lstStyle>
            <a:defPPr>
              <a:defRPr lang="en-US"/>
            </a:defPPr>
            <a:lvl1pPr>
              <a:defRPr>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Inference	NER	Speech Tagging		Text category	</a:t>
            </a:r>
          </a:p>
          <a:p>
            <a:r>
              <a:rPr lang="en-US" dirty="0"/>
              <a:t>Dialog agents	Summarization		QA	Sentiment Analysis</a:t>
            </a:r>
          </a:p>
        </p:txBody>
      </p:sp>
    </p:spTree>
    <p:extLst>
      <p:ext uri="{BB962C8B-B14F-4D97-AF65-F5344CB8AC3E}">
        <p14:creationId xmlns:p14="http://schemas.microsoft.com/office/powerpoint/2010/main" val="3153229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Rectangle 352">
            <a:extLst>
              <a:ext uri="{FF2B5EF4-FFF2-40B4-BE49-F238E27FC236}">
                <a16:creationId xmlns:a16="http://schemas.microsoft.com/office/drawing/2014/main" id="{DFF14056-E29D-4684-B6D7-2EE479A9BE70}"/>
              </a:ext>
            </a:extLst>
          </p:cNvPr>
          <p:cNvSpPr/>
          <p:nvPr/>
        </p:nvSpPr>
        <p:spPr>
          <a:xfrm>
            <a:off x="0" y="3383969"/>
            <a:ext cx="12192000" cy="1647401"/>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defTabSz="609555">
              <a:defRPr/>
            </a:pPr>
            <a:endParaRPr lang="en-US" sz="2400" dirty="0">
              <a:solidFill>
                <a:srgbClr val="FFFFFF"/>
              </a:solidFill>
              <a:latin typeface="Amazon Ember"/>
            </a:endParaRPr>
          </a:p>
        </p:txBody>
      </p:sp>
      <p:sp>
        <p:nvSpPr>
          <p:cNvPr id="169" name="Rectangle 168">
            <a:extLst>
              <a:ext uri="{FF2B5EF4-FFF2-40B4-BE49-F238E27FC236}">
                <a16:creationId xmlns:a16="http://schemas.microsoft.com/office/drawing/2014/main" id="{3CD859F5-FF95-4A6A-A0E1-E0FDE8E461E7}"/>
              </a:ext>
            </a:extLst>
          </p:cNvPr>
          <p:cNvSpPr/>
          <p:nvPr/>
        </p:nvSpPr>
        <p:spPr>
          <a:xfrm>
            <a:off x="0" y="958604"/>
            <a:ext cx="12192000" cy="1173977"/>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defTabSz="609555">
              <a:defRPr/>
            </a:pPr>
            <a:endParaRPr lang="en-US" sz="1500" dirty="0">
              <a:solidFill>
                <a:srgbClr val="FFFFFF"/>
              </a:solidFill>
              <a:latin typeface="Amazon Ember"/>
            </a:endParaRPr>
          </a:p>
        </p:txBody>
      </p:sp>
      <p:graphicFrame>
        <p:nvGraphicFramePr>
          <p:cNvPr id="162" name="Table 161">
            <a:extLst>
              <a:ext uri="{FF2B5EF4-FFF2-40B4-BE49-F238E27FC236}">
                <a16:creationId xmlns:a16="http://schemas.microsoft.com/office/drawing/2014/main" id="{8AA02EEC-C83F-48D6-88F0-C4EDF6FAA858}"/>
              </a:ext>
            </a:extLst>
          </p:cNvPr>
          <p:cNvGraphicFramePr>
            <a:graphicFrameLocks noGrp="1"/>
          </p:cNvGraphicFramePr>
          <p:nvPr/>
        </p:nvGraphicFramePr>
        <p:xfrm>
          <a:off x="0" y="5063251"/>
          <a:ext cx="12192000" cy="1105567"/>
        </p:xfrm>
        <a:graphic>
          <a:graphicData uri="http://schemas.openxmlformats.org/drawingml/2006/table">
            <a:tbl>
              <a:tblPr firstRow="1" bandRow="1"/>
              <a:tblGrid>
                <a:gridCol w="3313193">
                  <a:extLst>
                    <a:ext uri="{9D8B030D-6E8A-4147-A177-3AD203B41FA5}">
                      <a16:colId xmlns:a16="http://schemas.microsoft.com/office/drawing/2014/main" val="4215032727"/>
                    </a:ext>
                  </a:extLst>
                </a:gridCol>
                <a:gridCol w="2775919">
                  <a:extLst>
                    <a:ext uri="{9D8B030D-6E8A-4147-A177-3AD203B41FA5}">
                      <a16:colId xmlns:a16="http://schemas.microsoft.com/office/drawing/2014/main" val="1872924029"/>
                    </a:ext>
                  </a:extLst>
                </a:gridCol>
                <a:gridCol w="6102888">
                  <a:extLst>
                    <a:ext uri="{9D8B030D-6E8A-4147-A177-3AD203B41FA5}">
                      <a16:colId xmlns:a16="http://schemas.microsoft.com/office/drawing/2014/main" val="1040755165"/>
                    </a:ext>
                  </a:extLst>
                </a:gridCol>
              </a:tblGrid>
              <a:tr h="1105567">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3200" dirty="0"/>
                    </a:p>
                  </a:txBody>
                  <a:tcPr marL="121920" marR="121920" marT="60960" marB="60960">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3200" dirty="0"/>
                    </a:p>
                  </a:txBody>
                  <a:tcPr marL="121920" marR="121920" marT="60960" marB="60960">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3200" dirty="0"/>
                    </a:p>
                  </a:txBody>
                  <a:tcPr marL="121920" marR="121920" marT="60960" marB="60960">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pic>
        <p:nvPicPr>
          <p:cNvPr id="167" name="Picture 28" descr="Picture 28">
            <a:extLst>
              <a:ext uri="{FF2B5EF4-FFF2-40B4-BE49-F238E27FC236}">
                <a16:creationId xmlns:a16="http://schemas.microsoft.com/office/drawing/2014/main" id="{4AD22FA4-231D-4947-BD46-747F78A6CFD3}"/>
              </a:ext>
            </a:extLst>
          </p:cNvPr>
          <p:cNvPicPr>
            <a:picLocks noChangeAspect="1"/>
          </p:cNvPicPr>
          <p:nvPr/>
        </p:nvPicPr>
        <p:blipFill>
          <a:blip r:embed="rId3"/>
          <a:stretch>
            <a:fillRect/>
          </a:stretch>
        </p:blipFill>
        <p:spPr>
          <a:xfrm>
            <a:off x="2168495" y="5448741"/>
            <a:ext cx="752644" cy="273444"/>
          </a:xfrm>
          <a:prstGeom prst="rect">
            <a:avLst/>
          </a:prstGeom>
          <a:noFill/>
          <a:ln w="12700">
            <a:miter lim="400000"/>
          </a:ln>
        </p:spPr>
      </p:pic>
      <p:graphicFrame>
        <p:nvGraphicFramePr>
          <p:cNvPr id="168" name="Table 167">
            <a:extLst>
              <a:ext uri="{FF2B5EF4-FFF2-40B4-BE49-F238E27FC236}">
                <a16:creationId xmlns:a16="http://schemas.microsoft.com/office/drawing/2014/main" id="{841530F4-7294-48B7-ACF9-48BAD178B27A}"/>
              </a:ext>
            </a:extLst>
          </p:cNvPr>
          <p:cNvGraphicFramePr>
            <a:graphicFrameLocks noGrp="1"/>
          </p:cNvGraphicFramePr>
          <p:nvPr/>
        </p:nvGraphicFramePr>
        <p:xfrm>
          <a:off x="-2553" y="2156236"/>
          <a:ext cx="12187485" cy="1199353"/>
        </p:xfrm>
        <a:graphic>
          <a:graphicData uri="http://schemas.openxmlformats.org/drawingml/2006/table">
            <a:tbl>
              <a:tblPr firstRow="1" bandRow="1"/>
              <a:tblGrid>
                <a:gridCol w="686211">
                  <a:extLst>
                    <a:ext uri="{9D8B030D-6E8A-4147-A177-3AD203B41FA5}">
                      <a16:colId xmlns:a16="http://schemas.microsoft.com/office/drawing/2014/main" val="2519425615"/>
                    </a:ext>
                  </a:extLst>
                </a:gridCol>
                <a:gridCol w="933837">
                  <a:extLst>
                    <a:ext uri="{9D8B030D-6E8A-4147-A177-3AD203B41FA5}">
                      <a16:colId xmlns:a16="http://schemas.microsoft.com/office/drawing/2014/main" val="4215032727"/>
                    </a:ext>
                  </a:extLst>
                </a:gridCol>
                <a:gridCol w="1394471">
                  <a:extLst>
                    <a:ext uri="{9D8B030D-6E8A-4147-A177-3AD203B41FA5}">
                      <a16:colId xmlns:a16="http://schemas.microsoft.com/office/drawing/2014/main" val="1642889460"/>
                    </a:ext>
                  </a:extLst>
                </a:gridCol>
                <a:gridCol w="2296777">
                  <a:extLst>
                    <a:ext uri="{9D8B030D-6E8A-4147-A177-3AD203B41FA5}">
                      <a16:colId xmlns:a16="http://schemas.microsoft.com/office/drawing/2014/main" val="976546228"/>
                    </a:ext>
                  </a:extLst>
                </a:gridCol>
                <a:gridCol w="861295">
                  <a:extLst>
                    <a:ext uri="{9D8B030D-6E8A-4147-A177-3AD203B41FA5}">
                      <a16:colId xmlns:a16="http://schemas.microsoft.com/office/drawing/2014/main" val="2832678360"/>
                    </a:ext>
                  </a:extLst>
                </a:gridCol>
                <a:gridCol w="957579">
                  <a:extLst>
                    <a:ext uri="{9D8B030D-6E8A-4147-A177-3AD203B41FA5}">
                      <a16:colId xmlns:a16="http://schemas.microsoft.com/office/drawing/2014/main" val="135917464"/>
                    </a:ext>
                  </a:extLst>
                </a:gridCol>
                <a:gridCol w="1240029">
                  <a:extLst>
                    <a:ext uri="{9D8B030D-6E8A-4147-A177-3AD203B41FA5}">
                      <a16:colId xmlns:a16="http://schemas.microsoft.com/office/drawing/2014/main" val="153006425"/>
                    </a:ext>
                  </a:extLst>
                </a:gridCol>
                <a:gridCol w="1097943">
                  <a:extLst>
                    <a:ext uri="{9D8B030D-6E8A-4147-A177-3AD203B41FA5}">
                      <a16:colId xmlns:a16="http://schemas.microsoft.com/office/drawing/2014/main" val="3191234712"/>
                    </a:ext>
                  </a:extLst>
                </a:gridCol>
                <a:gridCol w="873009">
                  <a:extLst>
                    <a:ext uri="{9D8B030D-6E8A-4147-A177-3AD203B41FA5}">
                      <a16:colId xmlns:a16="http://schemas.microsoft.com/office/drawing/2014/main" val="2527664086"/>
                    </a:ext>
                  </a:extLst>
                </a:gridCol>
                <a:gridCol w="1174469">
                  <a:extLst>
                    <a:ext uri="{9D8B030D-6E8A-4147-A177-3AD203B41FA5}">
                      <a16:colId xmlns:a16="http://schemas.microsoft.com/office/drawing/2014/main" val="1268108364"/>
                    </a:ext>
                  </a:extLst>
                </a:gridCol>
                <a:gridCol w="671865">
                  <a:extLst>
                    <a:ext uri="{9D8B030D-6E8A-4147-A177-3AD203B41FA5}">
                      <a16:colId xmlns:a16="http://schemas.microsoft.com/office/drawing/2014/main" val="3446338730"/>
                    </a:ext>
                  </a:extLst>
                </a:gridCol>
              </a:tblGrid>
              <a:tr h="338361">
                <a:tc>
                  <a:txBody>
                    <a:bodyPr/>
                    <a:lstStyle/>
                    <a:p>
                      <a:pPr algn="ctr"/>
                      <a:endParaRPr lang="en-US" sz="800" dirty="0"/>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dirty="0">
                          <a:solidFill>
                            <a:schemeClr val="tx1"/>
                          </a:solidFill>
                          <a:latin typeface="+mj-lt"/>
                        </a:rPr>
                        <a:t>VISION</a:t>
                      </a:r>
                    </a:p>
                  </a:txBody>
                  <a:tcPr marL="0" marR="0" marT="0" marB="0" anchor="ct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dirty="0">
                          <a:solidFill>
                            <a:schemeClr val="tx1"/>
                          </a:solidFill>
                          <a:latin typeface="+mj-lt"/>
                        </a:rPr>
                        <a:t>SPEECH</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dirty="0">
                          <a:solidFill>
                            <a:schemeClr val="tx1"/>
                          </a:solidFill>
                          <a:latin typeface="+mj-lt"/>
                        </a:rPr>
                        <a:t>TEXT</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800" b="1" kern="1200" dirty="0">
                          <a:solidFill>
                            <a:schemeClr val="tx1"/>
                          </a:solidFill>
                          <a:latin typeface="+mj-lt"/>
                          <a:ea typeface="+mn-ea"/>
                          <a:cs typeface="+mn-cs"/>
                        </a:rPr>
                        <a:t>SEARCH</a:t>
                      </a:r>
                      <a:endParaRPr lang="en-US" sz="8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800" b="1" kern="1200" dirty="0">
                          <a:solidFill>
                            <a:schemeClr val="tx1"/>
                          </a:solidFill>
                          <a:latin typeface="+mj-lt"/>
                          <a:ea typeface="+mn-ea"/>
                          <a:cs typeface="+mn-cs"/>
                        </a:rPr>
                        <a:t>CHATBOTS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800" b="1" kern="1200" dirty="0">
                          <a:solidFill>
                            <a:schemeClr val="tx1"/>
                          </a:solidFill>
                          <a:latin typeface="+mj-lt"/>
                          <a:ea typeface="+mn-ea"/>
                          <a:cs typeface="+mn-cs"/>
                        </a:rPr>
                        <a:t>PERSONALIZATION</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dirty="0">
                          <a:solidFill>
                            <a:schemeClr val="tx1"/>
                          </a:solidFill>
                          <a:latin typeface="+mj-lt"/>
                        </a:rPr>
                        <a:t>FORECASTING</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dirty="0">
                          <a:solidFill>
                            <a:schemeClr val="tx1"/>
                          </a:solidFill>
                          <a:latin typeface="+mj-lt"/>
                        </a:rPr>
                        <a:t>FRAUD</a:t>
                      </a:r>
                      <a:endParaRPr lang="en-US" sz="8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800" b="1" kern="1200" dirty="0">
                          <a:solidFill>
                            <a:schemeClr val="tx1"/>
                          </a:solidFill>
                          <a:latin typeface="+mj-lt"/>
                          <a:ea typeface="+mn-ea"/>
                          <a:cs typeface="+mn-cs"/>
                        </a:rPr>
                        <a:t>CONTACT CENTERS</a:t>
                      </a:r>
                    </a:p>
                  </a:txBody>
                  <a:tcPr marL="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endParaRPr lang="en-US" sz="800" b="1" kern="1200" dirty="0">
                        <a:solidFill>
                          <a:schemeClr val="accent2"/>
                        </a:solidFill>
                        <a:latin typeface="Amazon Ember"/>
                        <a:ea typeface="+mn-ea"/>
                        <a:cs typeface="+mn-cs"/>
                      </a:endParaRPr>
                    </a:p>
                  </a:txBody>
                  <a:tcPr marL="0" marR="0" marT="0" marB="0" anchor="ct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509482247"/>
                  </a:ext>
                </a:extLst>
              </a:tr>
              <a:tr h="860992">
                <a:tc>
                  <a:txBody>
                    <a:bodyPr/>
                    <a:lstStyle/>
                    <a:p>
                      <a:endParaRPr lang="en-US" sz="2400" dirty="0"/>
                    </a:p>
                  </a:txBody>
                  <a:tcPr marL="121920" marR="121920" marT="60960" marB="6096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400" dirty="0"/>
                    </a:p>
                  </a:txBody>
                  <a:tcPr marL="121920" marR="121920" marT="60960" marB="60960">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400" dirty="0"/>
                    </a:p>
                  </a:txBody>
                  <a:tcPr marL="121920" marR="121920" marT="60960" marB="60960">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400" dirty="0"/>
                    </a:p>
                  </a:txBody>
                  <a:tcPr marL="121920" marR="121920" marT="60960" marB="60960">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400" dirty="0"/>
                    </a:p>
                  </a:txBody>
                  <a:tcPr marL="121920" marR="121920" marT="60960" marB="60960">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400" dirty="0"/>
                    </a:p>
                  </a:txBody>
                  <a:tcPr marL="121920" marR="121920" marT="60960" marB="60960">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400" dirty="0"/>
                    </a:p>
                  </a:txBody>
                  <a:tcPr marL="121920" marR="121920" marT="60960" marB="60960">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400" dirty="0"/>
                    </a:p>
                  </a:txBody>
                  <a:tcPr marL="121920" marR="121920" marT="60960" marB="60960">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400" dirty="0"/>
                    </a:p>
                  </a:txBody>
                  <a:tcPr marL="121920" marR="121920" marT="60960" marB="60960">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400" dirty="0">
                        <a:highlight>
                          <a:srgbClr val="FFFF00"/>
                        </a:highlight>
                      </a:endParaRPr>
                    </a:p>
                  </a:txBody>
                  <a:tcPr marL="121920" marR="121920" marT="60960" marB="60960">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400" dirty="0"/>
                    </a:p>
                  </a:txBody>
                  <a:tcPr marL="121920" marR="121920" marT="60960" marB="60960">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graphicFrame>
        <p:nvGraphicFramePr>
          <p:cNvPr id="170" name="Table 169">
            <a:extLst>
              <a:ext uri="{FF2B5EF4-FFF2-40B4-BE49-F238E27FC236}">
                <a16:creationId xmlns:a16="http://schemas.microsoft.com/office/drawing/2014/main" id="{60518FC3-6D61-49D3-93DF-EA4B43377608}"/>
              </a:ext>
            </a:extLst>
          </p:cNvPr>
          <p:cNvGraphicFramePr>
            <a:graphicFrameLocks noGrp="1"/>
          </p:cNvGraphicFramePr>
          <p:nvPr/>
        </p:nvGraphicFramePr>
        <p:xfrm>
          <a:off x="6105531" y="5301072"/>
          <a:ext cx="5790138" cy="867744"/>
        </p:xfrm>
        <a:graphic>
          <a:graphicData uri="http://schemas.openxmlformats.org/drawingml/2006/table">
            <a:tbl>
              <a:tblPr firstRow="1" bandRow="1"/>
              <a:tblGrid>
                <a:gridCol w="965023">
                  <a:extLst>
                    <a:ext uri="{9D8B030D-6E8A-4147-A177-3AD203B41FA5}">
                      <a16:colId xmlns:a16="http://schemas.microsoft.com/office/drawing/2014/main" val="186026474"/>
                    </a:ext>
                  </a:extLst>
                </a:gridCol>
                <a:gridCol w="965023">
                  <a:extLst>
                    <a:ext uri="{9D8B030D-6E8A-4147-A177-3AD203B41FA5}">
                      <a16:colId xmlns:a16="http://schemas.microsoft.com/office/drawing/2014/main" val="1070070258"/>
                    </a:ext>
                  </a:extLst>
                </a:gridCol>
                <a:gridCol w="965023">
                  <a:extLst>
                    <a:ext uri="{9D8B030D-6E8A-4147-A177-3AD203B41FA5}">
                      <a16:colId xmlns:a16="http://schemas.microsoft.com/office/drawing/2014/main" val="46210883"/>
                    </a:ext>
                  </a:extLst>
                </a:gridCol>
                <a:gridCol w="965023">
                  <a:extLst>
                    <a:ext uri="{9D8B030D-6E8A-4147-A177-3AD203B41FA5}">
                      <a16:colId xmlns:a16="http://schemas.microsoft.com/office/drawing/2014/main" val="2041627188"/>
                    </a:ext>
                  </a:extLst>
                </a:gridCol>
                <a:gridCol w="965023">
                  <a:extLst>
                    <a:ext uri="{9D8B030D-6E8A-4147-A177-3AD203B41FA5}">
                      <a16:colId xmlns:a16="http://schemas.microsoft.com/office/drawing/2014/main" val="1495551331"/>
                    </a:ext>
                  </a:extLst>
                </a:gridCol>
                <a:gridCol w="965023">
                  <a:extLst>
                    <a:ext uri="{9D8B030D-6E8A-4147-A177-3AD203B41FA5}">
                      <a16:colId xmlns:a16="http://schemas.microsoft.com/office/drawing/2014/main" val="3677864580"/>
                    </a:ext>
                  </a:extLst>
                </a:gridCol>
              </a:tblGrid>
              <a:tr h="867744">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100" b="0" dirty="0"/>
                        <a:t>Deep</a:t>
                      </a:r>
                      <a:br>
                        <a:rPr lang="en-US" sz="1100" b="0" dirty="0"/>
                      </a:br>
                      <a:r>
                        <a:rPr lang="en-US" sz="1100" b="0" dirty="0"/>
                        <a:t>Learning</a:t>
                      </a:r>
                      <a:br>
                        <a:rPr lang="en-US" sz="1100" b="0" dirty="0"/>
                      </a:br>
                      <a:r>
                        <a:rPr lang="en-US" sz="1100" b="0" dirty="0"/>
                        <a:t>AMIs &amp; Containers</a:t>
                      </a:r>
                    </a:p>
                  </a:txBody>
                  <a:tcPr marL="0" marR="0" marT="0" marB="0" anchor="ctr">
                    <a:lnL w="28575"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100" b="0" dirty="0"/>
                        <a:t>GPUs &amp;</a:t>
                      </a:r>
                      <a:br>
                        <a:rPr lang="en-US" sz="1100" b="0" dirty="0"/>
                      </a:br>
                      <a:r>
                        <a:rPr lang="en-US" sz="1100" b="0" dirty="0"/>
                        <a:t>CPUs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100" b="0" dirty="0"/>
                        <a:t>Elastic</a:t>
                      </a:r>
                      <a:br>
                        <a:rPr lang="en-US" sz="1100" b="0" dirty="0"/>
                      </a:br>
                      <a:r>
                        <a:rPr lang="en-US" sz="1100" b="0" dirty="0"/>
                        <a:t>Inference</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err="1"/>
                        <a:t>Trainium</a:t>
                      </a:r>
                      <a:endParaRPr lang="en-US" sz="1100" b="0" dirty="0"/>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100" b="0" dirty="0"/>
                        <a:t>Inferentia</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a:t>FPGA</a:t>
                      </a:r>
                    </a:p>
                  </a:txBody>
                  <a:tcPr marL="15240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2410064"/>
                  </a:ext>
                </a:extLst>
              </a:tr>
            </a:tbl>
          </a:graphicData>
        </a:graphic>
      </p:graphicFrame>
      <p:pic>
        <p:nvPicPr>
          <p:cNvPr id="174" name="Picture 173">
            <a:extLst>
              <a:ext uri="{FF2B5EF4-FFF2-40B4-BE49-F238E27FC236}">
                <a16:creationId xmlns:a16="http://schemas.microsoft.com/office/drawing/2014/main" id="{6954E45B-030F-4B0D-AF2D-6885ACEFAD84}"/>
              </a:ext>
            </a:extLst>
          </p:cNvPr>
          <p:cNvPicPr>
            <a:picLocks noChangeAspect="1"/>
          </p:cNvPicPr>
          <p:nvPr/>
        </p:nvPicPr>
        <p:blipFill>
          <a:blip r:embed="rId4"/>
          <a:srcRect/>
          <a:stretch/>
        </p:blipFill>
        <p:spPr>
          <a:xfrm>
            <a:off x="3636893" y="5403475"/>
            <a:ext cx="998865" cy="245948"/>
          </a:xfrm>
          <a:prstGeom prst="rect">
            <a:avLst/>
          </a:prstGeom>
          <a:noFill/>
        </p:spPr>
      </p:pic>
      <p:pic>
        <p:nvPicPr>
          <p:cNvPr id="175" name="Picture 174">
            <a:extLst>
              <a:ext uri="{FF2B5EF4-FFF2-40B4-BE49-F238E27FC236}">
                <a16:creationId xmlns:a16="http://schemas.microsoft.com/office/drawing/2014/main" id="{1C845326-B735-4F7D-9E9A-5356B1D2DEDB}"/>
              </a:ext>
            </a:extLst>
          </p:cNvPr>
          <p:cNvPicPr>
            <a:picLocks noChangeAspect="1"/>
          </p:cNvPicPr>
          <p:nvPr/>
        </p:nvPicPr>
        <p:blipFill>
          <a:blip r:embed="rId5"/>
          <a:srcRect/>
          <a:stretch/>
        </p:blipFill>
        <p:spPr>
          <a:xfrm>
            <a:off x="5041173" y="5432753"/>
            <a:ext cx="713159" cy="206816"/>
          </a:xfrm>
          <a:prstGeom prst="rect">
            <a:avLst/>
          </a:prstGeom>
          <a:noFill/>
        </p:spPr>
      </p:pic>
      <p:pic>
        <p:nvPicPr>
          <p:cNvPr id="173" name="Picture 172" descr="A close up of a logo&#10;&#10;Description automatically generated">
            <a:extLst>
              <a:ext uri="{FF2B5EF4-FFF2-40B4-BE49-F238E27FC236}">
                <a16:creationId xmlns:a16="http://schemas.microsoft.com/office/drawing/2014/main" id="{3FC7A963-4F4F-4ECD-9E1E-80C95450EB37}"/>
              </a:ext>
            </a:extLst>
          </p:cNvPr>
          <p:cNvPicPr>
            <a:picLocks noChangeAspect="1"/>
          </p:cNvPicPr>
          <p:nvPr/>
        </p:nvPicPr>
        <p:blipFill>
          <a:blip r:embed="rId6"/>
          <a:stretch>
            <a:fillRect/>
          </a:stretch>
        </p:blipFill>
        <p:spPr>
          <a:xfrm>
            <a:off x="4569226" y="5720595"/>
            <a:ext cx="359492" cy="359492"/>
          </a:xfrm>
          <a:prstGeom prst="rect">
            <a:avLst/>
          </a:prstGeom>
        </p:spPr>
      </p:pic>
      <p:sp>
        <p:nvSpPr>
          <p:cNvPr id="215" name="TextBox 214">
            <a:extLst>
              <a:ext uri="{FF2B5EF4-FFF2-40B4-BE49-F238E27FC236}">
                <a16:creationId xmlns:a16="http://schemas.microsoft.com/office/drawing/2014/main" id="{13345826-0E81-45CE-84E5-1EDA94CD8050}"/>
              </a:ext>
            </a:extLst>
          </p:cNvPr>
          <p:cNvSpPr txBox="1"/>
          <p:nvPr/>
        </p:nvSpPr>
        <p:spPr>
          <a:xfrm>
            <a:off x="124024" y="999385"/>
            <a:ext cx="995785" cy="201915"/>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206350">
              <a:defRPr/>
            </a:pPr>
            <a:r>
              <a:rPr lang="en-US" sz="1167" dirty="0">
                <a:solidFill>
                  <a:schemeClr val="accent1"/>
                </a:solidFill>
                <a:latin typeface="Amazon Ember"/>
              </a:rPr>
              <a:t>AI SERVICES</a:t>
            </a:r>
          </a:p>
        </p:txBody>
      </p:sp>
      <p:sp>
        <p:nvSpPr>
          <p:cNvPr id="216" name="TextBox 215">
            <a:extLst>
              <a:ext uri="{FF2B5EF4-FFF2-40B4-BE49-F238E27FC236}">
                <a16:creationId xmlns:a16="http://schemas.microsoft.com/office/drawing/2014/main" id="{3E68D0F4-C144-4A13-8BCB-C2427E95429B}"/>
              </a:ext>
            </a:extLst>
          </p:cNvPr>
          <p:cNvSpPr txBox="1"/>
          <p:nvPr/>
        </p:nvSpPr>
        <p:spPr>
          <a:xfrm>
            <a:off x="117629" y="3427513"/>
            <a:ext cx="1059906" cy="201915"/>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206350">
              <a:defRPr/>
            </a:pPr>
            <a:r>
              <a:rPr lang="en-US" sz="1167" dirty="0">
                <a:solidFill>
                  <a:schemeClr val="accent1"/>
                </a:solidFill>
                <a:latin typeface="Amazon Ember"/>
              </a:rPr>
              <a:t>ML SERVICES</a:t>
            </a:r>
          </a:p>
        </p:txBody>
      </p:sp>
      <p:sp>
        <p:nvSpPr>
          <p:cNvPr id="217" name="TextBox 216">
            <a:extLst>
              <a:ext uri="{FF2B5EF4-FFF2-40B4-BE49-F238E27FC236}">
                <a16:creationId xmlns:a16="http://schemas.microsoft.com/office/drawing/2014/main" id="{4840682A-7CD4-45D2-93F2-AEF43AE0A95F}"/>
              </a:ext>
            </a:extLst>
          </p:cNvPr>
          <p:cNvSpPr txBox="1"/>
          <p:nvPr/>
        </p:nvSpPr>
        <p:spPr>
          <a:xfrm>
            <a:off x="130188" y="5095910"/>
            <a:ext cx="2820324" cy="201915"/>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206350">
              <a:defRPr/>
            </a:pPr>
            <a:r>
              <a:rPr lang="en-US" sz="1167" dirty="0">
                <a:solidFill>
                  <a:schemeClr val="accent1"/>
                </a:solidFill>
                <a:latin typeface="Amazon Ember"/>
              </a:rPr>
              <a:t>FRAMEWORKS &amp; INFRASTRUCTURE</a:t>
            </a:r>
          </a:p>
        </p:txBody>
      </p:sp>
      <p:sp>
        <p:nvSpPr>
          <p:cNvPr id="289" name="TextBox 288">
            <a:extLst>
              <a:ext uri="{FF2B5EF4-FFF2-40B4-BE49-F238E27FC236}">
                <a16:creationId xmlns:a16="http://schemas.microsoft.com/office/drawing/2014/main" id="{E96ED1EC-3864-4DBF-90FF-ACABAAFF8B5A}"/>
              </a:ext>
            </a:extLst>
          </p:cNvPr>
          <p:cNvSpPr txBox="1"/>
          <p:nvPr/>
        </p:nvSpPr>
        <p:spPr>
          <a:xfrm>
            <a:off x="5041172" y="5810574"/>
            <a:ext cx="977317" cy="194990"/>
          </a:xfrm>
          <a:prstGeom prst="rect">
            <a:avLst/>
          </a:prstGeom>
          <a:noFill/>
        </p:spPr>
        <p:txBody>
          <a:bodyPr wrap="square" rtlCol="0">
            <a:spAutoFit/>
          </a:bodyPr>
          <a:lstStyle/>
          <a:p>
            <a:pPr defTabSz="609570">
              <a:defRPr/>
            </a:pPr>
            <a:r>
              <a:rPr lang="en-US" sz="667" b="1" dirty="0">
                <a:solidFill>
                  <a:srgbClr val="00B0F0"/>
                </a:solidFill>
                <a:latin typeface="Arial" panose="020B0604020202020204" pitchFamily="34" charset="0"/>
                <a:cs typeface="Arial" panose="020B0604020202020204" pitchFamily="34" charset="0"/>
              </a:rPr>
              <a:t>D</a:t>
            </a:r>
            <a:r>
              <a:rPr lang="en-US" sz="667" dirty="0">
                <a:solidFill>
                  <a:srgbClr val="FFFFFF"/>
                </a:solidFill>
                <a:latin typeface="Arial" panose="020B0604020202020204" pitchFamily="34" charset="0"/>
                <a:cs typeface="Arial" panose="020B0604020202020204" pitchFamily="34" charset="0"/>
              </a:rPr>
              <a:t>eep</a:t>
            </a:r>
            <a:r>
              <a:rPr lang="en-US" sz="667" b="1" dirty="0">
                <a:solidFill>
                  <a:srgbClr val="00B0F0"/>
                </a:solidFill>
                <a:latin typeface="Arial" panose="020B0604020202020204" pitchFamily="34" charset="0"/>
                <a:cs typeface="Arial" panose="020B0604020202020204" pitchFamily="34" charset="0"/>
              </a:rPr>
              <a:t>G</a:t>
            </a:r>
            <a:r>
              <a:rPr lang="en-US" sz="667" dirty="0">
                <a:solidFill>
                  <a:srgbClr val="FFFFFF"/>
                </a:solidFill>
                <a:latin typeface="Arial" panose="020B0604020202020204" pitchFamily="34" charset="0"/>
                <a:cs typeface="Arial" panose="020B0604020202020204" pitchFamily="34" charset="0"/>
              </a:rPr>
              <a:t>raph</a:t>
            </a:r>
            <a:r>
              <a:rPr lang="en-US" sz="667" b="1" dirty="0">
                <a:solidFill>
                  <a:srgbClr val="00B0F0"/>
                </a:solidFill>
                <a:latin typeface="Arial" panose="020B0604020202020204" pitchFamily="34" charset="0"/>
                <a:cs typeface="Arial" panose="020B0604020202020204" pitchFamily="34" charset="0"/>
              </a:rPr>
              <a:t>L</a:t>
            </a:r>
            <a:r>
              <a:rPr lang="en-US" sz="667" dirty="0">
                <a:solidFill>
                  <a:srgbClr val="FFFFFF"/>
                </a:solidFill>
                <a:latin typeface="Arial" panose="020B0604020202020204" pitchFamily="34" charset="0"/>
                <a:cs typeface="Arial" panose="020B0604020202020204" pitchFamily="34" charset="0"/>
              </a:rPr>
              <a:t>ibrary</a:t>
            </a:r>
          </a:p>
        </p:txBody>
      </p:sp>
      <p:grpSp>
        <p:nvGrpSpPr>
          <p:cNvPr id="176" name="Group 175">
            <a:extLst>
              <a:ext uri="{FF2B5EF4-FFF2-40B4-BE49-F238E27FC236}">
                <a16:creationId xmlns:a16="http://schemas.microsoft.com/office/drawing/2014/main" id="{ABBEB93D-2F2D-4595-9D7E-A1EDA575F64A}"/>
              </a:ext>
            </a:extLst>
          </p:cNvPr>
          <p:cNvGrpSpPr/>
          <p:nvPr/>
        </p:nvGrpSpPr>
        <p:grpSpPr>
          <a:xfrm>
            <a:off x="837803" y="2524373"/>
            <a:ext cx="586699" cy="643544"/>
            <a:chOff x="356477" y="1544687"/>
            <a:chExt cx="440024" cy="482658"/>
          </a:xfrm>
        </p:grpSpPr>
        <p:pic>
          <p:nvPicPr>
            <p:cNvPr id="177" name="Graphic 16">
              <a:extLst>
                <a:ext uri="{FF2B5EF4-FFF2-40B4-BE49-F238E27FC236}">
                  <a16:creationId xmlns:a16="http://schemas.microsoft.com/office/drawing/2014/main" id="{A6141B66-9529-43A5-9E03-6628E5FCEFF5}"/>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479128" y="1544687"/>
              <a:ext cx="194721" cy="200758"/>
            </a:xfrm>
            <a:prstGeom prst="rect">
              <a:avLst/>
            </a:prstGeom>
            <a:noFill/>
          </p:spPr>
        </p:pic>
        <p:sp>
          <p:nvSpPr>
            <p:cNvPr id="178" name="TextBox 177">
              <a:extLst>
                <a:ext uri="{FF2B5EF4-FFF2-40B4-BE49-F238E27FC236}">
                  <a16:creationId xmlns:a16="http://schemas.microsoft.com/office/drawing/2014/main" id="{665D2729-F573-4737-978E-0023CB36EAFE}"/>
                </a:ext>
              </a:extLst>
            </p:cNvPr>
            <p:cNvSpPr txBox="1"/>
            <p:nvPr/>
          </p:nvSpPr>
          <p:spPr>
            <a:xfrm>
              <a:off x="356477" y="1854317"/>
              <a:ext cx="440024" cy="173028"/>
            </a:xfrm>
            <a:prstGeom prst="rect">
              <a:avLst/>
            </a:prstGeom>
          </p:spPr>
          <p:txBody>
            <a:bodyPr wrap="none" lIns="0" tIns="0" rIns="0" bIns="0" rtlCol="0">
              <a:spAutoFit/>
            </a:bodyPr>
            <a:lstStyle/>
            <a:p>
              <a:pPr algn="ctr" defTabSz="914238">
                <a:lnSpc>
                  <a:spcPct val="90000"/>
                </a:lnSpc>
                <a:spcAft>
                  <a:spcPts val="1500"/>
                </a:spcAft>
                <a:defRPr/>
              </a:pPr>
              <a:r>
                <a:rPr lang="en-US" sz="833" dirty="0">
                  <a:solidFill>
                    <a:srgbClr val="FFFFFF"/>
                  </a:solidFill>
                  <a:latin typeface="Amazon Ember"/>
                </a:rPr>
                <a:t>Amazon</a:t>
              </a:r>
              <a:br>
                <a:rPr lang="en-US" sz="833" dirty="0">
                  <a:solidFill>
                    <a:srgbClr val="FFFFFF"/>
                  </a:solidFill>
                  <a:latin typeface="Amazon Ember"/>
                </a:rPr>
              </a:br>
              <a:r>
                <a:rPr lang="en-US" sz="833" dirty="0">
                  <a:solidFill>
                    <a:srgbClr val="FFFFFF"/>
                  </a:solidFill>
                  <a:latin typeface="Amazon Ember"/>
                </a:rPr>
                <a:t>Rekognition</a:t>
              </a:r>
            </a:p>
          </p:txBody>
        </p:sp>
      </p:grpSp>
      <p:grpSp>
        <p:nvGrpSpPr>
          <p:cNvPr id="179" name="Group 178">
            <a:extLst>
              <a:ext uri="{FF2B5EF4-FFF2-40B4-BE49-F238E27FC236}">
                <a16:creationId xmlns:a16="http://schemas.microsoft.com/office/drawing/2014/main" id="{FA274B33-8400-413C-88C2-6165958AF2C6}"/>
              </a:ext>
            </a:extLst>
          </p:cNvPr>
          <p:cNvGrpSpPr/>
          <p:nvPr/>
        </p:nvGrpSpPr>
        <p:grpSpPr>
          <a:xfrm>
            <a:off x="1811800" y="2524380"/>
            <a:ext cx="397545" cy="643543"/>
            <a:chOff x="1000521" y="1544688"/>
            <a:chExt cx="298159" cy="482657"/>
          </a:xfrm>
        </p:grpSpPr>
        <p:pic>
          <p:nvPicPr>
            <p:cNvPr id="180" name="Graphic 3">
              <a:extLst>
                <a:ext uri="{FF2B5EF4-FFF2-40B4-BE49-F238E27FC236}">
                  <a16:creationId xmlns:a16="http://schemas.microsoft.com/office/drawing/2014/main" id="{D0F11C01-F5AF-4FD8-9E3B-9A96D462E28F}"/>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1052242" y="1544688"/>
              <a:ext cx="194719" cy="200756"/>
            </a:xfrm>
            <a:prstGeom prst="rect">
              <a:avLst/>
            </a:prstGeom>
            <a:noFill/>
          </p:spPr>
        </p:pic>
        <p:sp>
          <p:nvSpPr>
            <p:cNvPr id="181" name="TextBox 180">
              <a:extLst>
                <a:ext uri="{FF2B5EF4-FFF2-40B4-BE49-F238E27FC236}">
                  <a16:creationId xmlns:a16="http://schemas.microsoft.com/office/drawing/2014/main" id="{A545EAB3-6CF1-4D73-8FBB-0935AD2FE4D0}"/>
                </a:ext>
              </a:extLst>
            </p:cNvPr>
            <p:cNvSpPr txBox="1"/>
            <p:nvPr/>
          </p:nvSpPr>
          <p:spPr>
            <a:xfrm>
              <a:off x="1000521" y="1854317"/>
              <a:ext cx="298159" cy="173028"/>
            </a:xfrm>
            <a:prstGeom prst="rect">
              <a:avLst/>
            </a:prstGeom>
          </p:spPr>
          <p:txBody>
            <a:bodyPr wrap="none" lIns="0" tIns="0" rIns="0" bIns="0" rtlCol="0">
              <a:spAutoFit/>
            </a:bodyPr>
            <a:lstStyle/>
            <a:p>
              <a:pPr algn="ctr" defTabSz="914238">
                <a:lnSpc>
                  <a:spcPct val="90000"/>
                </a:lnSpc>
                <a:spcAft>
                  <a:spcPts val="1500"/>
                </a:spcAft>
                <a:defRPr/>
              </a:pPr>
              <a:r>
                <a:rPr lang="en-US" sz="833" dirty="0">
                  <a:solidFill>
                    <a:srgbClr val="FFFFFF"/>
                  </a:solidFill>
                  <a:latin typeface="Amazon Ember"/>
                </a:rPr>
                <a:t>Amazon</a:t>
              </a:r>
              <a:br>
                <a:rPr lang="en-US" sz="833" dirty="0">
                  <a:solidFill>
                    <a:srgbClr val="FFFFFF"/>
                  </a:solidFill>
                  <a:latin typeface="Amazon Ember"/>
                </a:rPr>
              </a:br>
              <a:r>
                <a:rPr lang="en-US" sz="833" dirty="0">
                  <a:solidFill>
                    <a:srgbClr val="FFFFFF"/>
                  </a:solidFill>
                  <a:latin typeface="Amazon Ember"/>
                </a:rPr>
                <a:t>Polly</a:t>
              </a:r>
            </a:p>
          </p:txBody>
        </p:sp>
      </p:grpSp>
      <p:grpSp>
        <p:nvGrpSpPr>
          <p:cNvPr id="182" name="Group 181">
            <a:extLst>
              <a:ext uri="{FF2B5EF4-FFF2-40B4-BE49-F238E27FC236}">
                <a16:creationId xmlns:a16="http://schemas.microsoft.com/office/drawing/2014/main" id="{8F7969AA-CB78-411A-9F5E-EF4E07A744B5}"/>
              </a:ext>
            </a:extLst>
          </p:cNvPr>
          <p:cNvGrpSpPr/>
          <p:nvPr/>
        </p:nvGrpSpPr>
        <p:grpSpPr>
          <a:xfrm>
            <a:off x="2350379" y="2524378"/>
            <a:ext cx="501740" cy="776915"/>
            <a:chOff x="1447947" y="1544687"/>
            <a:chExt cx="376307" cy="582687"/>
          </a:xfrm>
        </p:grpSpPr>
        <p:pic>
          <p:nvPicPr>
            <p:cNvPr id="183" name="Graphic 46">
              <a:extLst>
                <a:ext uri="{FF2B5EF4-FFF2-40B4-BE49-F238E27FC236}">
                  <a16:creationId xmlns:a16="http://schemas.microsoft.com/office/drawing/2014/main" id="{572431CF-E6A9-4936-A2A2-01D9C0B5967A}"/>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1538739" y="1544687"/>
              <a:ext cx="194721" cy="200759"/>
            </a:xfrm>
            <a:prstGeom prst="rect">
              <a:avLst/>
            </a:prstGeom>
            <a:noFill/>
          </p:spPr>
        </p:pic>
        <p:sp>
          <p:nvSpPr>
            <p:cNvPr id="184" name="TextBox 183">
              <a:extLst>
                <a:ext uri="{FF2B5EF4-FFF2-40B4-BE49-F238E27FC236}">
                  <a16:creationId xmlns:a16="http://schemas.microsoft.com/office/drawing/2014/main" id="{D9F9BFF0-ACED-4882-BB6A-CEB4ABEDA64C}"/>
                </a:ext>
              </a:extLst>
            </p:cNvPr>
            <p:cNvSpPr txBox="1"/>
            <p:nvPr/>
          </p:nvSpPr>
          <p:spPr>
            <a:xfrm>
              <a:off x="1447947" y="1854318"/>
              <a:ext cx="376307" cy="273056"/>
            </a:xfrm>
            <a:prstGeom prst="rect">
              <a:avLst/>
            </a:prstGeom>
          </p:spPr>
          <p:txBody>
            <a:bodyPr wrap="none" lIns="0" tIns="0" rIns="0" bIns="0" rtlCol="0">
              <a:spAutoFit/>
            </a:bodyPr>
            <a:lstStyle/>
            <a:p>
              <a:pPr algn="ctr" defTabSz="914238">
                <a:lnSpc>
                  <a:spcPct val="90000"/>
                </a:lnSpc>
                <a:spcAft>
                  <a:spcPts val="500"/>
                </a:spcAft>
                <a:defRPr/>
              </a:pPr>
              <a:r>
                <a:rPr lang="en-US" sz="833" dirty="0">
                  <a:solidFill>
                    <a:srgbClr val="FFFFFF"/>
                  </a:solidFill>
                  <a:latin typeface="Amazon Ember"/>
                </a:rPr>
                <a:t>Amazon</a:t>
              </a:r>
              <a:br>
                <a:rPr lang="en-US" sz="833" dirty="0">
                  <a:solidFill>
                    <a:srgbClr val="FFFFFF"/>
                  </a:solidFill>
                  <a:latin typeface="Amazon Ember"/>
                </a:rPr>
              </a:br>
              <a:r>
                <a:rPr lang="en-US" sz="833" dirty="0">
                  <a:solidFill>
                    <a:srgbClr val="FFFFFF"/>
                  </a:solidFill>
                  <a:latin typeface="Amazon Ember"/>
                </a:rPr>
                <a:t>Transcribe</a:t>
              </a:r>
            </a:p>
            <a:p>
              <a:pPr algn="ctr" defTabSz="914238">
                <a:lnSpc>
                  <a:spcPct val="90000"/>
                </a:lnSpc>
                <a:spcAft>
                  <a:spcPts val="1500"/>
                </a:spcAft>
                <a:defRPr/>
              </a:pPr>
              <a:r>
                <a:rPr lang="en-US" sz="500" i="1" dirty="0">
                  <a:solidFill>
                    <a:srgbClr val="FFFFFF"/>
                  </a:solidFill>
                  <a:latin typeface="Amazon Ember"/>
                </a:rPr>
                <a:t>+Medical</a:t>
              </a:r>
              <a:endParaRPr lang="en-US" sz="833" i="1" dirty="0">
                <a:solidFill>
                  <a:srgbClr val="FFFFFF"/>
                </a:solidFill>
                <a:latin typeface="Amazon Ember"/>
              </a:endParaRPr>
            </a:p>
          </p:txBody>
        </p:sp>
      </p:grpSp>
      <p:grpSp>
        <p:nvGrpSpPr>
          <p:cNvPr id="185" name="Group 184">
            <a:extLst>
              <a:ext uri="{FF2B5EF4-FFF2-40B4-BE49-F238E27FC236}">
                <a16:creationId xmlns:a16="http://schemas.microsoft.com/office/drawing/2014/main" id="{83AEBCD0-CB43-4E62-B475-64F598296F3A}"/>
              </a:ext>
            </a:extLst>
          </p:cNvPr>
          <p:cNvGrpSpPr/>
          <p:nvPr/>
        </p:nvGrpSpPr>
        <p:grpSpPr>
          <a:xfrm>
            <a:off x="6447396" y="2512189"/>
            <a:ext cx="397545" cy="655736"/>
            <a:chOff x="4443063" y="1535543"/>
            <a:chExt cx="298159" cy="491802"/>
          </a:xfrm>
        </p:grpSpPr>
        <p:pic>
          <p:nvPicPr>
            <p:cNvPr id="186" name="Graphic 2">
              <a:extLst>
                <a:ext uri="{FF2B5EF4-FFF2-40B4-BE49-F238E27FC236}">
                  <a16:creationId xmlns:a16="http://schemas.microsoft.com/office/drawing/2014/main" id="{B97C2D90-BA53-4D04-B994-736DEB474B0B}"/>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4485914" y="1535543"/>
              <a:ext cx="212459" cy="219047"/>
            </a:xfrm>
            <a:prstGeom prst="rect">
              <a:avLst/>
            </a:prstGeom>
            <a:noFill/>
          </p:spPr>
        </p:pic>
        <p:sp>
          <p:nvSpPr>
            <p:cNvPr id="187" name="TextBox 186">
              <a:extLst>
                <a:ext uri="{FF2B5EF4-FFF2-40B4-BE49-F238E27FC236}">
                  <a16:creationId xmlns:a16="http://schemas.microsoft.com/office/drawing/2014/main" id="{AC945ADD-8ED7-41C4-A99C-F24A2340D151}"/>
                </a:ext>
              </a:extLst>
            </p:cNvPr>
            <p:cNvSpPr txBox="1"/>
            <p:nvPr/>
          </p:nvSpPr>
          <p:spPr>
            <a:xfrm>
              <a:off x="4443063" y="1854317"/>
              <a:ext cx="298159" cy="173028"/>
            </a:xfrm>
            <a:prstGeom prst="rect">
              <a:avLst/>
            </a:prstGeom>
          </p:spPr>
          <p:txBody>
            <a:bodyPr wrap="none" lIns="0" tIns="0" rIns="0" bIns="0" rtlCol="0">
              <a:spAutoFit/>
            </a:bodyPr>
            <a:lstStyle/>
            <a:p>
              <a:pPr algn="ctr" defTabSz="914238">
                <a:lnSpc>
                  <a:spcPct val="90000"/>
                </a:lnSpc>
                <a:spcAft>
                  <a:spcPts val="1500"/>
                </a:spcAft>
                <a:defRPr/>
              </a:pPr>
              <a:r>
                <a:rPr lang="en-US" sz="833" dirty="0">
                  <a:solidFill>
                    <a:srgbClr val="FFFFFF"/>
                  </a:solidFill>
                  <a:latin typeface="Amazon Ember"/>
                </a:rPr>
                <a:t>Amazon</a:t>
              </a:r>
              <a:br>
                <a:rPr lang="en-US" sz="833" dirty="0">
                  <a:solidFill>
                    <a:srgbClr val="FFFFFF"/>
                  </a:solidFill>
                  <a:latin typeface="Amazon Ember"/>
                </a:rPr>
              </a:br>
              <a:r>
                <a:rPr lang="en-US" sz="833" dirty="0">
                  <a:solidFill>
                    <a:srgbClr val="FFFFFF"/>
                  </a:solidFill>
                  <a:latin typeface="Amazon Ember"/>
                </a:rPr>
                <a:t>Lex</a:t>
              </a:r>
            </a:p>
          </p:txBody>
        </p:sp>
      </p:grpSp>
      <p:grpSp>
        <p:nvGrpSpPr>
          <p:cNvPr id="188" name="Group 187">
            <a:extLst>
              <a:ext uri="{FF2B5EF4-FFF2-40B4-BE49-F238E27FC236}">
                <a16:creationId xmlns:a16="http://schemas.microsoft.com/office/drawing/2014/main" id="{C9C7688B-4405-4E11-8B95-4239AB97A4B7}"/>
              </a:ext>
            </a:extLst>
          </p:cNvPr>
          <p:cNvGrpSpPr/>
          <p:nvPr/>
        </p:nvGrpSpPr>
        <p:grpSpPr>
          <a:xfrm>
            <a:off x="7484061" y="2518653"/>
            <a:ext cx="553036" cy="649270"/>
            <a:chOff x="5148964" y="1540393"/>
            <a:chExt cx="414777" cy="486952"/>
          </a:xfrm>
        </p:grpSpPr>
        <p:grpSp>
          <p:nvGrpSpPr>
            <p:cNvPr id="189" name="Graphic 109">
              <a:extLst>
                <a:ext uri="{FF2B5EF4-FFF2-40B4-BE49-F238E27FC236}">
                  <a16:creationId xmlns:a16="http://schemas.microsoft.com/office/drawing/2014/main" id="{2EC145E9-7C64-496F-B595-A34239868FF1}"/>
                </a:ext>
              </a:extLst>
            </p:cNvPr>
            <p:cNvGrpSpPr/>
            <p:nvPr/>
          </p:nvGrpSpPr>
          <p:grpSpPr>
            <a:xfrm>
              <a:off x="5253814" y="1540393"/>
              <a:ext cx="205074" cy="209346"/>
              <a:chOff x="10466041" y="1499939"/>
              <a:chExt cx="455168" cy="464651"/>
            </a:xfrm>
            <a:solidFill>
              <a:schemeClr val="tx1"/>
            </a:solidFill>
          </p:grpSpPr>
          <p:sp>
            <p:nvSpPr>
              <p:cNvPr id="191" name="Freeform: Shape 190">
                <a:extLst>
                  <a:ext uri="{FF2B5EF4-FFF2-40B4-BE49-F238E27FC236}">
                    <a16:creationId xmlns:a16="http://schemas.microsoft.com/office/drawing/2014/main" id="{F01FB96D-370F-45E4-A737-1E6B52634077}"/>
                  </a:ext>
                </a:extLst>
              </p:cNvPr>
              <p:cNvSpPr/>
              <p:nvPr/>
            </p:nvSpPr>
            <p:spPr>
              <a:xfrm>
                <a:off x="10558089" y="1598704"/>
                <a:ext cx="265515" cy="265515"/>
              </a:xfrm>
              <a:custGeom>
                <a:avLst/>
                <a:gdLst>
                  <a:gd name="connsiteX0" fmla="*/ 136361 w 265514"/>
                  <a:gd name="connsiteY0" fmla="*/ 272722 h 265514"/>
                  <a:gd name="connsiteX1" fmla="*/ 0 w 265514"/>
                  <a:gd name="connsiteY1" fmla="*/ 136361 h 265514"/>
                  <a:gd name="connsiteX2" fmla="*/ 136361 w 265514"/>
                  <a:gd name="connsiteY2" fmla="*/ 0 h 265514"/>
                  <a:gd name="connsiteX3" fmla="*/ 272722 w 265514"/>
                  <a:gd name="connsiteY3" fmla="*/ 136361 h 265514"/>
                  <a:gd name="connsiteX4" fmla="*/ 136361 w 265514"/>
                  <a:gd name="connsiteY4" fmla="*/ 272722 h 265514"/>
                  <a:gd name="connsiteX5" fmla="*/ 136361 w 265514"/>
                  <a:gd name="connsiteY5" fmla="*/ 18965 h 265514"/>
                  <a:gd name="connsiteX6" fmla="*/ 18965 w 265514"/>
                  <a:gd name="connsiteY6" fmla="*/ 136361 h 265514"/>
                  <a:gd name="connsiteX7" fmla="*/ 136361 w 265514"/>
                  <a:gd name="connsiteY7" fmla="*/ 253756 h 265514"/>
                  <a:gd name="connsiteX8" fmla="*/ 253756 w 265514"/>
                  <a:gd name="connsiteY8" fmla="*/ 136361 h 265514"/>
                  <a:gd name="connsiteX9" fmla="*/ 136361 w 265514"/>
                  <a:gd name="connsiteY9"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514" h="265514">
                    <a:moveTo>
                      <a:pt x="136361" y="272722"/>
                    </a:moveTo>
                    <a:cubicBezTo>
                      <a:pt x="61051" y="272722"/>
                      <a:pt x="0" y="211671"/>
                      <a:pt x="0" y="136361"/>
                    </a:cubicBezTo>
                    <a:cubicBezTo>
                      <a:pt x="0" y="61051"/>
                      <a:pt x="61051" y="0"/>
                      <a:pt x="136361" y="0"/>
                    </a:cubicBezTo>
                    <a:cubicBezTo>
                      <a:pt x="211671" y="0"/>
                      <a:pt x="272722" y="61051"/>
                      <a:pt x="272722" y="136361"/>
                    </a:cubicBezTo>
                    <a:cubicBezTo>
                      <a:pt x="272617" y="211627"/>
                      <a:pt x="211627" y="272617"/>
                      <a:pt x="136361" y="272722"/>
                    </a:cubicBezTo>
                    <a:close/>
                    <a:moveTo>
                      <a:pt x="136361" y="18965"/>
                    </a:moveTo>
                    <a:cubicBezTo>
                      <a:pt x="71525" y="18965"/>
                      <a:pt x="18965" y="71525"/>
                      <a:pt x="18965" y="136361"/>
                    </a:cubicBezTo>
                    <a:cubicBezTo>
                      <a:pt x="18965" y="201196"/>
                      <a:pt x="71525" y="253756"/>
                      <a:pt x="136361" y="253756"/>
                    </a:cubicBezTo>
                    <a:cubicBezTo>
                      <a:pt x="201196" y="253756"/>
                      <a:pt x="253756" y="201196"/>
                      <a:pt x="253756" y="136361"/>
                    </a:cubicBezTo>
                    <a:cubicBezTo>
                      <a:pt x="253652" y="71568"/>
                      <a:pt x="201153" y="19070"/>
                      <a:pt x="136361" y="18965"/>
                    </a:cubicBezTo>
                    <a:close/>
                  </a:path>
                </a:pathLst>
              </a:custGeom>
              <a:grpFill/>
              <a:ln w="9398" cap="flat">
                <a:noFill/>
                <a:prstDash val="solid"/>
                <a:miter/>
              </a:ln>
            </p:spPr>
            <p:txBody>
              <a:bodyPr rtlCol="0" anchor="ctr"/>
              <a:lstStyle/>
              <a:p>
                <a:pPr defTabSz="485720">
                  <a:defRPr/>
                </a:pPr>
                <a:endParaRPr lang="en-US" sz="1000" dirty="0">
                  <a:solidFill>
                    <a:srgbClr val="FFFFFF"/>
                  </a:solidFill>
                  <a:latin typeface="Amazon Ember"/>
                </a:endParaRPr>
              </a:p>
            </p:txBody>
          </p:sp>
          <p:sp>
            <p:nvSpPr>
              <p:cNvPr id="192" name="Freeform: Shape 191">
                <a:extLst>
                  <a:ext uri="{FF2B5EF4-FFF2-40B4-BE49-F238E27FC236}">
                    <a16:creationId xmlns:a16="http://schemas.microsoft.com/office/drawing/2014/main" id="{2A1E047E-1B3B-44DA-9289-47C6823C3393}"/>
                  </a:ext>
                </a:extLst>
              </p:cNvPr>
              <p:cNvSpPr/>
              <p:nvPr/>
            </p:nvSpPr>
            <p:spPr>
              <a:xfrm>
                <a:off x="10502426" y="1530050"/>
                <a:ext cx="199136" cy="132757"/>
              </a:xfrm>
              <a:custGeom>
                <a:avLst/>
                <a:gdLst>
                  <a:gd name="connsiteX0" fmla="*/ 17733 w 199136"/>
                  <a:gd name="connsiteY0" fmla="*/ 139490 h 132757"/>
                  <a:gd name="connsiteX1" fmla="*/ 0 w 199136"/>
                  <a:gd name="connsiteY1" fmla="*/ 132757 h 132757"/>
                  <a:gd name="connsiteX2" fmla="*/ 192403 w 199136"/>
                  <a:gd name="connsiteY2" fmla="*/ 0 h 132757"/>
                  <a:gd name="connsiteX3" fmla="*/ 201846 w 199136"/>
                  <a:gd name="connsiteY3" fmla="*/ 9522 h 132757"/>
                  <a:gd name="connsiteX4" fmla="*/ 199041 w 199136"/>
                  <a:gd name="connsiteY4" fmla="*/ 16215 h 132757"/>
                  <a:gd name="connsiteX5" fmla="*/ 167369 w 199136"/>
                  <a:gd name="connsiteY5" fmla="*/ 47887 h 132757"/>
                  <a:gd name="connsiteX6" fmla="*/ 153999 w 199136"/>
                  <a:gd name="connsiteY6" fmla="*/ 34422 h 132757"/>
                  <a:gd name="connsiteX7" fmla="*/ 168317 w 199136"/>
                  <a:gd name="connsiteY7" fmla="*/ 20672 h 132757"/>
                  <a:gd name="connsiteX8" fmla="*/ 17733 w 199136"/>
                  <a:gd name="connsiteY8" fmla="*/ 139490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17733" y="139490"/>
                    </a:moveTo>
                    <a:lnTo>
                      <a:pt x="0" y="132757"/>
                    </a:lnTo>
                    <a:cubicBezTo>
                      <a:pt x="30578" y="53028"/>
                      <a:pt x="107012" y="289"/>
                      <a:pt x="192403" y="0"/>
                    </a:cubicBezTo>
                    <a:cubicBezTo>
                      <a:pt x="197640" y="22"/>
                      <a:pt x="201868" y="4285"/>
                      <a:pt x="201846" y="9522"/>
                    </a:cubicBezTo>
                    <a:cubicBezTo>
                      <a:pt x="201836" y="12037"/>
                      <a:pt x="200827" y="14445"/>
                      <a:pt x="199041" y="16215"/>
                    </a:cubicBezTo>
                    <a:lnTo>
                      <a:pt x="167369" y="47887"/>
                    </a:lnTo>
                    <a:lnTo>
                      <a:pt x="153999" y="34422"/>
                    </a:lnTo>
                    <a:lnTo>
                      <a:pt x="168317" y="20672"/>
                    </a:lnTo>
                    <a:cubicBezTo>
                      <a:pt x="100152" y="29716"/>
                      <a:pt x="42383" y="75298"/>
                      <a:pt x="17733" y="139490"/>
                    </a:cubicBezTo>
                    <a:close/>
                  </a:path>
                </a:pathLst>
              </a:custGeom>
              <a:grpFill/>
              <a:ln w="9398" cap="flat">
                <a:noFill/>
                <a:prstDash val="solid"/>
                <a:miter/>
              </a:ln>
            </p:spPr>
            <p:txBody>
              <a:bodyPr rtlCol="0" anchor="ctr"/>
              <a:lstStyle/>
              <a:p>
                <a:pPr defTabSz="485720">
                  <a:defRPr/>
                </a:pPr>
                <a:endParaRPr lang="en-US" sz="1000" dirty="0">
                  <a:solidFill>
                    <a:srgbClr val="FFFFFF"/>
                  </a:solidFill>
                  <a:latin typeface="Amazon Ember"/>
                </a:endParaRPr>
              </a:p>
            </p:txBody>
          </p:sp>
          <p:sp>
            <p:nvSpPr>
              <p:cNvPr id="193" name="Freeform: Shape 192">
                <a:extLst>
                  <a:ext uri="{FF2B5EF4-FFF2-40B4-BE49-F238E27FC236}">
                    <a16:creationId xmlns:a16="http://schemas.microsoft.com/office/drawing/2014/main" id="{222E2EFF-8644-41E7-956C-F5F4144F3730}"/>
                  </a:ext>
                </a:extLst>
              </p:cNvPr>
              <p:cNvSpPr/>
              <p:nvPr/>
            </p:nvSpPr>
            <p:spPr>
              <a:xfrm>
                <a:off x="10761018" y="1543420"/>
                <a:ext cx="132757" cy="199136"/>
              </a:xfrm>
              <a:custGeom>
                <a:avLst/>
                <a:gdLst>
                  <a:gd name="connsiteX0" fmla="*/ 130007 w 132757"/>
                  <a:gd name="connsiteY0" fmla="*/ 201886 h 199136"/>
                  <a:gd name="connsiteX1" fmla="*/ 123275 w 132757"/>
                  <a:gd name="connsiteY1" fmla="*/ 199136 h 199136"/>
                  <a:gd name="connsiteX2" fmla="*/ 91697 w 132757"/>
                  <a:gd name="connsiteY2" fmla="*/ 167938 h 199136"/>
                  <a:gd name="connsiteX3" fmla="*/ 105068 w 132757"/>
                  <a:gd name="connsiteY3" fmla="*/ 154473 h 199136"/>
                  <a:gd name="connsiteX4" fmla="*/ 118913 w 132757"/>
                  <a:gd name="connsiteY4" fmla="*/ 167938 h 199136"/>
                  <a:gd name="connsiteX5" fmla="*/ 0 w 132757"/>
                  <a:gd name="connsiteY5" fmla="*/ 17733 h 199136"/>
                  <a:gd name="connsiteX6" fmla="*/ 6733 w 132757"/>
                  <a:gd name="connsiteY6" fmla="*/ 0 h 199136"/>
                  <a:gd name="connsiteX7" fmla="*/ 139490 w 132757"/>
                  <a:gd name="connsiteY7" fmla="*/ 192403 h 199136"/>
                  <a:gd name="connsiteX8" fmla="*/ 130007 w 132757"/>
                  <a:gd name="connsiteY8" fmla="*/ 20188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57" h="199136">
                    <a:moveTo>
                      <a:pt x="130007" y="201886"/>
                    </a:moveTo>
                    <a:cubicBezTo>
                      <a:pt x="127487" y="201901"/>
                      <a:pt x="125064" y="200911"/>
                      <a:pt x="123275" y="199136"/>
                    </a:cubicBezTo>
                    <a:lnTo>
                      <a:pt x="91697" y="167938"/>
                    </a:lnTo>
                    <a:lnTo>
                      <a:pt x="105068" y="154473"/>
                    </a:lnTo>
                    <a:lnTo>
                      <a:pt x="118913" y="167938"/>
                    </a:lnTo>
                    <a:cubicBezTo>
                      <a:pt x="109703" y="99901"/>
                      <a:pt x="64108" y="42308"/>
                      <a:pt x="0" y="17733"/>
                    </a:cubicBezTo>
                    <a:lnTo>
                      <a:pt x="6733" y="0"/>
                    </a:lnTo>
                    <a:cubicBezTo>
                      <a:pt x="86462" y="30578"/>
                      <a:pt x="139201" y="107012"/>
                      <a:pt x="139490" y="192403"/>
                    </a:cubicBezTo>
                    <a:cubicBezTo>
                      <a:pt x="139490" y="197640"/>
                      <a:pt x="135244" y="201886"/>
                      <a:pt x="130007" y="201886"/>
                    </a:cubicBezTo>
                    <a:close/>
                  </a:path>
                </a:pathLst>
              </a:custGeom>
              <a:grpFill/>
              <a:ln w="9398" cap="flat">
                <a:noFill/>
                <a:prstDash val="solid"/>
                <a:miter/>
              </a:ln>
            </p:spPr>
            <p:txBody>
              <a:bodyPr rtlCol="0" anchor="ctr"/>
              <a:lstStyle/>
              <a:p>
                <a:pPr defTabSz="485720">
                  <a:defRPr/>
                </a:pPr>
                <a:endParaRPr lang="en-US" sz="1000" dirty="0">
                  <a:solidFill>
                    <a:srgbClr val="FFFFFF"/>
                  </a:solidFill>
                  <a:latin typeface="Amazon Ember"/>
                </a:endParaRPr>
              </a:p>
            </p:txBody>
          </p:sp>
          <p:sp>
            <p:nvSpPr>
              <p:cNvPr id="194" name="Freeform: Shape 193">
                <a:extLst>
                  <a:ext uri="{FF2B5EF4-FFF2-40B4-BE49-F238E27FC236}">
                    <a16:creationId xmlns:a16="http://schemas.microsoft.com/office/drawing/2014/main" id="{1C56BF21-04C5-48A1-AEEF-59828BEBC3DA}"/>
                  </a:ext>
                </a:extLst>
              </p:cNvPr>
              <p:cNvSpPr/>
              <p:nvPr/>
            </p:nvSpPr>
            <p:spPr>
              <a:xfrm>
                <a:off x="10685386" y="1802107"/>
                <a:ext cx="199136" cy="132757"/>
              </a:xfrm>
              <a:custGeom>
                <a:avLst/>
                <a:gdLst>
                  <a:gd name="connsiteX0" fmla="*/ 9443 w 199136"/>
                  <a:gd name="connsiteY0" fmla="*/ 139395 h 132757"/>
                  <a:gd name="connsiteX1" fmla="*/ 0 w 199136"/>
                  <a:gd name="connsiteY1" fmla="*/ 129873 h 132757"/>
                  <a:gd name="connsiteX2" fmla="*/ 2711 w 199136"/>
                  <a:gd name="connsiteY2" fmla="*/ 123275 h 132757"/>
                  <a:gd name="connsiteX3" fmla="*/ 34383 w 199136"/>
                  <a:gd name="connsiteY3" fmla="*/ 91603 h 132757"/>
                  <a:gd name="connsiteX4" fmla="*/ 47753 w 199136"/>
                  <a:gd name="connsiteY4" fmla="*/ 104973 h 132757"/>
                  <a:gd name="connsiteX5" fmla="*/ 33909 w 199136"/>
                  <a:gd name="connsiteY5" fmla="*/ 118818 h 132757"/>
                  <a:gd name="connsiteX6" fmla="*/ 184493 w 199136"/>
                  <a:gd name="connsiteY6" fmla="*/ 0 h 132757"/>
                  <a:gd name="connsiteX7" fmla="*/ 202226 w 199136"/>
                  <a:gd name="connsiteY7" fmla="*/ 6733 h 132757"/>
                  <a:gd name="connsiteX8" fmla="*/ 9443 w 199136"/>
                  <a:gd name="connsiteY8" fmla="*/ 13939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9443" y="139395"/>
                    </a:moveTo>
                    <a:cubicBezTo>
                      <a:pt x="4206" y="139374"/>
                      <a:pt x="-22" y="135110"/>
                      <a:pt x="0" y="129873"/>
                    </a:cubicBezTo>
                    <a:cubicBezTo>
                      <a:pt x="10" y="127405"/>
                      <a:pt x="983" y="125038"/>
                      <a:pt x="2711" y="123275"/>
                    </a:cubicBezTo>
                    <a:lnTo>
                      <a:pt x="34383" y="91603"/>
                    </a:lnTo>
                    <a:lnTo>
                      <a:pt x="47753" y="104973"/>
                    </a:lnTo>
                    <a:lnTo>
                      <a:pt x="33909" y="118818"/>
                    </a:lnTo>
                    <a:cubicBezTo>
                      <a:pt x="102041" y="109696"/>
                      <a:pt x="159774" y="64142"/>
                      <a:pt x="184493" y="0"/>
                    </a:cubicBezTo>
                    <a:lnTo>
                      <a:pt x="202226" y="6733"/>
                    </a:lnTo>
                    <a:cubicBezTo>
                      <a:pt x="171546" y="86536"/>
                      <a:pt x="94941" y="139251"/>
                      <a:pt x="9443" y="139395"/>
                    </a:cubicBezTo>
                    <a:close/>
                  </a:path>
                </a:pathLst>
              </a:custGeom>
              <a:grpFill/>
              <a:ln w="9398" cap="flat">
                <a:noFill/>
                <a:prstDash val="solid"/>
                <a:miter/>
              </a:ln>
            </p:spPr>
            <p:txBody>
              <a:bodyPr rtlCol="0" anchor="ctr"/>
              <a:lstStyle/>
              <a:p>
                <a:pPr defTabSz="485720">
                  <a:defRPr/>
                </a:pPr>
                <a:endParaRPr lang="en-US" sz="1000" dirty="0">
                  <a:solidFill>
                    <a:srgbClr val="FFFFFF"/>
                  </a:solidFill>
                  <a:latin typeface="Amazon Ember"/>
                </a:endParaRPr>
              </a:p>
            </p:txBody>
          </p:sp>
          <p:sp>
            <p:nvSpPr>
              <p:cNvPr id="195" name="Freeform: Shape 194">
                <a:extLst>
                  <a:ext uri="{FF2B5EF4-FFF2-40B4-BE49-F238E27FC236}">
                    <a16:creationId xmlns:a16="http://schemas.microsoft.com/office/drawing/2014/main" id="{185B8CA1-048E-4A6E-A506-5FC0DBD0EF50}"/>
                  </a:ext>
                </a:extLst>
              </p:cNvPr>
              <p:cNvSpPr/>
              <p:nvPr/>
            </p:nvSpPr>
            <p:spPr>
              <a:xfrm>
                <a:off x="10489055" y="1726286"/>
                <a:ext cx="132757" cy="199136"/>
              </a:xfrm>
              <a:custGeom>
                <a:avLst/>
                <a:gdLst>
                  <a:gd name="connsiteX0" fmla="*/ 132758 w 132757"/>
                  <a:gd name="connsiteY0" fmla="*/ 201941 h 199136"/>
                  <a:gd name="connsiteX1" fmla="*/ 0 w 132757"/>
                  <a:gd name="connsiteY1" fmla="*/ 9538 h 199136"/>
                  <a:gd name="connsiteX2" fmla="*/ 9428 w 132757"/>
                  <a:gd name="connsiteY2" fmla="*/ 0 h 199136"/>
                  <a:gd name="connsiteX3" fmla="*/ 16216 w 132757"/>
                  <a:gd name="connsiteY3" fmla="*/ 2805 h 199136"/>
                  <a:gd name="connsiteX4" fmla="*/ 47888 w 132757"/>
                  <a:gd name="connsiteY4" fmla="*/ 34477 h 199136"/>
                  <a:gd name="connsiteX5" fmla="*/ 34422 w 132757"/>
                  <a:gd name="connsiteY5" fmla="*/ 47848 h 199136"/>
                  <a:gd name="connsiteX6" fmla="*/ 20483 w 132757"/>
                  <a:gd name="connsiteY6" fmla="*/ 34098 h 199136"/>
                  <a:gd name="connsiteX7" fmla="*/ 139490 w 132757"/>
                  <a:gd name="connsiteY7" fmla="*/ 184209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57" h="199136">
                    <a:moveTo>
                      <a:pt x="132758" y="201941"/>
                    </a:moveTo>
                    <a:cubicBezTo>
                      <a:pt x="53028" y="171363"/>
                      <a:pt x="289" y="94929"/>
                      <a:pt x="0" y="9538"/>
                    </a:cubicBezTo>
                    <a:cubicBezTo>
                      <a:pt x="-30" y="4301"/>
                      <a:pt x="4190" y="31"/>
                      <a:pt x="9428" y="0"/>
                    </a:cubicBezTo>
                    <a:cubicBezTo>
                      <a:pt x="11975" y="-15"/>
                      <a:pt x="14422" y="996"/>
                      <a:pt x="16216" y="2805"/>
                    </a:cubicBezTo>
                    <a:lnTo>
                      <a:pt x="47888" y="34477"/>
                    </a:lnTo>
                    <a:lnTo>
                      <a:pt x="34422" y="47848"/>
                    </a:lnTo>
                    <a:lnTo>
                      <a:pt x="20483" y="34098"/>
                    </a:lnTo>
                    <a:cubicBezTo>
                      <a:pt x="29762" y="102113"/>
                      <a:pt x="75385" y="159659"/>
                      <a:pt x="139490" y="184209"/>
                    </a:cubicBezTo>
                    <a:close/>
                  </a:path>
                </a:pathLst>
              </a:custGeom>
              <a:grpFill/>
              <a:ln w="9398" cap="flat">
                <a:noFill/>
                <a:prstDash val="solid"/>
                <a:miter/>
              </a:ln>
            </p:spPr>
            <p:txBody>
              <a:bodyPr rtlCol="0" anchor="ctr"/>
              <a:lstStyle/>
              <a:p>
                <a:pPr defTabSz="485720">
                  <a:defRPr/>
                </a:pPr>
                <a:endParaRPr lang="en-US" sz="1000" dirty="0">
                  <a:solidFill>
                    <a:srgbClr val="FFFFFF"/>
                  </a:solidFill>
                  <a:latin typeface="Amazon Ember"/>
                </a:endParaRPr>
              </a:p>
            </p:txBody>
          </p:sp>
          <p:sp>
            <p:nvSpPr>
              <p:cNvPr id="196" name="Freeform: Shape 195">
                <a:extLst>
                  <a:ext uri="{FF2B5EF4-FFF2-40B4-BE49-F238E27FC236}">
                    <a16:creationId xmlns:a16="http://schemas.microsoft.com/office/drawing/2014/main" id="{FBFEAACD-CD38-4030-A953-44CD6531CE5D}"/>
                  </a:ext>
                </a:extLst>
              </p:cNvPr>
              <p:cNvSpPr/>
              <p:nvPr/>
            </p:nvSpPr>
            <p:spPr>
              <a:xfrm>
                <a:off x="10466041" y="1731766"/>
                <a:ext cx="37931" cy="47413"/>
              </a:xfrm>
              <a:custGeom>
                <a:avLst/>
                <a:gdLst>
                  <a:gd name="connsiteX0" fmla="*/ 0 w 37930"/>
                  <a:gd name="connsiteY0" fmla="*/ 38708 h 47413"/>
                  <a:gd name="connsiteX1" fmla="*/ 23767 w 37930"/>
                  <a:gd name="connsiteY1" fmla="*/ 0 h 47413"/>
                  <a:gd name="connsiteX2" fmla="*/ 39929 w 37930"/>
                  <a:gd name="connsiteY2" fmla="*/ 9923 h 47413"/>
                  <a:gd name="connsiteX3" fmla="*/ 16162 w 37930"/>
                  <a:gd name="connsiteY3" fmla="*/ 48631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8"/>
                    </a:moveTo>
                    <a:lnTo>
                      <a:pt x="23767" y="0"/>
                    </a:lnTo>
                    <a:lnTo>
                      <a:pt x="39929" y="9923"/>
                    </a:lnTo>
                    <a:lnTo>
                      <a:pt x="16162" y="48631"/>
                    </a:lnTo>
                    <a:close/>
                  </a:path>
                </a:pathLst>
              </a:custGeom>
              <a:grpFill/>
              <a:ln w="9398" cap="flat">
                <a:noFill/>
                <a:prstDash val="solid"/>
                <a:miter/>
              </a:ln>
            </p:spPr>
            <p:txBody>
              <a:bodyPr rtlCol="0" anchor="ctr"/>
              <a:lstStyle/>
              <a:p>
                <a:pPr defTabSz="485720">
                  <a:defRPr/>
                </a:pPr>
                <a:endParaRPr lang="en-US" sz="1000" dirty="0">
                  <a:solidFill>
                    <a:srgbClr val="FFFFFF"/>
                  </a:solidFill>
                  <a:latin typeface="Amazon Ember"/>
                </a:endParaRPr>
              </a:p>
            </p:txBody>
          </p:sp>
          <p:sp>
            <p:nvSpPr>
              <p:cNvPr id="197" name="Freeform: Shape 196">
                <a:extLst>
                  <a:ext uri="{FF2B5EF4-FFF2-40B4-BE49-F238E27FC236}">
                    <a16:creationId xmlns:a16="http://schemas.microsoft.com/office/drawing/2014/main" id="{4341B35E-778E-450D-A155-9AF341BDE564}"/>
                  </a:ext>
                </a:extLst>
              </p:cNvPr>
              <p:cNvSpPr/>
              <p:nvPr/>
            </p:nvSpPr>
            <p:spPr>
              <a:xfrm>
                <a:off x="10882950" y="1692938"/>
                <a:ext cx="37931" cy="47413"/>
              </a:xfrm>
              <a:custGeom>
                <a:avLst/>
                <a:gdLst>
                  <a:gd name="connsiteX0" fmla="*/ 0 w 37930"/>
                  <a:gd name="connsiteY0" fmla="*/ 38704 h 47413"/>
                  <a:gd name="connsiteX1" fmla="*/ 23773 w 37930"/>
                  <a:gd name="connsiteY1" fmla="*/ 0 h 47413"/>
                  <a:gd name="connsiteX2" fmla="*/ 39934 w 37930"/>
                  <a:gd name="connsiteY2" fmla="*/ 9926 h 47413"/>
                  <a:gd name="connsiteX3" fmla="*/ 16160 w 37930"/>
                  <a:gd name="connsiteY3" fmla="*/ 48630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4"/>
                    </a:moveTo>
                    <a:lnTo>
                      <a:pt x="23773" y="0"/>
                    </a:lnTo>
                    <a:lnTo>
                      <a:pt x="39934" y="9926"/>
                    </a:lnTo>
                    <a:lnTo>
                      <a:pt x="16160" y="48630"/>
                    </a:lnTo>
                    <a:close/>
                  </a:path>
                </a:pathLst>
              </a:custGeom>
              <a:grpFill/>
              <a:ln w="9398" cap="flat">
                <a:noFill/>
                <a:prstDash val="solid"/>
                <a:miter/>
              </a:ln>
            </p:spPr>
            <p:txBody>
              <a:bodyPr rtlCol="0" anchor="ctr"/>
              <a:lstStyle/>
              <a:p>
                <a:pPr defTabSz="485720">
                  <a:defRPr/>
                </a:pPr>
                <a:endParaRPr lang="en-US" sz="1000" dirty="0">
                  <a:solidFill>
                    <a:srgbClr val="FFFFFF"/>
                  </a:solidFill>
                  <a:latin typeface="Amazon Ember"/>
                </a:endParaRPr>
              </a:p>
            </p:txBody>
          </p:sp>
          <p:sp>
            <p:nvSpPr>
              <p:cNvPr id="198" name="Freeform: Shape 197">
                <a:extLst>
                  <a:ext uri="{FF2B5EF4-FFF2-40B4-BE49-F238E27FC236}">
                    <a16:creationId xmlns:a16="http://schemas.microsoft.com/office/drawing/2014/main" id="{42C3DC46-A963-4E79-8594-914ED86AD0B6}"/>
                  </a:ext>
                </a:extLst>
              </p:cNvPr>
              <p:cNvSpPr/>
              <p:nvPr/>
            </p:nvSpPr>
            <p:spPr>
              <a:xfrm>
                <a:off x="10655089" y="1499939"/>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485720">
                  <a:defRPr/>
                </a:pPr>
                <a:endParaRPr lang="en-US" sz="1000" dirty="0">
                  <a:solidFill>
                    <a:srgbClr val="FFFFFF"/>
                  </a:solidFill>
                  <a:latin typeface="Amazon Ember"/>
                </a:endParaRPr>
              </a:p>
            </p:txBody>
          </p:sp>
          <p:sp>
            <p:nvSpPr>
              <p:cNvPr id="199" name="Freeform: Shape 198">
                <a:extLst>
                  <a:ext uri="{FF2B5EF4-FFF2-40B4-BE49-F238E27FC236}">
                    <a16:creationId xmlns:a16="http://schemas.microsoft.com/office/drawing/2014/main" id="{B666CB32-E5FB-435B-AC3D-0B5CCFDEC208}"/>
                  </a:ext>
                </a:extLst>
              </p:cNvPr>
              <p:cNvSpPr/>
              <p:nvPr/>
            </p:nvSpPr>
            <p:spPr>
              <a:xfrm>
                <a:off x="10688259" y="1925171"/>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485720">
                  <a:defRPr/>
                </a:pPr>
                <a:endParaRPr lang="en-US" sz="1000" dirty="0">
                  <a:solidFill>
                    <a:srgbClr val="FFFFFF"/>
                  </a:solidFill>
                  <a:latin typeface="Amazon Ember"/>
                </a:endParaRPr>
              </a:p>
            </p:txBody>
          </p:sp>
          <p:sp>
            <p:nvSpPr>
              <p:cNvPr id="200" name="Freeform: Shape 199">
                <a:extLst>
                  <a:ext uri="{FF2B5EF4-FFF2-40B4-BE49-F238E27FC236}">
                    <a16:creationId xmlns:a16="http://schemas.microsoft.com/office/drawing/2014/main" id="{A7FBC7BF-6553-4264-84CF-2AC8A178654D}"/>
                  </a:ext>
                </a:extLst>
              </p:cNvPr>
              <p:cNvSpPr/>
              <p:nvPr/>
            </p:nvSpPr>
            <p:spPr>
              <a:xfrm>
                <a:off x="10648269" y="1643937"/>
                <a:ext cx="85344" cy="85344"/>
              </a:xfrm>
              <a:custGeom>
                <a:avLst/>
                <a:gdLst>
                  <a:gd name="connsiteX0" fmla="*/ 45706 w 85344"/>
                  <a:gd name="connsiteY0" fmla="*/ 91223 h 85344"/>
                  <a:gd name="connsiteX1" fmla="*/ 0 w 85344"/>
                  <a:gd name="connsiteY1" fmla="*/ 45706 h 85344"/>
                  <a:gd name="connsiteX2" fmla="*/ 45517 w 85344"/>
                  <a:gd name="connsiteY2" fmla="*/ 0 h 85344"/>
                  <a:gd name="connsiteX3" fmla="*/ 91223 w 85344"/>
                  <a:gd name="connsiteY3" fmla="*/ 45517 h 85344"/>
                  <a:gd name="connsiteX4" fmla="*/ 91223 w 85344"/>
                  <a:gd name="connsiteY4" fmla="*/ 45612 h 85344"/>
                  <a:gd name="connsiteX5" fmla="*/ 45706 w 85344"/>
                  <a:gd name="connsiteY5" fmla="*/ 91223 h 85344"/>
                  <a:gd name="connsiteX6" fmla="*/ 45706 w 85344"/>
                  <a:gd name="connsiteY6" fmla="*/ 19060 h 85344"/>
                  <a:gd name="connsiteX7" fmla="*/ 18966 w 85344"/>
                  <a:gd name="connsiteY7" fmla="*/ 45612 h 85344"/>
                  <a:gd name="connsiteX8" fmla="*/ 45517 w 85344"/>
                  <a:gd name="connsiteY8" fmla="*/ 72352 h 85344"/>
                  <a:gd name="connsiteX9" fmla="*/ 72258 w 85344"/>
                  <a:gd name="connsiteY9" fmla="*/ 45801 h 85344"/>
                  <a:gd name="connsiteX10" fmla="*/ 72258 w 85344"/>
                  <a:gd name="connsiteY10" fmla="*/ 45612 h 85344"/>
                  <a:gd name="connsiteX11" fmla="*/ 45706 w 85344"/>
                  <a:gd name="connsiteY11" fmla="*/ 19060 h 8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344" h="85344">
                    <a:moveTo>
                      <a:pt x="45706" y="91223"/>
                    </a:moveTo>
                    <a:cubicBezTo>
                      <a:pt x="20516" y="91276"/>
                      <a:pt x="52" y="70897"/>
                      <a:pt x="0" y="45706"/>
                    </a:cubicBezTo>
                    <a:cubicBezTo>
                      <a:pt x="-52" y="20516"/>
                      <a:pt x="20326" y="52"/>
                      <a:pt x="45517" y="0"/>
                    </a:cubicBezTo>
                    <a:cubicBezTo>
                      <a:pt x="70707" y="-52"/>
                      <a:pt x="91171" y="20326"/>
                      <a:pt x="91223" y="45517"/>
                    </a:cubicBezTo>
                    <a:cubicBezTo>
                      <a:pt x="91223" y="45548"/>
                      <a:pt x="91223" y="45580"/>
                      <a:pt x="91223" y="45612"/>
                    </a:cubicBezTo>
                    <a:cubicBezTo>
                      <a:pt x="91171" y="70744"/>
                      <a:pt x="70838" y="91119"/>
                      <a:pt x="45706" y="91223"/>
                    </a:cubicBezTo>
                    <a:close/>
                    <a:moveTo>
                      <a:pt x="45706" y="19060"/>
                    </a:moveTo>
                    <a:cubicBezTo>
                      <a:pt x="30990" y="19008"/>
                      <a:pt x="19018" y="30895"/>
                      <a:pt x="18966" y="45612"/>
                    </a:cubicBezTo>
                    <a:cubicBezTo>
                      <a:pt x="18913" y="60328"/>
                      <a:pt x="30801" y="72300"/>
                      <a:pt x="45517" y="72352"/>
                    </a:cubicBezTo>
                    <a:cubicBezTo>
                      <a:pt x="60233" y="72405"/>
                      <a:pt x="72206" y="60517"/>
                      <a:pt x="72258" y="45801"/>
                    </a:cubicBezTo>
                    <a:cubicBezTo>
                      <a:pt x="72258" y="45738"/>
                      <a:pt x="72258" y="45675"/>
                      <a:pt x="72258" y="45612"/>
                    </a:cubicBezTo>
                    <a:cubicBezTo>
                      <a:pt x="72206" y="30969"/>
                      <a:pt x="60349" y="19112"/>
                      <a:pt x="45706" y="19060"/>
                    </a:cubicBezTo>
                    <a:close/>
                  </a:path>
                </a:pathLst>
              </a:custGeom>
              <a:grpFill/>
              <a:ln w="9398" cap="flat">
                <a:noFill/>
                <a:prstDash val="solid"/>
                <a:miter/>
              </a:ln>
            </p:spPr>
            <p:txBody>
              <a:bodyPr rtlCol="0" anchor="ctr"/>
              <a:lstStyle/>
              <a:p>
                <a:pPr defTabSz="485720">
                  <a:defRPr/>
                </a:pPr>
                <a:endParaRPr lang="en-US" sz="1000" dirty="0">
                  <a:solidFill>
                    <a:srgbClr val="FFFFFF"/>
                  </a:solidFill>
                  <a:latin typeface="Amazon Ember"/>
                </a:endParaRPr>
              </a:p>
            </p:txBody>
          </p:sp>
          <p:sp>
            <p:nvSpPr>
              <p:cNvPr id="201" name="Freeform: Shape 200">
                <a:extLst>
                  <a:ext uri="{FF2B5EF4-FFF2-40B4-BE49-F238E27FC236}">
                    <a16:creationId xmlns:a16="http://schemas.microsoft.com/office/drawing/2014/main" id="{8E9A2C40-73DC-4ADC-82E3-02529A0716A3}"/>
                  </a:ext>
                </a:extLst>
              </p:cNvPr>
              <p:cNvSpPr/>
              <p:nvPr/>
            </p:nvSpPr>
            <p:spPr>
              <a:xfrm>
                <a:off x="10621053" y="1718279"/>
                <a:ext cx="142240" cy="75861"/>
              </a:xfrm>
              <a:custGeom>
                <a:avLst/>
                <a:gdLst>
                  <a:gd name="connsiteX0" fmla="*/ 136362 w 142240"/>
                  <a:gd name="connsiteY0" fmla="*/ 84777 h 75861"/>
                  <a:gd name="connsiteX1" fmla="*/ 9484 w 142240"/>
                  <a:gd name="connsiteY1" fmla="*/ 84777 h 75861"/>
                  <a:gd name="connsiteX2" fmla="*/ 1 w 142240"/>
                  <a:gd name="connsiteY2" fmla="*/ 75294 h 75861"/>
                  <a:gd name="connsiteX3" fmla="*/ 35466 w 142240"/>
                  <a:gd name="connsiteY3" fmla="*/ 10717 h 75861"/>
                  <a:gd name="connsiteX4" fmla="*/ 73397 w 142240"/>
                  <a:gd name="connsiteY4" fmla="*/ 2 h 75861"/>
                  <a:gd name="connsiteX5" fmla="*/ 146318 w 142240"/>
                  <a:gd name="connsiteY5" fmla="*/ 75294 h 75861"/>
                  <a:gd name="connsiteX6" fmla="*/ 136848 w 142240"/>
                  <a:gd name="connsiteY6" fmla="*/ 84789 h 75861"/>
                  <a:gd name="connsiteX7" fmla="*/ 136362 w 142240"/>
                  <a:gd name="connsiteY7" fmla="*/ 84777 h 75861"/>
                  <a:gd name="connsiteX8" fmla="*/ 19725 w 142240"/>
                  <a:gd name="connsiteY8" fmla="*/ 65811 h 75861"/>
                  <a:gd name="connsiteX9" fmla="*/ 126120 w 142240"/>
                  <a:gd name="connsiteY9" fmla="*/ 65811 h 75861"/>
                  <a:gd name="connsiteX10" fmla="*/ 72923 w 142240"/>
                  <a:gd name="connsiteY10" fmla="*/ 18967 h 75861"/>
                  <a:gd name="connsiteX11" fmla="*/ 45423 w 142240"/>
                  <a:gd name="connsiteY11" fmla="*/ 26838 h 75861"/>
                  <a:gd name="connsiteX12" fmla="*/ 19725 w 142240"/>
                  <a:gd name="connsiteY12" fmla="*/ 65812 h 7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240" h="75861">
                    <a:moveTo>
                      <a:pt x="136362" y="84777"/>
                    </a:moveTo>
                    <a:lnTo>
                      <a:pt x="9484" y="84777"/>
                    </a:lnTo>
                    <a:cubicBezTo>
                      <a:pt x="4246" y="84777"/>
                      <a:pt x="1" y="80531"/>
                      <a:pt x="1" y="75294"/>
                    </a:cubicBezTo>
                    <a:cubicBezTo>
                      <a:pt x="-125" y="49088"/>
                      <a:pt x="13284" y="24672"/>
                      <a:pt x="35466" y="10717"/>
                    </a:cubicBezTo>
                    <a:cubicBezTo>
                      <a:pt x="46839" y="3624"/>
                      <a:pt x="59993" y="-92"/>
                      <a:pt x="73397" y="2"/>
                    </a:cubicBezTo>
                    <a:cubicBezTo>
                      <a:pt x="114293" y="729"/>
                      <a:pt x="146900" y="34395"/>
                      <a:pt x="146318" y="75294"/>
                    </a:cubicBezTo>
                    <a:cubicBezTo>
                      <a:pt x="146325" y="80531"/>
                      <a:pt x="142085" y="84782"/>
                      <a:pt x="136848" y="84789"/>
                    </a:cubicBezTo>
                    <a:cubicBezTo>
                      <a:pt x="136686" y="84789"/>
                      <a:pt x="136524" y="84785"/>
                      <a:pt x="136362" y="84777"/>
                    </a:cubicBezTo>
                    <a:close/>
                    <a:moveTo>
                      <a:pt x="19725" y="65811"/>
                    </a:moveTo>
                    <a:lnTo>
                      <a:pt x="126120" y="65811"/>
                    </a:lnTo>
                    <a:cubicBezTo>
                      <a:pt x="122229" y="39289"/>
                      <a:pt x="99725" y="19472"/>
                      <a:pt x="72923" y="18967"/>
                    </a:cubicBezTo>
                    <a:cubicBezTo>
                      <a:pt x="63203" y="18987"/>
                      <a:pt x="53681" y="21712"/>
                      <a:pt x="45423" y="26838"/>
                    </a:cubicBezTo>
                    <a:cubicBezTo>
                      <a:pt x="31676" y="35555"/>
                      <a:pt x="22321" y="49742"/>
                      <a:pt x="19725" y="65812"/>
                    </a:cubicBezTo>
                    <a:close/>
                  </a:path>
                </a:pathLst>
              </a:custGeom>
              <a:grpFill/>
              <a:ln w="9398" cap="flat">
                <a:noFill/>
                <a:prstDash val="solid"/>
                <a:miter/>
              </a:ln>
            </p:spPr>
            <p:txBody>
              <a:bodyPr rtlCol="0" anchor="ctr"/>
              <a:lstStyle/>
              <a:p>
                <a:pPr defTabSz="485720">
                  <a:defRPr/>
                </a:pPr>
                <a:endParaRPr lang="en-US" sz="1000" dirty="0">
                  <a:solidFill>
                    <a:srgbClr val="FFFFFF"/>
                  </a:solidFill>
                  <a:latin typeface="Amazon Ember"/>
                </a:endParaRPr>
              </a:p>
            </p:txBody>
          </p:sp>
        </p:grpSp>
        <p:sp>
          <p:nvSpPr>
            <p:cNvPr id="190" name="TextBox 189">
              <a:extLst>
                <a:ext uri="{FF2B5EF4-FFF2-40B4-BE49-F238E27FC236}">
                  <a16:creationId xmlns:a16="http://schemas.microsoft.com/office/drawing/2014/main" id="{2A5010E6-1478-4060-8E19-762143ED1315}"/>
                </a:ext>
              </a:extLst>
            </p:cNvPr>
            <p:cNvSpPr txBox="1"/>
            <p:nvPr/>
          </p:nvSpPr>
          <p:spPr>
            <a:xfrm>
              <a:off x="5148964" y="1854317"/>
              <a:ext cx="414777" cy="173028"/>
            </a:xfrm>
            <a:prstGeom prst="rect">
              <a:avLst/>
            </a:prstGeom>
          </p:spPr>
          <p:txBody>
            <a:bodyPr wrap="none" lIns="0" tIns="0" rIns="0" bIns="0" rtlCol="0">
              <a:spAutoFit/>
            </a:bodyPr>
            <a:lstStyle/>
            <a:p>
              <a:pPr algn="ctr" defTabSz="914238">
                <a:lnSpc>
                  <a:spcPct val="90000"/>
                </a:lnSpc>
                <a:spcAft>
                  <a:spcPts val="1500"/>
                </a:spcAft>
                <a:defRPr/>
              </a:pPr>
              <a:r>
                <a:rPr lang="en-US" sz="833" dirty="0">
                  <a:solidFill>
                    <a:srgbClr val="FFFFFF"/>
                  </a:solidFill>
                  <a:latin typeface="Amazon Ember"/>
                </a:rPr>
                <a:t>Amazon</a:t>
              </a:r>
              <a:br>
                <a:rPr lang="en-US" sz="833" dirty="0">
                  <a:solidFill>
                    <a:srgbClr val="FFFFFF"/>
                  </a:solidFill>
                  <a:latin typeface="Amazon Ember"/>
                </a:rPr>
              </a:br>
              <a:r>
                <a:rPr lang="en-US" sz="833" dirty="0">
                  <a:solidFill>
                    <a:srgbClr val="FFFFFF"/>
                  </a:solidFill>
                  <a:latin typeface="Amazon Ember"/>
                </a:rPr>
                <a:t>Personalize</a:t>
              </a:r>
            </a:p>
          </p:txBody>
        </p:sp>
      </p:grpSp>
      <p:grpSp>
        <p:nvGrpSpPr>
          <p:cNvPr id="202" name="Group 201">
            <a:extLst>
              <a:ext uri="{FF2B5EF4-FFF2-40B4-BE49-F238E27FC236}">
                <a16:creationId xmlns:a16="http://schemas.microsoft.com/office/drawing/2014/main" id="{1546E0AF-BCB7-4495-8160-4B4995E0D408}"/>
              </a:ext>
            </a:extLst>
          </p:cNvPr>
          <p:cNvGrpSpPr/>
          <p:nvPr/>
        </p:nvGrpSpPr>
        <p:grpSpPr>
          <a:xfrm>
            <a:off x="8696743" y="2555660"/>
            <a:ext cx="408766" cy="612263"/>
            <a:chOff x="6008453" y="1568148"/>
            <a:chExt cx="306572" cy="459197"/>
          </a:xfrm>
        </p:grpSpPr>
        <p:grpSp>
          <p:nvGrpSpPr>
            <p:cNvPr id="203" name="Graphic 108">
              <a:extLst>
                <a:ext uri="{FF2B5EF4-FFF2-40B4-BE49-F238E27FC236}">
                  <a16:creationId xmlns:a16="http://schemas.microsoft.com/office/drawing/2014/main" id="{5B1A7CAA-732A-4D41-9D40-622E7EC89A1A}"/>
                </a:ext>
              </a:extLst>
            </p:cNvPr>
            <p:cNvGrpSpPr/>
            <p:nvPr/>
          </p:nvGrpSpPr>
          <p:grpSpPr>
            <a:xfrm>
              <a:off x="6079576" y="1568148"/>
              <a:ext cx="164324" cy="153836"/>
              <a:chOff x="9432622" y="1721240"/>
              <a:chExt cx="445685" cy="417237"/>
            </a:xfrm>
            <a:solidFill>
              <a:schemeClr val="tx1"/>
            </a:solidFill>
          </p:grpSpPr>
          <p:sp>
            <p:nvSpPr>
              <p:cNvPr id="205" name="Freeform: Shape 204">
                <a:extLst>
                  <a:ext uri="{FF2B5EF4-FFF2-40B4-BE49-F238E27FC236}">
                    <a16:creationId xmlns:a16="http://schemas.microsoft.com/office/drawing/2014/main" id="{9B5D94F0-2BA2-4519-8A38-5D10D4C3A3BC}"/>
                  </a:ext>
                </a:extLst>
              </p:cNvPr>
              <p:cNvSpPr/>
              <p:nvPr/>
            </p:nvSpPr>
            <p:spPr>
              <a:xfrm>
                <a:off x="9787653" y="1821566"/>
                <a:ext cx="56896" cy="312928"/>
              </a:xfrm>
              <a:custGeom>
                <a:avLst/>
                <a:gdLst>
                  <a:gd name="connsiteX0" fmla="*/ 65715 w 56896"/>
                  <a:gd name="connsiteY0" fmla="*/ 317480 h 312928"/>
                  <a:gd name="connsiteX1" fmla="*/ 0 w 56896"/>
                  <a:gd name="connsiteY1" fmla="*/ 317480 h 312928"/>
                  <a:gd name="connsiteX2" fmla="*/ 0 w 56896"/>
                  <a:gd name="connsiteY2" fmla="*/ 298514 h 312928"/>
                  <a:gd name="connsiteX3" fmla="*/ 46750 w 56896"/>
                  <a:gd name="connsiteY3" fmla="*/ 298514 h 312928"/>
                  <a:gd name="connsiteX4" fmla="*/ 46750 w 56896"/>
                  <a:gd name="connsiteY4" fmla="*/ 0 h 312928"/>
                  <a:gd name="connsiteX5" fmla="*/ 65715 w 56896"/>
                  <a:gd name="connsiteY5" fmla="*/ 0 h 312928"/>
                  <a:gd name="connsiteX6" fmla="*/ 65715 w 56896"/>
                  <a:gd name="connsiteY6" fmla="*/ 317480 h 31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96" h="312928">
                    <a:moveTo>
                      <a:pt x="65715" y="317480"/>
                    </a:moveTo>
                    <a:lnTo>
                      <a:pt x="0" y="317480"/>
                    </a:lnTo>
                    <a:lnTo>
                      <a:pt x="0" y="298514"/>
                    </a:lnTo>
                    <a:lnTo>
                      <a:pt x="46750" y="298514"/>
                    </a:lnTo>
                    <a:lnTo>
                      <a:pt x="46750" y="0"/>
                    </a:lnTo>
                    <a:lnTo>
                      <a:pt x="65715" y="0"/>
                    </a:lnTo>
                    <a:lnTo>
                      <a:pt x="65715" y="317480"/>
                    </a:lnTo>
                    <a:close/>
                  </a:path>
                </a:pathLst>
              </a:custGeom>
              <a:grpFill/>
              <a:ln w="6350" cap="flat">
                <a:noFill/>
                <a:prstDash val="solid"/>
                <a:miter/>
              </a:ln>
            </p:spPr>
            <p:txBody>
              <a:bodyPr rtlCol="0" anchor="ctr"/>
              <a:lstStyle/>
              <a:p>
                <a:pPr defTabSz="485720">
                  <a:defRPr/>
                </a:pPr>
                <a:endParaRPr lang="en-US" sz="1000" dirty="0">
                  <a:solidFill>
                    <a:srgbClr val="FFFFFF"/>
                  </a:solidFill>
                  <a:latin typeface="Amazon Ember"/>
                </a:endParaRPr>
              </a:p>
            </p:txBody>
          </p:sp>
          <p:sp>
            <p:nvSpPr>
              <p:cNvPr id="206" name="Freeform: Shape 205">
                <a:extLst>
                  <a:ext uri="{FF2B5EF4-FFF2-40B4-BE49-F238E27FC236}">
                    <a16:creationId xmlns:a16="http://schemas.microsoft.com/office/drawing/2014/main" id="{E8F25D92-0C21-484F-A487-1570CD1798CF}"/>
                  </a:ext>
                </a:extLst>
              </p:cNvPr>
              <p:cNvSpPr/>
              <p:nvPr/>
            </p:nvSpPr>
            <p:spPr>
              <a:xfrm>
                <a:off x="9432622" y="1739731"/>
                <a:ext cx="350859" cy="398272"/>
              </a:xfrm>
              <a:custGeom>
                <a:avLst/>
                <a:gdLst>
                  <a:gd name="connsiteX0" fmla="*/ 355031 w 350858"/>
                  <a:gd name="connsiteY0" fmla="*/ 399315 h 398272"/>
                  <a:gd name="connsiteX1" fmla="*/ 0 w 350858"/>
                  <a:gd name="connsiteY1" fmla="*/ 399315 h 398272"/>
                  <a:gd name="connsiteX2" fmla="*/ 0 w 350858"/>
                  <a:gd name="connsiteY2" fmla="*/ 0 h 398272"/>
                  <a:gd name="connsiteX3" fmla="*/ 341186 w 350858"/>
                  <a:gd name="connsiteY3" fmla="*/ 0 h 398272"/>
                  <a:gd name="connsiteX4" fmla="*/ 341186 w 350858"/>
                  <a:gd name="connsiteY4" fmla="*/ 18965 h 398272"/>
                  <a:gd name="connsiteX5" fmla="*/ 18965 w 350858"/>
                  <a:gd name="connsiteY5" fmla="*/ 18965 h 398272"/>
                  <a:gd name="connsiteX6" fmla="*/ 18965 w 350858"/>
                  <a:gd name="connsiteY6" fmla="*/ 380350 h 398272"/>
                  <a:gd name="connsiteX7" fmla="*/ 355031 w 350858"/>
                  <a:gd name="connsiteY7" fmla="*/ 380350 h 398272"/>
                  <a:gd name="connsiteX8" fmla="*/ 355031 w 350858"/>
                  <a:gd name="connsiteY8" fmla="*/ 399315 h 398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858" h="398272">
                    <a:moveTo>
                      <a:pt x="355031" y="399315"/>
                    </a:moveTo>
                    <a:lnTo>
                      <a:pt x="0" y="399315"/>
                    </a:lnTo>
                    <a:lnTo>
                      <a:pt x="0" y="0"/>
                    </a:lnTo>
                    <a:lnTo>
                      <a:pt x="341186" y="0"/>
                    </a:lnTo>
                    <a:lnTo>
                      <a:pt x="341186" y="18965"/>
                    </a:lnTo>
                    <a:lnTo>
                      <a:pt x="18965" y="18965"/>
                    </a:lnTo>
                    <a:lnTo>
                      <a:pt x="18965" y="380350"/>
                    </a:lnTo>
                    <a:lnTo>
                      <a:pt x="355031" y="380350"/>
                    </a:lnTo>
                    <a:lnTo>
                      <a:pt x="355031" y="399315"/>
                    </a:lnTo>
                    <a:close/>
                  </a:path>
                </a:pathLst>
              </a:custGeom>
              <a:grpFill/>
              <a:ln w="6350" cap="flat">
                <a:noFill/>
                <a:prstDash val="solid"/>
                <a:miter/>
              </a:ln>
            </p:spPr>
            <p:txBody>
              <a:bodyPr rtlCol="0" anchor="ctr"/>
              <a:lstStyle/>
              <a:p>
                <a:pPr defTabSz="485720">
                  <a:defRPr/>
                </a:pPr>
                <a:endParaRPr lang="en-US" sz="1000" dirty="0">
                  <a:solidFill>
                    <a:srgbClr val="FFFFFF"/>
                  </a:solidFill>
                  <a:latin typeface="Amazon Ember"/>
                </a:endParaRPr>
              </a:p>
            </p:txBody>
          </p:sp>
          <p:sp>
            <p:nvSpPr>
              <p:cNvPr id="207" name="Freeform: Shape 206">
                <a:extLst>
                  <a:ext uri="{FF2B5EF4-FFF2-40B4-BE49-F238E27FC236}">
                    <a16:creationId xmlns:a16="http://schemas.microsoft.com/office/drawing/2014/main" id="{A7952CF1-52CB-4EF9-8AB0-07C7B8D4D9C0}"/>
                  </a:ext>
                </a:extLst>
              </p:cNvPr>
              <p:cNvSpPr/>
              <p:nvPr/>
            </p:nvSpPr>
            <p:spPr>
              <a:xfrm>
                <a:off x="9478993" y="1733662"/>
                <a:ext cx="388789" cy="199136"/>
              </a:xfrm>
              <a:custGeom>
                <a:avLst/>
                <a:gdLst>
                  <a:gd name="connsiteX0" fmla="*/ 82404 w 388789"/>
                  <a:gd name="connsiteY0" fmla="*/ 204826 h 199136"/>
                  <a:gd name="connsiteX1" fmla="*/ 0 w 388789"/>
                  <a:gd name="connsiteY1" fmla="*/ 204826 h 199136"/>
                  <a:gd name="connsiteX2" fmla="*/ 0 w 388789"/>
                  <a:gd name="connsiteY2" fmla="*/ 185860 h 199136"/>
                  <a:gd name="connsiteX3" fmla="*/ 75861 w 388789"/>
                  <a:gd name="connsiteY3" fmla="*/ 185860 h 199136"/>
                  <a:gd name="connsiteX4" fmla="*/ 101370 w 388789"/>
                  <a:gd name="connsiteY4" fmla="*/ 118628 h 199136"/>
                  <a:gd name="connsiteX5" fmla="*/ 110283 w 388789"/>
                  <a:gd name="connsiteY5" fmla="*/ 112559 h 199136"/>
                  <a:gd name="connsiteX6" fmla="*/ 195627 w 388789"/>
                  <a:gd name="connsiteY6" fmla="*/ 112559 h 199136"/>
                  <a:gd name="connsiteX7" fmla="*/ 227300 w 388789"/>
                  <a:gd name="connsiteY7" fmla="*/ 55663 h 199136"/>
                  <a:gd name="connsiteX8" fmla="*/ 235549 w 388789"/>
                  <a:gd name="connsiteY8" fmla="*/ 50827 h 199136"/>
                  <a:gd name="connsiteX9" fmla="*/ 322221 w 388789"/>
                  <a:gd name="connsiteY9" fmla="*/ 50827 h 199136"/>
                  <a:gd name="connsiteX10" fmla="*/ 383100 w 388789"/>
                  <a:gd name="connsiteY10" fmla="*/ 0 h 199136"/>
                  <a:gd name="connsiteX11" fmla="*/ 395238 w 388789"/>
                  <a:gd name="connsiteY11" fmla="*/ 14603 h 199136"/>
                  <a:gd name="connsiteX12" fmla="*/ 331799 w 388789"/>
                  <a:gd name="connsiteY12" fmla="*/ 67611 h 199136"/>
                  <a:gd name="connsiteX13" fmla="*/ 325730 w 388789"/>
                  <a:gd name="connsiteY13" fmla="*/ 69792 h 199136"/>
                  <a:gd name="connsiteX14" fmla="*/ 240860 w 388789"/>
                  <a:gd name="connsiteY14" fmla="*/ 69792 h 199136"/>
                  <a:gd name="connsiteX15" fmla="*/ 209188 w 388789"/>
                  <a:gd name="connsiteY15" fmla="*/ 126688 h 199136"/>
                  <a:gd name="connsiteX16" fmla="*/ 200938 w 388789"/>
                  <a:gd name="connsiteY16" fmla="*/ 131619 h 199136"/>
                  <a:gd name="connsiteX17" fmla="*/ 116826 w 388789"/>
                  <a:gd name="connsiteY17" fmla="*/ 131619 h 199136"/>
                  <a:gd name="connsiteX18" fmla="*/ 91223 w 388789"/>
                  <a:gd name="connsiteY18" fmla="*/ 198852 h 199136"/>
                  <a:gd name="connsiteX19" fmla="*/ 82404 w 388789"/>
                  <a:gd name="connsiteY19" fmla="*/ 20482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8789" h="199136">
                    <a:moveTo>
                      <a:pt x="82404" y="204826"/>
                    </a:moveTo>
                    <a:lnTo>
                      <a:pt x="0" y="204826"/>
                    </a:lnTo>
                    <a:lnTo>
                      <a:pt x="0" y="185860"/>
                    </a:lnTo>
                    <a:lnTo>
                      <a:pt x="75861" y="185860"/>
                    </a:lnTo>
                    <a:lnTo>
                      <a:pt x="101370" y="118628"/>
                    </a:lnTo>
                    <a:cubicBezTo>
                      <a:pt x="102790" y="114948"/>
                      <a:pt x="106339" y="112532"/>
                      <a:pt x="110283" y="112559"/>
                    </a:cubicBezTo>
                    <a:lnTo>
                      <a:pt x="195627" y="112559"/>
                    </a:lnTo>
                    <a:lnTo>
                      <a:pt x="227300" y="55663"/>
                    </a:lnTo>
                    <a:cubicBezTo>
                      <a:pt x="228976" y="52681"/>
                      <a:pt x="232128" y="50833"/>
                      <a:pt x="235549" y="50827"/>
                    </a:cubicBezTo>
                    <a:lnTo>
                      <a:pt x="322221" y="50827"/>
                    </a:lnTo>
                    <a:lnTo>
                      <a:pt x="383100" y="0"/>
                    </a:lnTo>
                    <a:lnTo>
                      <a:pt x="395238" y="14603"/>
                    </a:lnTo>
                    <a:lnTo>
                      <a:pt x="331799" y="67611"/>
                    </a:lnTo>
                    <a:cubicBezTo>
                      <a:pt x="330092" y="69025"/>
                      <a:pt x="327945" y="69797"/>
                      <a:pt x="325730" y="69792"/>
                    </a:cubicBezTo>
                    <a:lnTo>
                      <a:pt x="240860" y="69792"/>
                    </a:lnTo>
                    <a:lnTo>
                      <a:pt x="209188" y="126688"/>
                    </a:lnTo>
                    <a:cubicBezTo>
                      <a:pt x="207536" y="129707"/>
                      <a:pt x="204379" y="131594"/>
                      <a:pt x="200938" y="131619"/>
                    </a:cubicBezTo>
                    <a:lnTo>
                      <a:pt x="116826" y="131619"/>
                    </a:lnTo>
                    <a:lnTo>
                      <a:pt x="91223" y="198852"/>
                    </a:lnTo>
                    <a:cubicBezTo>
                      <a:pt x="89785" y="202462"/>
                      <a:pt x="86290" y="204829"/>
                      <a:pt x="82404" y="204826"/>
                    </a:cubicBezTo>
                    <a:close/>
                  </a:path>
                </a:pathLst>
              </a:custGeom>
              <a:grpFill/>
              <a:ln w="6350" cap="flat">
                <a:noFill/>
                <a:prstDash val="solid"/>
                <a:miter/>
              </a:ln>
            </p:spPr>
            <p:txBody>
              <a:bodyPr rtlCol="0" anchor="ctr"/>
              <a:lstStyle/>
              <a:p>
                <a:pPr defTabSz="485720">
                  <a:defRPr/>
                </a:pPr>
                <a:endParaRPr lang="en-US" sz="1000" dirty="0">
                  <a:solidFill>
                    <a:srgbClr val="FFFFFF"/>
                  </a:solidFill>
                  <a:latin typeface="Amazon Ember"/>
                </a:endParaRPr>
              </a:p>
            </p:txBody>
          </p:sp>
          <p:sp>
            <p:nvSpPr>
              <p:cNvPr id="208" name="Freeform: Shape 207">
                <a:extLst>
                  <a:ext uri="{FF2B5EF4-FFF2-40B4-BE49-F238E27FC236}">
                    <a16:creationId xmlns:a16="http://schemas.microsoft.com/office/drawing/2014/main" id="{60649C19-178A-4313-AD48-562D35FF3440}"/>
                  </a:ext>
                </a:extLst>
              </p:cNvPr>
              <p:cNvSpPr/>
              <p:nvPr/>
            </p:nvSpPr>
            <p:spPr>
              <a:xfrm>
                <a:off x="9834593" y="1721240"/>
                <a:ext cx="47413" cy="47413"/>
              </a:xfrm>
              <a:custGeom>
                <a:avLst/>
                <a:gdLst>
                  <a:gd name="connsiteX0" fmla="*/ 51491 w 47413"/>
                  <a:gd name="connsiteY0" fmla="*/ 51586 h 47413"/>
                  <a:gd name="connsiteX1" fmla="*/ 32526 w 47413"/>
                  <a:gd name="connsiteY1" fmla="*/ 51586 h 47413"/>
                  <a:gd name="connsiteX2" fmla="*/ 32526 w 47413"/>
                  <a:gd name="connsiteY2" fmla="*/ 18965 h 47413"/>
                  <a:gd name="connsiteX3" fmla="*/ 0 w 47413"/>
                  <a:gd name="connsiteY3" fmla="*/ 18965 h 47413"/>
                  <a:gd name="connsiteX4" fmla="*/ 0 w 47413"/>
                  <a:gd name="connsiteY4" fmla="*/ 0 h 47413"/>
                  <a:gd name="connsiteX5" fmla="*/ 51491 w 47413"/>
                  <a:gd name="connsiteY5" fmla="*/ 0 h 47413"/>
                  <a:gd name="connsiteX6" fmla="*/ 51491 w 47413"/>
                  <a:gd name="connsiteY6" fmla="*/ 5158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13" h="47413">
                    <a:moveTo>
                      <a:pt x="51491" y="51586"/>
                    </a:moveTo>
                    <a:lnTo>
                      <a:pt x="32526" y="51586"/>
                    </a:lnTo>
                    <a:lnTo>
                      <a:pt x="32526" y="18965"/>
                    </a:lnTo>
                    <a:lnTo>
                      <a:pt x="0" y="18965"/>
                    </a:lnTo>
                    <a:lnTo>
                      <a:pt x="0" y="0"/>
                    </a:lnTo>
                    <a:lnTo>
                      <a:pt x="51491" y="0"/>
                    </a:lnTo>
                    <a:lnTo>
                      <a:pt x="51491" y="51586"/>
                    </a:lnTo>
                    <a:close/>
                  </a:path>
                </a:pathLst>
              </a:custGeom>
              <a:grpFill/>
              <a:ln w="6350" cap="flat">
                <a:noFill/>
                <a:prstDash val="solid"/>
                <a:miter/>
              </a:ln>
            </p:spPr>
            <p:txBody>
              <a:bodyPr rtlCol="0" anchor="ctr"/>
              <a:lstStyle/>
              <a:p>
                <a:pPr defTabSz="485720">
                  <a:defRPr/>
                </a:pPr>
                <a:endParaRPr lang="en-US" sz="1000" dirty="0">
                  <a:solidFill>
                    <a:srgbClr val="FFFFFF"/>
                  </a:solidFill>
                  <a:latin typeface="Amazon Ember"/>
                </a:endParaRPr>
              </a:p>
            </p:txBody>
          </p:sp>
          <p:sp>
            <p:nvSpPr>
              <p:cNvPr id="209" name="Freeform: Shape 208">
                <a:extLst>
                  <a:ext uri="{FF2B5EF4-FFF2-40B4-BE49-F238E27FC236}">
                    <a16:creationId xmlns:a16="http://schemas.microsoft.com/office/drawing/2014/main" id="{BFA29C56-D564-4B67-A04C-ED58D069161D}"/>
                  </a:ext>
                </a:extLst>
              </p:cNvPr>
              <p:cNvSpPr/>
              <p:nvPr/>
            </p:nvSpPr>
            <p:spPr>
              <a:xfrm>
                <a:off x="9481079" y="1960013"/>
                <a:ext cx="75861" cy="132757"/>
              </a:xfrm>
              <a:custGeom>
                <a:avLst/>
                <a:gdLst>
                  <a:gd name="connsiteX0" fmla="*/ 83542 w 75861"/>
                  <a:gd name="connsiteY0" fmla="*/ 138257 h 132757"/>
                  <a:gd name="connsiteX1" fmla="*/ 0 w 75861"/>
                  <a:gd name="connsiteY1" fmla="*/ 138257 h 132757"/>
                  <a:gd name="connsiteX2" fmla="*/ 0 w 75861"/>
                  <a:gd name="connsiteY2" fmla="*/ 0 h 132757"/>
                  <a:gd name="connsiteX3" fmla="*/ 83542 w 75861"/>
                  <a:gd name="connsiteY3" fmla="*/ 0 h 132757"/>
                  <a:gd name="connsiteX4" fmla="*/ 18965 w 75861"/>
                  <a:gd name="connsiteY4" fmla="*/ 119292 h 132757"/>
                  <a:gd name="connsiteX5" fmla="*/ 64577 w 75861"/>
                  <a:gd name="connsiteY5" fmla="*/ 119292 h 132757"/>
                  <a:gd name="connsiteX6" fmla="*/ 64577 w 75861"/>
                  <a:gd name="connsiteY6" fmla="*/ 18965 h 132757"/>
                  <a:gd name="connsiteX7" fmla="*/ 18965 w 75861"/>
                  <a:gd name="connsiteY7" fmla="*/ 1896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132757">
                    <a:moveTo>
                      <a:pt x="83542" y="138257"/>
                    </a:moveTo>
                    <a:lnTo>
                      <a:pt x="0" y="138257"/>
                    </a:lnTo>
                    <a:lnTo>
                      <a:pt x="0" y="0"/>
                    </a:lnTo>
                    <a:lnTo>
                      <a:pt x="83542" y="0"/>
                    </a:lnTo>
                    <a:close/>
                    <a:moveTo>
                      <a:pt x="18965" y="119292"/>
                    </a:moveTo>
                    <a:lnTo>
                      <a:pt x="64577" y="119292"/>
                    </a:lnTo>
                    <a:lnTo>
                      <a:pt x="64577" y="18965"/>
                    </a:lnTo>
                    <a:lnTo>
                      <a:pt x="18965" y="18965"/>
                    </a:lnTo>
                    <a:close/>
                  </a:path>
                </a:pathLst>
              </a:custGeom>
              <a:grpFill/>
              <a:ln w="6350" cap="flat">
                <a:noFill/>
                <a:prstDash val="solid"/>
                <a:miter/>
              </a:ln>
            </p:spPr>
            <p:txBody>
              <a:bodyPr rtlCol="0" anchor="ctr"/>
              <a:lstStyle/>
              <a:p>
                <a:pPr defTabSz="485720">
                  <a:defRPr/>
                </a:pPr>
                <a:endParaRPr lang="en-US" sz="1000" dirty="0">
                  <a:solidFill>
                    <a:srgbClr val="FFFFFF"/>
                  </a:solidFill>
                  <a:latin typeface="Amazon Ember"/>
                </a:endParaRPr>
              </a:p>
            </p:txBody>
          </p:sp>
          <p:sp>
            <p:nvSpPr>
              <p:cNvPr id="210" name="Freeform: Shape 209">
                <a:extLst>
                  <a:ext uri="{FF2B5EF4-FFF2-40B4-BE49-F238E27FC236}">
                    <a16:creationId xmlns:a16="http://schemas.microsoft.com/office/drawing/2014/main" id="{0FFD031A-4941-44EB-A381-C9EE2143F451}"/>
                  </a:ext>
                </a:extLst>
              </p:cNvPr>
              <p:cNvSpPr/>
              <p:nvPr/>
            </p:nvSpPr>
            <p:spPr>
              <a:xfrm>
                <a:off x="9599423" y="1886523"/>
                <a:ext cx="75861" cy="208619"/>
              </a:xfrm>
              <a:custGeom>
                <a:avLst/>
                <a:gdLst>
                  <a:gd name="connsiteX0" fmla="*/ 83637 w 75861"/>
                  <a:gd name="connsiteY0" fmla="*/ 211748 h 208618"/>
                  <a:gd name="connsiteX1" fmla="*/ 0 w 75861"/>
                  <a:gd name="connsiteY1" fmla="*/ 211748 h 208618"/>
                  <a:gd name="connsiteX2" fmla="*/ 0 w 75861"/>
                  <a:gd name="connsiteY2" fmla="*/ 0 h 208618"/>
                  <a:gd name="connsiteX3" fmla="*/ 83637 w 75861"/>
                  <a:gd name="connsiteY3" fmla="*/ 0 h 208618"/>
                  <a:gd name="connsiteX4" fmla="*/ 19060 w 75861"/>
                  <a:gd name="connsiteY4" fmla="*/ 192783 h 208618"/>
                  <a:gd name="connsiteX5" fmla="*/ 64672 w 75861"/>
                  <a:gd name="connsiteY5" fmla="*/ 192783 h 208618"/>
                  <a:gd name="connsiteX6" fmla="*/ 64672 w 75861"/>
                  <a:gd name="connsiteY6" fmla="*/ 18965 h 208618"/>
                  <a:gd name="connsiteX7" fmla="*/ 18965 w 75861"/>
                  <a:gd name="connsiteY7" fmla="*/ 18965 h 20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08618">
                    <a:moveTo>
                      <a:pt x="83637" y="211748"/>
                    </a:moveTo>
                    <a:lnTo>
                      <a:pt x="0" y="211748"/>
                    </a:lnTo>
                    <a:lnTo>
                      <a:pt x="0" y="0"/>
                    </a:lnTo>
                    <a:lnTo>
                      <a:pt x="83637" y="0"/>
                    </a:lnTo>
                    <a:close/>
                    <a:moveTo>
                      <a:pt x="19060" y="192783"/>
                    </a:moveTo>
                    <a:lnTo>
                      <a:pt x="64672" y="192783"/>
                    </a:lnTo>
                    <a:lnTo>
                      <a:pt x="64672" y="18965"/>
                    </a:lnTo>
                    <a:lnTo>
                      <a:pt x="18965" y="18965"/>
                    </a:lnTo>
                    <a:close/>
                  </a:path>
                </a:pathLst>
              </a:custGeom>
              <a:grpFill/>
              <a:ln w="6350" cap="flat">
                <a:noFill/>
                <a:prstDash val="solid"/>
                <a:miter/>
              </a:ln>
            </p:spPr>
            <p:txBody>
              <a:bodyPr rtlCol="0" anchor="ctr"/>
              <a:lstStyle/>
              <a:p>
                <a:pPr defTabSz="485720">
                  <a:defRPr/>
                </a:pPr>
                <a:endParaRPr lang="en-US" sz="1000" dirty="0">
                  <a:solidFill>
                    <a:srgbClr val="FFFFFF"/>
                  </a:solidFill>
                  <a:latin typeface="Amazon Ember"/>
                </a:endParaRPr>
              </a:p>
            </p:txBody>
          </p:sp>
          <p:sp>
            <p:nvSpPr>
              <p:cNvPr id="211" name="Freeform: Shape 210">
                <a:extLst>
                  <a:ext uri="{FF2B5EF4-FFF2-40B4-BE49-F238E27FC236}">
                    <a16:creationId xmlns:a16="http://schemas.microsoft.com/office/drawing/2014/main" id="{1B12389D-D915-4F6D-8A3C-71A88045D548}"/>
                  </a:ext>
                </a:extLst>
              </p:cNvPr>
              <p:cNvSpPr/>
              <p:nvPr/>
            </p:nvSpPr>
            <p:spPr>
              <a:xfrm>
                <a:off x="9718904" y="1825644"/>
                <a:ext cx="75861" cy="265515"/>
              </a:xfrm>
              <a:custGeom>
                <a:avLst/>
                <a:gdLst>
                  <a:gd name="connsiteX0" fmla="*/ 83542 w 75861"/>
                  <a:gd name="connsiteY0" fmla="*/ 272627 h 265514"/>
                  <a:gd name="connsiteX1" fmla="*/ 0 w 75861"/>
                  <a:gd name="connsiteY1" fmla="*/ 272627 h 265514"/>
                  <a:gd name="connsiteX2" fmla="*/ 0 w 75861"/>
                  <a:gd name="connsiteY2" fmla="*/ 0 h 265514"/>
                  <a:gd name="connsiteX3" fmla="*/ 83542 w 75861"/>
                  <a:gd name="connsiteY3" fmla="*/ 0 h 265514"/>
                  <a:gd name="connsiteX4" fmla="*/ 18965 w 75861"/>
                  <a:gd name="connsiteY4" fmla="*/ 253661 h 265514"/>
                  <a:gd name="connsiteX5" fmla="*/ 64577 w 75861"/>
                  <a:gd name="connsiteY5" fmla="*/ 253661 h 265514"/>
                  <a:gd name="connsiteX6" fmla="*/ 64577 w 75861"/>
                  <a:gd name="connsiteY6" fmla="*/ 18965 h 265514"/>
                  <a:gd name="connsiteX7" fmla="*/ 18965 w 75861"/>
                  <a:gd name="connsiteY7"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65514">
                    <a:moveTo>
                      <a:pt x="83542" y="272627"/>
                    </a:moveTo>
                    <a:lnTo>
                      <a:pt x="0" y="272627"/>
                    </a:lnTo>
                    <a:lnTo>
                      <a:pt x="0" y="0"/>
                    </a:lnTo>
                    <a:lnTo>
                      <a:pt x="83542" y="0"/>
                    </a:lnTo>
                    <a:close/>
                    <a:moveTo>
                      <a:pt x="18965" y="253661"/>
                    </a:moveTo>
                    <a:lnTo>
                      <a:pt x="64577" y="253661"/>
                    </a:lnTo>
                    <a:lnTo>
                      <a:pt x="64577" y="18965"/>
                    </a:lnTo>
                    <a:lnTo>
                      <a:pt x="18965" y="18965"/>
                    </a:lnTo>
                    <a:close/>
                  </a:path>
                </a:pathLst>
              </a:custGeom>
              <a:grpFill/>
              <a:ln w="6350" cap="flat">
                <a:noFill/>
                <a:prstDash val="solid"/>
                <a:miter/>
              </a:ln>
            </p:spPr>
            <p:txBody>
              <a:bodyPr rtlCol="0" anchor="ctr"/>
              <a:lstStyle/>
              <a:p>
                <a:pPr defTabSz="485720">
                  <a:defRPr/>
                </a:pPr>
                <a:endParaRPr lang="en-US" sz="1000" dirty="0">
                  <a:solidFill>
                    <a:srgbClr val="FFFFFF"/>
                  </a:solidFill>
                  <a:latin typeface="Amazon Ember"/>
                </a:endParaRPr>
              </a:p>
            </p:txBody>
          </p:sp>
        </p:grpSp>
        <p:sp>
          <p:nvSpPr>
            <p:cNvPr id="204" name="TextBox 203">
              <a:extLst>
                <a:ext uri="{FF2B5EF4-FFF2-40B4-BE49-F238E27FC236}">
                  <a16:creationId xmlns:a16="http://schemas.microsoft.com/office/drawing/2014/main" id="{7B17EF5B-6C31-4F56-A5DA-6D8CE8219863}"/>
                </a:ext>
              </a:extLst>
            </p:cNvPr>
            <p:cNvSpPr txBox="1"/>
            <p:nvPr/>
          </p:nvSpPr>
          <p:spPr>
            <a:xfrm>
              <a:off x="6008453" y="1854317"/>
              <a:ext cx="306572" cy="173028"/>
            </a:xfrm>
            <a:prstGeom prst="rect">
              <a:avLst/>
            </a:prstGeom>
          </p:spPr>
          <p:txBody>
            <a:bodyPr wrap="none" lIns="0" tIns="0" rIns="0" bIns="0" rtlCol="0">
              <a:spAutoFit/>
            </a:bodyPr>
            <a:lstStyle/>
            <a:p>
              <a:pPr algn="ctr" defTabSz="914238">
                <a:lnSpc>
                  <a:spcPct val="90000"/>
                </a:lnSpc>
                <a:spcAft>
                  <a:spcPts val="1500"/>
                </a:spcAft>
                <a:defRPr/>
              </a:pPr>
              <a:r>
                <a:rPr lang="en-US" sz="833" dirty="0">
                  <a:solidFill>
                    <a:srgbClr val="FFFFFF"/>
                  </a:solidFill>
                  <a:latin typeface="Amazon Ember"/>
                </a:rPr>
                <a:t>Amazon</a:t>
              </a:r>
              <a:br>
                <a:rPr lang="en-US" sz="833" dirty="0">
                  <a:solidFill>
                    <a:srgbClr val="FFFFFF"/>
                  </a:solidFill>
                  <a:latin typeface="Amazon Ember"/>
                </a:rPr>
              </a:br>
              <a:r>
                <a:rPr lang="en-US" sz="833" dirty="0">
                  <a:solidFill>
                    <a:srgbClr val="FFFFFF"/>
                  </a:solidFill>
                  <a:latin typeface="Amazon Ember"/>
                </a:rPr>
                <a:t>Forecast</a:t>
              </a:r>
            </a:p>
          </p:txBody>
        </p:sp>
      </p:grpSp>
      <p:grpSp>
        <p:nvGrpSpPr>
          <p:cNvPr id="212" name="Group 211">
            <a:extLst>
              <a:ext uri="{FF2B5EF4-FFF2-40B4-BE49-F238E27FC236}">
                <a16:creationId xmlns:a16="http://schemas.microsoft.com/office/drawing/2014/main" id="{72FE7678-DBA1-42B4-ADD2-B4F274E54B26}"/>
              </a:ext>
            </a:extLst>
          </p:cNvPr>
          <p:cNvGrpSpPr/>
          <p:nvPr/>
        </p:nvGrpSpPr>
        <p:grpSpPr>
          <a:xfrm>
            <a:off x="3235555" y="2524743"/>
            <a:ext cx="625171" cy="776551"/>
            <a:chOff x="2037519" y="1544961"/>
            <a:chExt cx="468878" cy="582413"/>
          </a:xfrm>
        </p:grpSpPr>
        <p:sp>
          <p:nvSpPr>
            <p:cNvPr id="213" name="TextBox 212">
              <a:extLst>
                <a:ext uri="{FF2B5EF4-FFF2-40B4-BE49-F238E27FC236}">
                  <a16:creationId xmlns:a16="http://schemas.microsoft.com/office/drawing/2014/main" id="{1942E18C-304C-4722-8CCC-BD73DFB44A37}"/>
                </a:ext>
              </a:extLst>
            </p:cNvPr>
            <p:cNvSpPr txBox="1"/>
            <p:nvPr/>
          </p:nvSpPr>
          <p:spPr>
            <a:xfrm>
              <a:off x="2037519" y="1854318"/>
              <a:ext cx="468878" cy="273056"/>
            </a:xfrm>
            <a:prstGeom prst="rect">
              <a:avLst/>
            </a:prstGeom>
          </p:spPr>
          <p:txBody>
            <a:bodyPr wrap="none" lIns="0" tIns="0" rIns="0" bIns="0" rtlCol="0">
              <a:spAutoFit/>
            </a:bodyPr>
            <a:lstStyle/>
            <a:p>
              <a:pPr algn="ctr" defTabSz="914238">
                <a:lnSpc>
                  <a:spcPct val="90000"/>
                </a:lnSpc>
                <a:spcAft>
                  <a:spcPts val="500"/>
                </a:spcAft>
                <a:defRPr/>
              </a:pPr>
              <a:r>
                <a:rPr lang="en-US" sz="833" dirty="0">
                  <a:solidFill>
                    <a:srgbClr val="FFFFFF"/>
                  </a:solidFill>
                  <a:latin typeface="Amazon Ember"/>
                </a:rPr>
                <a:t>Amazon</a:t>
              </a:r>
              <a:br>
                <a:rPr lang="en-US" sz="833" dirty="0">
                  <a:solidFill>
                    <a:srgbClr val="FFFFFF"/>
                  </a:solidFill>
                  <a:latin typeface="Amazon Ember"/>
                </a:rPr>
              </a:br>
              <a:r>
                <a:rPr lang="en-US" sz="833" dirty="0">
                  <a:solidFill>
                    <a:srgbClr val="FFFFFF"/>
                  </a:solidFill>
                  <a:latin typeface="Amazon Ember"/>
                </a:rPr>
                <a:t>Comprehend</a:t>
              </a:r>
            </a:p>
            <a:p>
              <a:pPr algn="ctr" defTabSz="914238">
                <a:lnSpc>
                  <a:spcPct val="90000"/>
                </a:lnSpc>
                <a:spcAft>
                  <a:spcPts val="1500"/>
                </a:spcAft>
                <a:defRPr/>
              </a:pPr>
              <a:r>
                <a:rPr lang="en-US" sz="500" i="1" dirty="0">
                  <a:solidFill>
                    <a:srgbClr val="FFFFFF"/>
                  </a:solidFill>
                  <a:latin typeface="Amazon Ember"/>
                </a:rPr>
                <a:t>+Medical</a:t>
              </a:r>
              <a:endParaRPr lang="en-US" sz="833" i="1" dirty="0">
                <a:solidFill>
                  <a:srgbClr val="FFFFFF"/>
                </a:solidFill>
                <a:latin typeface="Amazon Ember"/>
              </a:endParaRPr>
            </a:p>
          </p:txBody>
        </p:sp>
        <p:sp>
          <p:nvSpPr>
            <p:cNvPr id="214" name="Graphic 48">
              <a:extLst>
                <a:ext uri="{FF2B5EF4-FFF2-40B4-BE49-F238E27FC236}">
                  <a16:creationId xmlns:a16="http://schemas.microsoft.com/office/drawing/2014/main" id="{490CD09D-6BBE-44B9-BA1F-7E8C93117529}"/>
                </a:ext>
              </a:extLst>
            </p:cNvPr>
            <p:cNvSpPr/>
            <p:nvPr/>
          </p:nvSpPr>
          <p:spPr>
            <a:xfrm>
              <a:off x="2174862" y="1544961"/>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defTabSz="914238">
                <a:defRPr/>
              </a:pPr>
              <a:endParaRPr lang="en-US" sz="2000" dirty="0">
                <a:solidFill>
                  <a:srgbClr val="FFFFFF"/>
                </a:solidFill>
                <a:latin typeface="Amazon Ember"/>
              </a:endParaRPr>
            </a:p>
          </p:txBody>
        </p:sp>
      </p:grpSp>
      <p:grpSp>
        <p:nvGrpSpPr>
          <p:cNvPr id="218" name="Group 217">
            <a:extLst>
              <a:ext uri="{FF2B5EF4-FFF2-40B4-BE49-F238E27FC236}">
                <a16:creationId xmlns:a16="http://schemas.microsoft.com/office/drawing/2014/main" id="{65E67A4E-DC67-4780-BD4D-DED223B3DE6C}"/>
              </a:ext>
            </a:extLst>
          </p:cNvPr>
          <p:cNvGrpSpPr/>
          <p:nvPr/>
        </p:nvGrpSpPr>
        <p:grpSpPr>
          <a:xfrm>
            <a:off x="4640684" y="2534310"/>
            <a:ext cx="397545" cy="628092"/>
            <a:chOff x="3141574" y="1552139"/>
            <a:chExt cx="298159" cy="471069"/>
          </a:xfrm>
        </p:grpSpPr>
        <p:grpSp>
          <p:nvGrpSpPr>
            <p:cNvPr id="219" name="Graphic 110">
              <a:extLst>
                <a:ext uri="{FF2B5EF4-FFF2-40B4-BE49-F238E27FC236}">
                  <a16:creationId xmlns:a16="http://schemas.microsoft.com/office/drawing/2014/main" id="{ACB3087F-81CF-4CEA-B27C-77C69C34DEDE}"/>
                </a:ext>
              </a:extLst>
            </p:cNvPr>
            <p:cNvGrpSpPr/>
            <p:nvPr/>
          </p:nvGrpSpPr>
          <p:grpSpPr>
            <a:xfrm>
              <a:off x="3182239" y="1552139"/>
              <a:ext cx="216830" cy="185855"/>
              <a:chOff x="3071685" y="1642846"/>
              <a:chExt cx="464651" cy="398272"/>
            </a:xfrm>
            <a:solidFill>
              <a:schemeClr val="tx1"/>
            </a:solidFill>
          </p:grpSpPr>
          <p:sp>
            <p:nvSpPr>
              <p:cNvPr id="221" name="Freeform: Shape 220">
                <a:extLst>
                  <a:ext uri="{FF2B5EF4-FFF2-40B4-BE49-F238E27FC236}">
                    <a16:creationId xmlns:a16="http://schemas.microsoft.com/office/drawing/2014/main" id="{42B19263-825F-4AAE-8E91-2735E41C7FA9}"/>
                  </a:ext>
                </a:extLst>
              </p:cNvPr>
              <p:cNvSpPr/>
              <p:nvPr/>
            </p:nvSpPr>
            <p:spPr>
              <a:xfrm>
                <a:off x="3255879" y="1642846"/>
                <a:ext cx="274997" cy="379307"/>
              </a:xfrm>
              <a:custGeom>
                <a:avLst/>
                <a:gdLst>
                  <a:gd name="connsiteX0" fmla="*/ 277274 w 274997"/>
                  <a:gd name="connsiteY0" fmla="*/ 383385 h 379306"/>
                  <a:gd name="connsiteX1" fmla="*/ 258308 w 274997"/>
                  <a:gd name="connsiteY1" fmla="*/ 383385 h 379306"/>
                  <a:gd name="connsiteX2" fmla="*/ 258308 w 274997"/>
                  <a:gd name="connsiteY2" fmla="*/ 369161 h 379306"/>
                  <a:gd name="connsiteX3" fmla="*/ 270351 w 274997"/>
                  <a:gd name="connsiteY3" fmla="*/ 369161 h 379306"/>
                  <a:gd name="connsiteX4" fmla="*/ 270351 w 274997"/>
                  <a:gd name="connsiteY4" fmla="*/ 70078 h 379306"/>
                  <a:gd name="connsiteX5" fmla="*/ 206154 w 274997"/>
                  <a:gd name="connsiteY5" fmla="*/ 14225 h 379306"/>
                  <a:gd name="connsiteX6" fmla="*/ 14225 w 274997"/>
                  <a:gd name="connsiteY6" fmla="*/ 14225 h 379306"/>
                  <a:gd name="connsiteX7" fmla="*/ 14225 w 274997"/>
                  <a:gd name="connsiteY7" fmla="*/ 25130 h 379306"/>
                  <a:gd name="connsiteX8" fmla="*/ 1 w 274997"/>
                  <a:gd name="connsiteY8" fmla="*/ 25130 h 379306"/>
                  <a:gd name="connsiteX9" fmla="*/ 1 w 274997"/>
                  <a:gd name="connsiteY9" fmla="*/ 7113 h 379306"/>
                  <a:gd name="connsiteX10" fmla="*/ 6922 w 274997"/>
                  <a:gd name="connsiteY10" fmla="*/ 1 h 379306"/>
                  <a:gd name="connsiteX11" fmla="*/ 7113 w 274997"/>
                  <a:gd name="connsiteY11" fmla="*/ 1 h 379306"/>
                  <a:gd name="connsiteX12" fmla="*/ 208619 w 274997"/>
                  <a:gd name="connsiteY12" fmla="*/ 1 h 379306"/>
                  <a:gd name="connsiteX13" fmla="*/ 213266 w 274997"/>
                  <a:gd name="connsiteY13" fmla="*/ 1708 h 379306"/>
                  <a:gd name="connsiteX14" fmla="*/ 282015 w 274997"/>
                  <a:gd name="connsiteY14" fmla="*/ 61449 h 379306"/>
                  <a:gd name="connsiteX15" fmla="*/ 284386 w 274997"/>
                  <a:gd name="connsiteY15" fmla="*/ 66759 h 379306"/>
                  <a:gd name="connsiteX16" fmla="*/ 284386 w 274997"/>
                  <a:gd name="connsiteY16" fmla="*/ 376273 h 379306"/>
                  <a:gd name="connsiteX17" fmla="*/ 277274 w 274997"/>
                  <a:gd name="connsiteY17" fmla="*/ 383385 h 37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4997" h="379306">
                    <a:moveTo>
                      <a:pt x="277274" y="383385"/>
                    </a:moveTo>
                    <a:lnTo>
                      <a:pt x="258308" y="383385"/>
                    </a:lnTo>
                    <a:lnTo>
                      <a:pt x="258308" y="369161"/>
                    </a:lnTo>
                    <a:lnTo>
                      <a:pt x="270351" y="369161"/>
                    </a:lnTo>
                    <a:lnTo>
                      <a:pt x="270351" y="70078"/>
                    </a:lnTo>
                    <a:lnTo>
                      <a:pt x="206154" y="14225"/>
                    </a:lnTo>
                    <a:lnTo>
                      <a:pt x="14225" y="14225"/>
                    </a:lnTo>
                    <a:lnTo>
                      <a:pt x="14225" y="25130"/>
                    </a:lnTo>
                    <a:lnTo>
                      <a:pt x="1" y="25130"/>
                    </a:lnTo>
                    <a:lnTo>
                      <a:pt x="1" y="7113"/>
                    </a:lnTo>
                    <a:cubicBezTo>
                      <a:pt x="-52" y="3238"/>
                      <a:pt x="3047" y="54"/>
                      <a:pt x="6922" y="1"/>
                    </a:cubicBezTo>
                    <a:cubicBezTo>
                      <a:pt x="6985" y="0"/>
                      <a:pt x="7049" y="0"/>
                      <a:pt x="7113" y="1"/>
                    </a:cubicBezTo>
                    <a:lnTo>
                      <a:pt x="208619" y="1"/>
                    </a:lnTo>
                    <a:cubicBezTo>
                      <a:pt x="210327" y="-31"/>
                      <a:pt x="211985" y="578"/>
                      <a:pt x="213266" y="1708"/>
                    </a:cubicBezTo>
                    <a:lnTo>
                      <a:pt x="282015" y="61449"/>
                    </a:lnTo>
                    <a:cubicBezTo>
                      <a:pt x="283526" y="62800"/>
                      <a:pt x="284388" y="64732"/>
                      <a:pt x="284386" y="66759"/>
                    </a:cubicBezTo>
                    <a:lnTo>
                      <a:pt x="284386" y="376273"/>
                    </a:lnTo>
                    <a:cubicBezTo>
                      <a:pt x="284386" y="380201"/>
                      <a:pt x="281202" y="383385"/>
                      <a:pt x="277274" y="383385"/>
                    </a:cubicBezTo>
                    <a:close/>
                  </a:path>
                </a:pathLst>
              </a:custGeom>
              <a:grpFill/>
              <a:ln w="9398" cap="flat">
                <a:noFill/>
                <a:prstDash val="solid"/>
                <a:miter/>
              </a:ln>
            </p:spPr>
            <p:txBody>
              <a:bodyPr rtlCol="0" anchor="ctr"/>
              <a:lstStyle/>
              <a:p>
                <a:pPr defTabSz="485720">
                  <a:defRPr/>
                </a:pPr>
                <a:endParaRPr lang="en-US" sz="1000" dirty="0">
                  <a:solidFill>
                    <a:srgbClr val="FFFFFF"/>
                  </a:solidFill>
                  <a:latin typeface="Amazon Ember"/>
                </a:endParaRPr>
              </a:p>
            </p:txBody>
          </p:sp>
          <p:sp>
            <p:nvSpPr>
              <p:cNvPr id="222" name="Freeform: Shape 221">
                <a:extLst>
                  <a:ext uri="{FF2B5EF4-FFF2-40B4-BE49-F238E27FC236}">
                    <a16:creationId xmlns:a16="http://schemas.microsoft.com/office/drawing/2014/main" id="{41A1AA86-9260-405B-9E52-74592992057A}"/>
                  </a:ext>
                </a:extLst>
              </p:cNvPr>
              <p:cNvSpPr/>
              <p:nvPr/>
            </p:nvSpPr>
            <p:spPr>
              <a:xfrm>
                <a:off x="3234639" y="1672908"/>
                <a:ext cx="274997" cy="369824"/>
              </a:xfrm>
              <a:custGeom>
                <a:avLst/>
                <a:gdLst>
                  <a:gd name="connsiteX0" fmla="*/ 268454 w 274997"/>
                  <a:gd name="connsiteY0" fmla="*/ 374471 h 369824"/>
                  <a:gd name="connsiteX1" fmla="*/ 7112 w 274997"/>
                  <a:gd name="connsiteY1" fmla="*/ 374471 h 369824"/>
                  <a:gd name="connsiteX2" fmla="*/ 0 w 274997"/>
                  <a:gd name="connsiteY2" fmla="*/ 367359 h 369824"/>
                  <a:gd name="connsiteX3" fmla="*/ 0 w 274997"/>
                  <a:gd name="connsiteY3" fmla="*/ 314919 h 369824"/>
                  <a:gd name="connsiteX4" fmla="*/ 14224 w 274997"/>
                  <a:gd name="connsiteY4" fmla="*/ 314919 h 369824"/>
                  <a:gd name="connsiteX5" fmla="*/ 14224 w 274997"/>
                  <a:gd name="connsiteY5" fmla="*/ 360247 h 369824"/>
                  <a:gd name="connsiteX6" fmla="*/ 261342 w 274997"/>
                  <a:gd name="connsiteY6" fmla="*/ 360247 h 369824"/>
                  <a:gd name="connsiteX7" fmla="*/ 261342 w 274997"/>
                  <a:gd name="connsiteY7" fmla="*/ 69792 h 369824"/>
                  <a:gd name="connsiteX8" fmla="*/ 205774 w 274997"/>
                  <a:gd name="connsiteY8" fmla="*/ 14224 h 369824"/>
                  <a:gd name="connsiteX9" fmla="*/ 14224 w 274997"/>
                  <a:gd name="connsiteY9" fmla="*/ 14224 h 369824"/>
                  <a:gd name="connsiteX10" fmla="*/ 14224 w 274997"/>
                  <a:gd name="connsiteY10" fmla="*/ 70077 h 369824"/>
                  <a:gd name="connsiteX11" fmla="*/ 379 w 274997"/>
                  <a:gd name="connsiteY11" fmla="*/ 70077 h 369824"/>
                  <a:gd name="connsiteX12" fmla="*/ 379 w 274997"/>
                  <a:gd name="connsiteY12" fmla="*/ 7112 h 369824"/>
                  <a:gd name="connsiteX13" fmla="*/ 7491 w 274997"/>
                  <a:gd name="connsiteY13" fmla="*/ 0 h 369824"/>
                  <a:gd name="connsiteX14" fmla="*/ 208998 w 274997"/>
                  <a:gd name="connsiteY14" fmla="*/ 0 h 369824"/>
                  <a:gd name="connsiteX15" fmla="*/ 214024 w 274997"/>
                  <a:gd name="connsiteY15" fmla="*/ 2086 h 369824"/>
                  <a:gd name="connsiteX16" fmla="*/ 273765 w 274997"/>
                  <a:gd name="connsiteY16" fmla="*/ 61827 h 369824"/>
                  <a:gd name="connsiteX17" fmla="*/ 275851 w 274997"/>
                  <a:gd name="connsiteY17" fmla="*/ 66853 h 369824"/>
                  <a:gd name="connsiteX18" fmla="*/ 275851 w 274997"/>
                  <a:gd name="connsiteY18" fmla="*/ 367359 h 369824"/>
                  <a:gd name="connsiteX19" fmla="*/ 268744 w 274997"/>
                  <a:gd name="connsiteY19" fmla="*/ 374476 h 369824"/>
                  <a:gd name="connsiteX20" fmla="*/ 268454 w 274997"/>
                  <a:gd name="connsiteY20" fmla="*/ 374471 h 36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4997" h="369824">
                    <a:moveTo>
                      <a:pt x="268454" y="374471"/>
                    </a:moveTo>
                    <a:lnTo>
                      <a:pt x="7112" y="374471"/>
                    </a:lnTo>
                    <a:cubicBezTo>
                      <a:pt x="3184" y="374471"/>
                      <a:pt x="0" y="371286"/>
                      <a:pt x="0" y="367359"/>
                    </a:cubicBezTo>
                    <a:lnTo>
                      <a:pt x="0" y="314919"/>
                    </a:lnTo>
                    <a:lnTo>
                      <a:pt x="14224" y="314919"/>
                    </a:lnTo>
                    <a:lnTo>
                      <a:pt x="14224" y="360247"/>
                    </a:lnTo>
                    <a:lnTo>
                      <a:pt x="261342" y="360247"/>
                    </a:lnTo>
                    <a:lnTo>
                      <a:pt x="261342" y="69792"/>
                    </a:lnTo>
                    <a:lnTo>
                      <a:pt x="205774" y="14224"/>
                    </a:lnTo>
                    <a:lnTo>
                      <a:pt x="14224" y="14224"/>
                    </a:lnTo>
                    <a:lnTo>
                      <a:pt x="14224" y="70077"/>
                    </a:lnTo>
                    <a:lnTo>
                      <a:pt x="379" y="70077"/>
                    </a:lnTo>
                    <a:lnTo>
                      <a:pt x="379" y="7112"/>
                    </a:lnTo>
                    <a:cubicBezTo>
                      <a:pt x="430" y="3205"/>
                      <a:pt x="3585" y="51"/>
                      <a:pt x="7491" y="0"/>
                    </a:cubicBezTo>
                    <a:lnTo>
                      <a:pt x="208998" y="0"/>
                    </a:lnTo>
                    <a:cubicBezTo>
                      <a:pt x="210884" y="2"/>
                      <a:pt x="212691" y="752"/>
                      <a:pt x="214024" y="2086"/>
                    </a:cubicBezTo>
                    <a:lnTo>
                      <a:pt x="273765" y="61827"/>
                    </a:lnTo>
                    <a:cubicBezTo>
                      <a:pt x="275099" y="63159"/>
                      <a:pt x="275849" y="64967"/>
                      <a:pt x="275851" y="66853"/>
                    </a:cubicBezTo>
                    <a:lnTo>
                      <a:pt x="275851" y="367359"/>
                    </a:lnTo>
                    <a:cubicBezTo>
                      <a:pt x="275854" y="371286"/>
                      <a:pt x="272672" y="374473"/>
                      <a:pt x="268744" y="374476"/>
                    </a:cubicBezTo>
                    <a:cubicBezTo>
                      <a:pt x="268648" y="374476"/>
                      <a:pt x="268551" y="374474"/>
                      <a:pt x="268454" y="374471"/>
                    </a:cubicBezTo>
                    <a:close/>
                  </a:path>
                </a:pathLst>
              </a:custGeom>
              <a:grpFill/>
              <a:ln w="9398" cap="flat">
                <a:noFill/>
                <a:prstDash val="solid"/>
                <a:miter/>
              </a:ln>
            </p:spPr>
            <p:txBody>
              <a:bodyPr rtlCol="0" anchor="ctr"/>
              <a:lstStyle/>
              <a:p>
                <a:pPr defTabSz="485720">
                  <a:defRPr/>
                </a:pPr>
                <a:endParaRPr lang="en-US" sz="1000" dirty="0">
                  <a:solidFill>
                    <a:srgbClr val="FFFFFF"/>
                  </a:solidFill>
                  <a:latin typeface="Amazon Ember"/>
                </a:endParaRPr>
              </a:p>
            </p:txBody>
          </p:sp>
          <p:sp>
            <p:nvSpPr>
              <p:cNvPr id="223" name="Freeform: Shape 222">
                <a:extLst>
                  <a:ext uri="{FF2B5EF4-FFF2-40B4-BE49-F238E27FC236}">
                    <a16:creationId xmlns:a16="http://schemas.microsoft.com/office/drawing/2014/main" id="{42EC988C-D6A9-48F6-A0D8-AF05D5373C18}"/>
                  </a:ext>
                </a:extLst>
              </p:cNvPr>
              <p:cNvSpPr/>
              <p:nvPr/>
            </p:nvSpPr>
            <p:spPr>
              <a:xfrm>
                <a:off x="3436525" y="1680020"/>
                <a:ext cx="66379" cy="66379"/>
              </a:xfrm>
              <a:custGeom>
                <a:avLst/>
                <a:gdLst>
                  <a:gd name="connsiteX0" fmla="*/ 66568 w 66378"/>
                  <a:gd name="connsiteY0" fmla="*/ 66853 h 66378"/>
                  <a:gd name="connsiteX1" fmla="*/ 7112 w 66378"/>
                  <a:gd name="connsiteY1" fmla="*/ 66853 h 66378"/>
                  <a:gd name="connsiteX2" fmla="*/ 0 w 66378"/>
                  <a:gd name="connsiteY2" fmla="*/ 59741 h 66378"/>
                  <a:gd name="connsiteX3" fmla="*/ 0 w 66378"/>
                  <a:gd name="connsiteY3" fmla="*/ 0 h 66378"/>
                  <a:gd name="connsiteX4" fmla="*/ 14224 w 66378"/>
                  <a:gd name="connsiteY4" fmla="*/ 0 h 66378"/>
                  <a:gd name="connsiteX5" fmla="*/ 14224 w 66378"/>
                  <a:gd name="connsiteY5" fmla="*/ 52629 h 66378"/>
                  <a:gd name="connsiteX6" fmla="*/ 66853 w 66378"/>
                  <a:gd name="connsiteY6" fmla="*/ 52629 h 6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78" h="66378">
                    <a:moveTo>
                      <a:pt x="66568" y="66853"/>
                    </a:moveTo>
                    <a:lnTo>
                      <a:pt x="7112" y="66853"/>
                    </a:lnTo>
                    <a:cubicBezTo>
                      <a:pt x="3206" y="66802"/>
                      <a:pt x="51" y="63647"/>
                      <a:pt x="0" y="59741"/>
                    </a:cubicBezTo>
                    <a:lnTo>
                      <a:pt x="0" y="0"/>
                    </a:lnTo>
                    <a:lnTo>
                      <a:pt x="14224" y="0"/>
                    </a:lnTo>
                    <a:lnTo>
                      <a:pt x="14224" y="52629"/>
                    </a:lnTo>
                    <a:lnTo>
                      <a:pt x="66853" y="52629"/>
                    </a:lnTo>
                    <a:close/>
                  </a:path>
                </a:pathLst>
              </a:custGeom>
              <a:grpFill/>
              <a:ln w="9398" cap="flat">
                <a:noFill/>
                <a:prstDash val="solid"/>
                <a:miter/>
              </a:ln>
            </p:spPr>
            <p:txBody>
              <a:bodyPr rtlCol="0" anchor="ctr"/>
              <a:lstStyle/>
              <a:p>
                <a:pPr defTabSz="485720">
                  <a:defRPr/>
                </a:pPr>
                <a:endParaRPr lang="en-US" sz="1000" dirty="0">
                  <a:solidFill>
                    <a:srgbClr val="FFFFFF"/>
                  </a:solidFill>
                  <a:latin typeface="Amazon Ember"/>
                </a:endParaRPr>
              </a:p>
            </p:txBody>
          </p:sp>
          <p:sp>
            <p:nvSpPr>
              <p:cNvPr id="224" name="Freeform: Shape 223">
                <a:extLst>
                  <a:ext uri="{FF2B5EF4-FFF2-40B4-BE49-F238E27FC236}">
                    <a16:creationId xmlns:a16="http://schemas.microsoft.com/office/drawing/2014/main" id="{FD79613B-D7B8-4381-A423-52E5251D49F1}"/>
                  </a:ext>
                </a:extLst>
              </p:cNvPr>
              <p:cNvSpPr/>
              <p:nvPr/>
            </p:nvSpPr>
            <p:spPr>
              <a:xfrm>
                <a:off x="3262328" y="1866354"/>
                <a:ext cx="66379" cy="9483"/>
              </a:xfrm>
              <a:custGeom>
                <a:avLst/>
                <a:gdLst>
                  <a:gd name="connsiteX0" fmla="*/ 0 w 66378"/>
                  <a:gd name="connsiteY0" fmla="*/ 0 h 9482"/>
                  <a:gd name="connsiteX1" fmla="*/ 68844 w 66378"/>
                  <a:gd name="connsiteY1" fmla="*/ 0 h 9482"/>
                  <a:gd name="connsiteX2" fmla="*/ 68844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68844" y="0"/>
                    </a:lnTo>
                    <a:lnTo>
                      <a:pt x="68844" y="14224"/>
                    </a:lnTo>
                    <a:lnTo>
                      <a:pt x="0" y="14224"/>
                    </a:lnTo>
                    <a:close/>
                  </a:path>
                </a:pathLst>
              </a:custGeom>
              <a:grpFill/>
              <a:ln w="9398" cap="flat">
                <a:noFill/>
                <a:prstDash val="solid"/>
                <a:miter/>
              </a:ln>
            </p:spPr>
            <p:txBody>
              <a:bodyPr rtlCol="0" anchor="ctr"/>
              <a:lstStyle/>
              <a:p>
                <a:pPr defTabSz="485720">
                  <a:defRPr/>
                </a:pPr>
                <a:endParaRPr lang="en-US" sz="1000" dirty="0">
                  <a:solidFill>
                    <a:srgbClr val="FFFFFF"/>
                  </a:solidFill>
                  <a:latin typeface="Amazon Ember"/>
                </a:endParaRPr>
              </a:p>
            </p:txBody>
          </p:sp>
          <p:sp>
            <p:nvSpPr>
              <p:cNvPr id="225" name="Freeform: Shape 224">
                <a:extLst>
                  <a:ext uri="{FF2B5EF4-FFF2-40B4-BE49-F238E27FC236}">
                    <a16:creationId xmlns:a16="http://schemas.microsoft.com/office/drawing/2014/main" id="{B74A4A2F-D333-4145-B2D9-BF9765C27D27}"/>
                  </a:ext>
                </a:extLst>
              </p:cNvPr>
              <p:cNvSpPr/>
              <p:nvPr/>
            </p:nvSpPr>
            <p:spPr>
              <a:xfrm>
                <a:off x="3242130" y="1902293"/>
                <a:ext cx="75861" cy="9483"/>
              </a:xfrm>
              <a:custGeom>
                <a:avLst/>
                <a:gdLst>
                  <a:gd name="connsiteX0" fmla="*/ 0 w 75861"/>
                  <a:gd name="connsiteY0" fmla="*/ 0 h 9482"/>
                  <a:gd name="connsiteX1" fmla="*/ 76335 w 75861"/>
                  <a:gd name="connsiteY1" fmla="*/ 0 h 9482"/>
                  <a:gd name="connsiteX2" fmla="*/ 76335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76335" y="0"/>
                    </a:lnTo>
                    <a:lnTo>
                      <a:pt x="76335" y="14224"/>
                    </a:lnTo>
                    <a:lnTo>
                      <a:pt x="0" y="14224"/>
                    </a:lnTo>
                    <a:close/>
                  </a:path>
                </a:pathLst>
              </a:custGeom>
              <a:grpFill/>
              <a:ln w="9398" cap="flat">
                <a:noFill/>
                <a:prstDash val="solid"/>
                <a:miter/>
              </a:ln>
            </p:spPr>
            <p:txBody>
              <a:bodyPr rtlCol="0" anchor="ctr"/>
              <a:lstStyle/>
              <a:p>
                <a:pPr defTabSz="485720">
                  <a:defRPr/>
                </a:pPr>
                <a:endParaRPr lang="en-US" sz="1000" dirty="0">
                  <a:solidFill>
                    <a:srgbClr val="FFFFFF"/>
                  </a:solidFill>
                  <a:latin typeface="Amazon Ember"/>
                </a:endParaRPr>
              </a:p>
            </p:txBody>
          </p:sp>
          <p:sp>
            <p:nvSpPr>
              <p:cNvPr id="226" name="Freeform: Shape 225">
                <a:extLst>
                  <a:ext uri="{FF2B5EF4-FFF2-40B4-BE49-F238E27FC236}">
                    <a16:creationId xmlns:a16="http://schemas.microsoft.com/office/drawing/2014/main" id="{A3721870-DF71-4BAF-8F5D-BC833129E770}"/>
                  </a:ext>
                </a:extLst>
              </p:cNvPr>
              <p:cNvSpPr/>
              <p:nvPr/>
            </p:nvSpPr>
            <p:spPr>
              <a:xfrm>
                <a:off x="3357155" y="1866544"/>
                <a:ext cx="104309" cy="9483"/>
              </a:xfrm>
              <a:custGeom>
                <a:avLst/>
                <a:gdLst>
                  <a:gd name="connsiteX0" fmla="*/ 0 w 104309"/>
                  <a:gd name="connsiteY0" fmla="*/ 0 h 9482"/>
                  <a:gd name="connsiteX1" fmla="*/ 111421 w 104309"/>
                  <a:gd name="connsiteY1" fmla="*/ 0 h 9482"/>
                  <a:gd name="connsiteX2" fmla="*/ 111421 w 104309"/>
                  <a:gd name="connsiteY2" fmla="*/ 14224 h 9482"/>
                  <a:gd name="connsiteX3" fmla="*/ 0 w 104309"/>
                  <a:gd name="connsiteY3" fmla="*/ 14224 h 9482"/>
                </a:gdLst>
                <a:ahLst/>
                <a:cxnLst>
                  <a:cxn ang="0">
                    <a:pos x="connsiteX0" y="connsiteY0"/>
                  </a:cxn>
                  <a:cxn ang="0">
                    <a:pos x="connsiteX1" y="connsiteY1"/>
                  </a:cxn>
                  <a:cxn ang="0">
                    <a:pos x="connsiteX2" y="connsiteY2"/>
                  </a:cxn>
                  <a:cxn ang="0">
                    <a:pos x="connsiteX3" y="connsiteY3"/>
                  </a:cxn>
                </a:cxnLst>
                <a:rect l="l" t="t" r="r" b="b"/>
                <a:pathLst>
                  <a:path w="104309" h="9482">
                    <a:moveTo>
                      <a:pt x="0" y="0"/>
                    </a:moveTo>
                    <a:lnTo>
                      <a:pt x="111421" y="0"/>
                    </a:lnTo>
                    <a:lnTo>
                      <a:pt x="111421" y="14224"/>
                    </a:lnTo>
                    <a:lnTo>
                      <a:pt x="0" y="14224"/>
                    </a:lnTo>
                    <a:close/>
                  </a:path>
                </a:pathLst>
              </a:custGeom>
              <a:grpFill/>
              <a:ln w="9398" cap="flat">
                <a:noFill/>
                <a:prstDash val="solid"/>
                <a:miter/>
              </a:ln>
            </p:spPr>
            <p:txBody>
              <a:bodyPr rtlCol="0" anchor="ctr"/>
              <a:lstStyle/>
              <a:p>
                <a:pPr defTabSz="485720">
                  <a:defRPr/>
                </a:pPr>
                <a:endParaRPr lang="en-US" sz="1000" dirty="0">
                  <a:solidFill>
                    <a:srgbClr val="FFFFFF"/>
                  </a:solidFill>
                  <a:latin typeface="Amazon Ember"/>
                </a:endParaRPr>
              </a:p>
            </p:txBody>
          </p:sp>
          <p:sp>
            <p:nvSpPr>
              <p:cNvPr id="227" name="Freeform: Shape 226">
                <a:extLst>
                  <a:ext uri="{FF2B5EF4-FFF2-40B4-BE49-F238E27FC236}">
                    <a16:creationId xmlns:a16="http://schemas.microsoft.com/office/drawing/2014/main" id="{57F5DB49-9742-4816-A408-CF62206009E5}"/>
                  </a:ext>
                </a:extLst>
              </p:cNvPr>
              <p:cNvSpPr/>
              <p:nvPr/>
            </p:nvSpPr>
            <p:spPr>
              <a:xfrm>
                <a:off x="3385413" y="1909974"/>
                <a:ext cx="75861" cy="9483"/>
              </a:xfrm>
              <a:custGeom>
                <a:avLst/>
                <a:gdLst>
                  <a:gd name="connsiteX0" fmla="*/ 0 w 75861"/>
                  <a:gd name="connsiteY0" fmla="*/ 0 h 9482"/>
                  <a:gd name="connsiteX1" fmla="*/ 81551 w 75861"/>
                  <a:gd name="connsiteY1" fmla="*/ 0 h 9482"/>
                  <a:gd name="connsiteX2" fmla="*/ 81551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1551" y="0"/>
                    </a:lnTo>
                    <a:lnTo>
                      <a:pt x="81551" y="14224"/>
                    </a:lnTo>
                    <a:lnTo>
                      <a:pt x="0" y="14224"/>
                    </a:lnTo>
                    <a:close/>
                  </a:path>
                </a:pathLst>
              </a:custGeom>
              <a:grpFill/>
              <a:ln w="9398" cap="flat">
                <a:noFill/>
                <a:prstDash val="solid"/>
                <a:miter/>
              </a:ln>
            </p:spPr>
            <p:txBody>
              <a:bodyPr rtlCol="0" anchor="ctr"/>
              <a:lstStyle/>
              <a:p>
                <a:pPr defTabSz="485720">
                  <a:defRPr/>
                </a:pPr>
                <a:endParaRPr lang="en-US" sz="1000" dirty="0">
                  <a:solidFill>
                    <a:srgbClr val="FFFFFF"/>
                  </a:solidFill>
                  <a:latin typeface="Amazon Ember"/>
                </a:endParaRPr>
              </a:p>
            </p:txBody>
          </p:sp>
          <p:sp>
            <p:nvSpPr>
              <p:cNvPr id="228" name="Freeform: Shape 227">
                <a:extLst>
                  <a:ext uri="{FF2B5EF4-FFF2-40B4-BE49-F238E27FC236}">
                    <a16:creationId xmlns:a16="http://schemas.microsoft.com/office/drawing/2014/main" id="{D0E3043E-6F24-4A62-A68F-66ADAD97F735}"/>
                  </a:ext>
                </a:extLst>
              </p:cNvPr>
              <p:cNvSpPr/>
              <p:nvPr/>
            </p:nvSpPr>
            <p:spPr>
              <a:xfrm>
                <a:off x="3329939" y="1783381"/>
                <a:ext cx="132757" cy="9483"/>
              </a:xfrm>
              <a:custGeom>
                <a:avLst/>
                <a:gdLst>
                  <a:gd name="connsiteX0" fmla="*/ 0 w 132757"/>
                  <a:gd name="connsiteY0" fmla="*/ 0 h 9482"/>
                  <a:gd name="connsiteX1" fmla="*/ 137025 w 132757"/>
                  <a:gd name="connsiteY1" fmla="*/ 0 h 9482"/>
                  <a:gd name="connsiteX2" fmla="*/ 137025 w 132757"/>
                  <a:gd name="connsiteY2" fmla="*/ 14224 h 9482"/>
                  <a:gd name="connsiteX3" fmla="*/ 0 w 132757"/>
                  <a:gd name="connsiteY3" fmla="*/ 14224 h 9482"/>
                </a:gdLst>
                <a:ahLst/>
                <a:cxnLst>
                  <a:cxn ang="0">
                    <a:pos x="connsiteX0" y="connsiteY0"/>
                  </a:cxn>
                  <a:cxn ang="0">
                    <a:pos x="connsiteX1" y="connsiteY1"/>
                  </a:cxn>
                  <a:cxn ang="0">
                    <a:pos x="connsiteX2" y="connsiteY2"/>
                  </a:cxn>
                  <a:cxn ang="0">
                    <a:pos x="connsiteX3" y="connsiteY3"/>
                  </a:cxn>
                </a:cxnLst>
                <a:rect l="l" t="t" r="r" b="b"/>
                <a:pathLst>
                  <a:path w="132757" h="9482">
                    <a:moveTo>
                      <a:pt x="0" y="0"/>
                    </a:moveTo>
                    <a:lnTo>
                      <a:pt x="137025" y="0"/>
                    </a:lnTo>
                    <a:lnTo>
                      <a:pt x="137025" y="14224"/>
                    </a:lnTo>
                    <a:lnTo>
                      <a:pt x="0" y="14224"/>
                    </a:lnTo>
                    <a:close/>
                  </a:path>
                </a:pathLst>
              </a:custGeom>
              <a:grpFill/>
              <a:ln w="9398" cap="flat">
                <a:noFill/>
                <a:prstDash val="solid"/>
                <a:miter/>
              </a:ln>
            </p:spPr>
            <p:txBody>
              <a:bodyPr rtlCol="0" anchor="ctr"/>
              <a:lstStyle/>
              <a:p>
                <a:pPr defTabSz="485720">
                  <a:defRPr/>
                </a:pPr>
                <a:endParaRPr lang="en-US" sz="1000" dirty="0">
                  <a:solidFill>
                    <a:srgbClr val="FFFFFF"/>
                  </a:solidFill>
                  <a:latin typeface="Amazon Ember"/>
                </a:endParaRPr>
              </a:p>
            </p:txBody>
          </p:sp>
          <p:sp>
            <p:nvSpPr>
              <p:cNvPr id="229" name="Freeform: Shape 228">
                <a:extLst>
                  <a:ext uri="{FF2B5EF4-FFF2-40B4-BE49-F238E27FC236}">
                    <a16:creationId xmlns:a16="http://schemas.microsoft.com/office/drawing/2014/main" id="{A36CA4EA-37BC-46A4-8968-012E6822ACEB}"/>
                  </a:ext>
                </a:extLst>
              </p:cNvPr>
              <p:cNvSpPr/>
              <p:nvPr/>
            </p:nvSpPr>
            <p:spPr>
              <a:xfrm>
                <a:off x="3386077" y="1821217"/>
                <a:ext cx="75861" cy="9483"/>
              </a:xfrm>
              <a:custGeom>
                <a:avLst/>
                <a:gdLst>
                  <a:gd name="connsiteX0" fmla="*/ 0 w 75861"/>
                  <a:gd name="connsiteY0" fmla="*/ 0 h 9482"/>
                  <a:gd name="connsiteX1" fmla="*/ 80887 w 75861"/>
                  <a:gd name="connsiteY1" fmla="*/ 0 h 9482"/>
                  <a:gd name="connsiteX2" fmla="*/ 80887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0887" y="0"/>
                    </a:lnTo>
                    <a:lnTo>
                      <a:pt x="80887" y="14224"/>
                    </a:lnTo>
                    <a:lnTo>
                      <a:pt x="0" y="14224"/>
                    </a:lnTo>
                    <a:close/>
                  </a:path>
                </a:pathLst>
              </a:custGeom>
              <a:grpFill/>
              <a:ln w="9398" cap="flat">
                <a:noFill/>
                <a:prstDash val="solid"/>
                <a:miter/>
              </a:ln>
            </p:spPr>
            <p:txBody>
              <a:bodyPr rtlCol="0" anchor="ctr"/>
              <a:lstStyle/>
              <a:p>
                <a:pPr defTabSz="485720">
                  <a:defRPr/>
                </a:pPr>
                <a:endParaRPr lang="en-US" sz="1000" dirty="0">
                  <a:solidFill>
                    <a:srgbClr val="FFFFFF"/>
                  </a:solidFill>
                  <a:latin typeface="Amazon Ember"/>
                </a:endParaRPr>
              </a:p>
            </p:txBody>
          </p:sp>
          <p:sp>
            <p:nvSpPr>
              <p:cNvPr id="230" name="Freeform: Shape 229">
                <a:extLst>
                  <a:ext uri="{FF2B5EF4-FFF2-40B4-BE49-F238E27FC236}">
                    <a16:creationId xmlns:a16="http://schemas.microsoft.com/office/drawing/2014/main" id="{57666844-6800-4A71-8E93-D6357CABB112}"/>
                  </a:ext>
                </a:extLst>
              </p:cNvPr>
              <p:cNvSpPr/>
              <p:nvPr/>
            </p:nvSpPr>
            <p:spPr>
              <a:xfrm>
                <a:off x="3171484" y="1864458"/>
                <a:ext cx="37931" cy="9483"/>
              </a:xfrm>
              <a:custGeom>
                <a:avLst/>
                <a:gdLst>
                  <a:gd name="connsiteX0" fmla="*/ 0 w 37930"/>
                  <a:gd name="connsiteY0" fmla="*/ 0 h 9482"/>
                  <a:gd name="connsiteX1" fmla="*/ 39069 w 37930"/>
                  <a:gd name="connsiteY1" fmla="*/ 0 h 9482"/>
                  <a:gd name="connsiteX2" fmla="*/ 39069 w 37930"/>
                  <a:gd name="connsiteY2" fmla="*/ 14224 h 9482"/>
                  <a:gd name="connsiteX3" fmla="*/ 0 w 37930"/>
                  <a:gd name="connsiteY3" fmla="*/ 14224 h 9482"/>
                </a:gdLst>
                <a:ahLst/>
                <a:cxnLst>
                  <a:cxn ang="0">
                    <a:pos x="connsiteX0" y="connsiteY0"/>
                  </a:cxn>
                  <a:cxn ang="0">
                    <a:pos x="connsiteX1" y="connsiteY1"/>
                  </a:cxn>
                  <a:cxn ang="0">
                    <a:pos x="connsiteX2" y="connsiteY2"/>
                  </a:cxn>
                  <a:cxn ang="0">
                    <a:pos x="connsiteX3" y="connsiteY3"/>
                  </a:cxn>
                </a:cxnLst>
                <a:rect l="l" t="t" r="r" b="b"/>
                <a:pathLst>
                  <a:path w="37930" h="9482">
                    <a:moveTo>
                      <a:pt x="0" y="0"/>
                    </a:moveTo>
                    <a:lnTo>
                      <a:pt x="39069" y="0"/>
                    </a:lnTo>
                    <a:lnTo>
                      <a:pt x="39069" y="14224"/>
                    </a:lnTo>
                    <a:lnTo>
                      <a:pt x="0" y="14224"/>
                    </a:lnTo>
                    <a:close/>
                  </a:path>
                </a:pathLst>
              </a:custGeom>
              <a:grpFill/>
              <a:ln w="9398" cap="flat">
                <a:noFill/>
                <a:prstDash val="solid"/>
                <a:miter/>
              </a:ln>
            </p:spPr>
            <p:txBody>
              <a:bodyPr rtlCol="0" anchor="ctr"/>
              <a:lstStyle/>
              <a:p>
                <a:pPr defTabSz="485720">
                  <a:defRPr/>
                </a:pPr>
                <a:endParaRPr lang="en-US" sz="1000" dirty="0">
                  <a:solidFill>
                    <a:srgbClr val="FFFFFF"/>
                  </a:solidFill>
                  <a:latin typeface="Amazon Ember"/>
                </a:endParaRPr>
              </a:p>
            </p:txBody>
          </p:sp>
          <p:sp>
            <p:nvSpPr>
              <p:cNvPr id="231" name="Freeform: Shape 230">
                <a:extLst>
                  <a:ext uri="{FF2B5EF4-FFF2-40B4-BE49-F238E27FC236}">
                    <a16:creationId xmlns:a16="http://schemas.microsoft.com/office/drawing/2014/main" id="{FB2D8DA0-71EF-4BD6-A759-FAE03097B5B8}"/>
                  </a:ext>
                </a:extLst>
              </p:cNvPr>
              <p:cNvSpPr/>
              <p:nvPr/>
            </p:nvSpPr>
            <p:spPr>
              <a:xfrm>
                <a:off x="3083390" y="1864458"/>
                <a:ext cx="47413" cy="9483"/>
              </a:xfrm>
              <a:custGeom>
                <a:avLst/>
                <a:gdLst>
                  <a:gd name="connsiteX0" fmla="*/ 0 w 47413"/>
                  <a:gd name="connsiteY0" fmla="*/ 0 h 9482"/>
                  <a:gd name="connsiteX1" fmla="*/ 53387 w 47413"/>
                  <a:gd name="connsiteY1" fmla="*/ 0 h 9482"/>
                  <a:gd name="connsiteX2" fmla="*/ 5338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3387" y="0"/>
                    </a:lnTo>
                    <a:lnTo>
                      <a:pt x="53387" y="14224"/>
                    </a:lnTo>
                    <a:lnTo>
                      <a:pt x="0" y="14224"/>
                    </a:lnTo>
                    <a:close/>
                  </a:path>
                </a:pathLst>
              </a:custGeom>
              <a:grpFill/>
              <a:ln w="9398" cap="flat">
                <a:noFill/>
                <a:prstDash val="solid"/>
                <a:miter/>
              </a:ln>
            </p:spPr>
            <p:txBody>
              <a:bodyPr rtlCol="0" anchor="ctr"/>
              <a:lstStyle/>
              <a:p>
                <a:pPr defTabSz="485720">
                  <a:defRPr/>
                </a:pPr>
                <a:endParaRPr lang="en-US" sz="1000" dirty="0">
                  <a:solidFill>
                    <a:srgbClr val="FFFFFF"/>
                  </a:solidFill>
                  <a:latin typeface="Amazon Ember"/>
                </a:endParaRPr>
              </a:p>
            </p:txBody>
          </p:sp>
          <p:sp>
            <p:nvSpPr>
              <p:cNvPr id="232" name="Freeform: Shape 231">
                <a:extLst>
                  <a:ext uri="{FF2B5EF4-FFF2-40B4-BE49-F238E27FC236}">
                    <a16:creationId xmlns:a16="http://schemas.microsoft.com/office/drawing/2014/main" id="{7C0F42C1-86A6-4011-A8D6-1EB9158A61F9}"/>
                  </a:ext>
                </a:extLst>
              </p:cNvPr>
              <p:cNvSpPr/>
              <p:nvPr/>
            </p:nvSpPr>
            <p:spPr>
              <a:xfrm>
                <a:off x="3119424" y="1834682"/>
                <a:ext cx="47413" cy="9483"/>
              </a:xfrm>
              <a:custGeom>
                <a:avLst/>
                <a:gdLst>
                  <a:gd name="connsiteX0" fmla="*/ 0 w 47413"/>
                  <a:gd name="connsiteY0" fmla="*/ 0 h 9482"/>
                  <a:gd name="connsiteX1" fmla="*/ 50637 w 47413"/>
                  <a:gd name="connsiteY1" fmla="*/ 0 h 9482"/>
                  <a:gd name="connsiteX2" fmla="*/ 5063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0637" y="0"/>
                    </a:lnTo>
                    <a:lnTo>
                      <a:pt x="50637" y="14224"/>
                    </a:lnTo>
                    <a:lnTo>
                      <a:pt x="0" y="14224"/>
                    </a:lnTo>
                    <a:close/>
                  </a:path>
                </a:pathLst>
              </a:custGeom>
              <a:grpFill/>
              <a:ln w="9398" cap="flat">
                <a:noFill/>
                <a:prstDash val="solid"/>
                <a:miter/>
              </a:ln>
            </p:spPr>
            <p:txBody>
              <a:bodyPr rtlCol="0" anchor="ctr"/>
              <a:lstStyle/>
              <a:p>
                <a:pPr defTabSz="485720">
                  <a:defRPr/>
                </a:pPr>
                <a:endParaRPr lang="en-US" sz="1000" dirty="0">
                  <a:solidFill>
                    <a:srgbClr val="FFFFFF"/>
                  </a:solidFill>
                  <a:latin typeface="Amazon Ember"/>
                </a:endParaRPr>
              </a:p>
            </p:txBody>
          </p:sp>
          <p:sp>
            <p:nvSpPr>
              <p:cNvPr id="233" name="Freeform: Shape 232">
                <a:extLst>
                  <a:ext uri="{FF2B5EF4-FFF2-40B4-BE49-F238E27FC236}">
                    <a16:creationId xmlns:a16="http://schemas.microsoft.com/office/drawing/2014/main" id="{1B0771F6-4D8F-483F-907E-5306EAEA4305}"/>
                  </a:ext>
                </a:extLst>
              </p:cNvPr>
              <p:cNvSpPr/>
              <p:nvPr/>
            </p:nvSpPr>
            <p:spPr>
              <a:xfrm>
                <a:off x="3108709" y="1894992"/>
                <a:ext cx="66379" cy="9483"/>
              </a:xfrm>
              <a:custGeom>
                <a:avLst/>
                <a:gdLst>
                  <a:gd name="connsiteX0" fmla="*/ 0 w 66378"/>
                  <a:gd name="connsiteY0" fmla="*/ 0 h 9482"/>
                  <a:gd name="connsiteX1" fmla="*/ 70361 w 66378"/>
                  <a:gd name="connsiteY1" fmla="*/ 0 h 9482"/>
                  <a:gd name="connsiteX2" fmla="*/ 70361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70361" y="0"/>
                    </a:lnTo>
                    <a:lnTo>
                      <a:pt x="70361" y="14224"/>
                    </a:lnTo>
                    <a:lnTo>
                      <a:pt x="0" y="14224"/>
                    </a:lnTo>
                    <a:close/>
                  </a:path>
                </a:pathLst>
              </a:custGeom>
              <a:grpFill/>
              <a:ln w="9398" cap="flat">
                <a:noFill/>
                <a:prstDash val="solid"/>
                <a:miter/>
              </a:ln>
            </p:spPr>
            <p:txBody>
              <a:bodyPr rtlCol="0" anchor="ctr"/>
              <a:lstStyle/>
              <a:p>
                <a:pPr defTabSz="485720">
                  <a:defRPr/>
                </a:pPr>
                <a:endParaRPr lang="en-US" sz="1000" dirty="0">
                  <a:solidFill>
                    <a:srgbClr val="FFFFFF"/>
                  </a:solidFill>
                  <a:latin typeface="Amazon Ember"/>
                </a:endParaRPr>
              </a:p>
            </p:txBody>
          </p:sp>
          <p:sp>
            <p:nvSpPr>
              <p:cNvPr id="234" name="Freeform: Shape 233">
                <a:extLst>
                  <a:ext uri="{FF2B5EF4-FFF2-40B4-BE49-F238E27FC236}">
                    <a16:creationId xmlns:a16="http://schemas.microsoft.com/office/drawing/2014/main" id="{0ABCC849-D970-4FD7-A18D-0435FFE203ED}"/>
                  </a:ext>
                </a:extLst>
              </p:cNvPr>
              <p:cNvSpPr/>
              <p:nvPr/>
            </p:nvSpPr>
            <p:spPr>
              <a:xfrm>
                <a:off x="3161907" y="1778165"/>
                <a:ext cx="170688" cy="170688"/>
              </a:xfrm>
              <a:custGeom>
                <a:avLst/>
                <a:gdLst>
                  <a:gd name="connsiteX0" fmla="*/ 87620 w 170688"/>
                  <a:gd name="connsiteY0" fmla="*/ 175240 h 170688"/>
                  <a:gd name="connsiteX1" fmla="*/ 0 w 170688"/>
                  <a:gd name="connsiteY1" fmla="*/ 87620 h 170688"/>
                  <a:gd name="connsiteX2" fmla="*/ 87620 w 170688"/>
                  <a:gd name="connsiteY2" fmla="*/ 0 h 170688"/>
                  <a:gd name="connsiteX3" fmla="*/ 175240 w 170688"/>
                  <a:gd name="connsiteY3" fmla="*/ 87620 h 170688"/>
                  <a:gd name="connsiteX4" fmla="*/ 87620 w 170688"/>
                  <a:gd name="connsiteY4" fmla="*/ 175240 h 170688"/>
                  <a:gd name="connsiteX5" fmla="*/ 87620 w 170688"/>
                  <a:gd name="connsiteY5" fmla="*/ 14034 h 170688"/>
                  <a:gd name="connsiteX6" fmla="*/ 14224 w 170688"/>
                  <a:gd name="connsiteY6" fmla="*/ 87430 h 170688"/>
                  <a:gd name="connsiteX7" fmla="*/ 87620 w 170688"/>
                  <a:gd name="connsiteY7" fmla="*/ 160826 h 170688"/>
                  <a:gd name="connsiteX8" fmla="*/ 161016 w 170688"/>
                  <a:gd name="connsiteY8" fmla="*/ 87430 h 170688"/>
                  <a:gd name="connsiteX9" fmla="*/ 87620 w 170688"/>
                  <a:gd name="connsiteY9" fmla="*/ 14224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688" h="170688">
                    <a:moveTo>
                      <a:pt x="87620" y="175240"/>
                    </a:moveTo>
                    <a:cubicBezTo>
                      <a:pt x="39229" y="175240"/>
                      <a:pt x="0" y="136011"/>
                      <a:pt x="0" y="87620"/>
                    </a:cubicBezTo>
                    <a:cubicBezTo>
                      <a:pt x="0" y="39229"/>
                      <a:pt x="39229" y="0"/>
                      <a:pt x="87620" y="0"/>
                    </a:cubicBezTo>
                    <a:cubicBezTo>
                      <a:pt x="136011" y="0"/>
                      <a:pt x="175240" y="39229"/>
                      <a:pt x="175240" y="87620"/>
                    </a:cubicBezTo>
                    <a:cubicBezTo>
                      <a:pt x="175240" y="136011"/>
                      <a:pt x="136011" y="175240"/>
                      <a:pt x="87620" y="175240"/>
                    </a:cubicBezTo>
                    <a:close/>
                    <a:moveTo>
                      <a:pt x="87620" y="14034"/>
                    </a:moveTo>
                    <a:cubicBezTo>
                      <a:pt x="47084" y="14034"/>
                      <a:pt x="14224" y="46895"/>
                      <a:pt x="14224" y="87430"/>
                    </a:cubicBezTo>
                    <a:cubicBezTo>
                      <a:pt x="14224" y="127966"/>
                      <a:pt x="47084" y="160826"/>
                      <a:pt x="87620" y="160826"/>
                    </a:cubicBezTo>
                    <a:cubicBezTo>
                      <a:pt x="128155" y="160826"/>
                      <a:pt x="161016" y="127966"/>
                      <a:pt x="161016" y="87430"/>
                    </a:cubicBezTo>
                    <a:cubicBezTo>
                      <a:pt x="160859" y="46991"/>
                      <a:pt x="128060" y="14276"/>
                      <a:pt x="87620" y="14224"/>
                    </a:cubicBezTo>
                    <a:close/>
                  </a:path>
                </a:pathLst>
              </a:custGeom>
              <a:grpFill/>
              <a:ln w="9398" cap="flat">
                <a:noFill/>
                <a:prstDash val="solid"/>
                <a:miter/>
              </a:ln>
            </p:spPr>
            <p:txBody>
              <a:bodyPr rtlCol="0" anchor="ctr"/>
              <a:lstStyle/>
              <a:p>
                <a:pPr defTabSz="485720">
                  <a:defRPr/>
                </a:pPr>
                <a:endParaRPr lang="en-US" sz="1000" dirty="0">
                  <a:solidFill>
                    <a:srgbClr val="FFFFFF"/>
                  </a:solidFill>
                  <a:latin typeface="Amazon Ember"/>
                </a:endParaRPr>
              </a:p>
            </p:txBody>
          </p:sp>
          <p:sp>
            <p:nvSpPr>
              <p:cNvPr id="235" name="Freeform: Shape 234">
                <a:extLst>
                  <a:ext uri="{FF2B5EF4-FFF2-40B4-BE49-F238E27FC236}">
                    <a16:creationId xmlns:a16="http://schemas.microsoft.com/office/drawing/2014/main" id="{9B1B931B-E4A7-4BD1-BA68-BEF65F95E7FE}"/>
                  </a:ext>
                </a:extLst>
              </p:cNvPr>
              <p:cNvSpPr/>
              <p:nvPr/>
            </p:nvSpPr>
            <p:spPr>
              <a:xfrm>
                <a:off x="3133933" y="1750192"/>
                <a:ext cx="227584" cy="227584"/>
              </a:xfrm>
              <a:custGeom>
                <a:avLst/>
                <a:gdLst>
                  <a:gd name="connsiteX0" fmla="*/ 115594 w 227584"/>
                  <a:gd name="connsiteY0" fmla="*/ 231187 h 227584"/>
                  <a:gd name="connsiteX1" fmla="*/ 0 w 227584"/>
                  <a:gd name="connsiteY1" fmla="*/ 115594 h 227584"/>
                  <a:gd name="connsiteX2" fmla="*/ 115594 w 227584"/>
                  <a:gd name="connsiteY2" fmla="*/ 0 h 227584"/>
                  <a:gd name="connsiteX3" fmla="*/ 231187 w 227584"/>
                  <a:gd name="connsiteY3" fmla="*/ 115594 h 227584"/>
                  <a:gd name="connsiteX4" fmla="*/ 115594 w 227584"/>
                  <a:gd name="connsiteY4" fmla="*/ 231187 h 227584"/>
                  <a:gd name="connsiteX5" fmla="*/ 115594 w 227584"/>
                  <a:gd name="connsiteY5" fmla="*/ 14224 h 227584"/>
                  <a:gd name="connsiteX6" fmla="*/ 14224 w 227584"/>
                  <a:gd name="connsiteY6" fmla="*/ 115594 h 227584"/>
                  <a:gd name="connsiteX7" fmla="*/ 115594 w 227584"/>
                  <a:gd name="connsiteY7" fmla="*/ 216963 h 227584"/>
                  <a:gd name="connsiteX8" fmla="*/ 216963 w 227584"/>
                  <a:gd name="connsiteY8" fmla="*/ 115594 h 227584"/>
                  <a:gd name="connsiteX9" fmla="*/ 115594 w 227584"/>
                  <a:gd name="connsiteY9" fmla="*/ 14319 h 22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584" h="227584">
                    <a:moveTo>
                      <a:pt x="115594" y="231187"/>
                    </a:moveTo>
                    <a:cubicBezTo>
                      <a:pt x="51753" y="231187"/>
                      <a:pt x="0" y="179434"/>
                      <a:pt x="0" y="115594"/>
                    </a:cubicBezTo>
                    <a:cubicBezTo>
                      <a:pt x="0" y="51753"/>
                      <a:pt x="51753" y="0"/>
                      <a:pt x="115594" y="0"/>
                    </a:cubicBezTo>
                    <a:cubicBezTo>
                      <a:pt x="179434" y="0"/>
                      <a:pt x="231187" y="51753"/>
                      <a:pt x="231187" y="115594"/>
                    </a:cubicBezTo>
                    <a:cubicBezTo>
                      <a:pt x="231083" y="179391"/>
                      <a:pt x="179391" y="231083"/>
                      <a:pt x="115594" y="231187"/>
                    </a:cubicBezTo>
                    <a:close/>
                    <a:moveTo>
                      <a:pt x="115594" y="14224"/>
                    </a:moveTo>
                    <a:cubicBezTo>
                      <a:pt x="59609" y="14224"/>
                      <a:pt x="14224" y="59609"/>
                      <a:pt x="14224" y="115594"/>
                    </a:cubicBezTo>
                    <a:cubicBezTo>
                      <a:pt x="14224" y="171579"/>
                      <a:pt x="59609" y="216963"/>
                      <a:pt x="115594" y="216963"/>
                    </a:cubicBezTo>
                    <a:cubicBezTo>
                      <a:pt x="171579" y="216963"/>
                      <a:pt x="216963" y="171579"/>
                      <a:pt x="216963" y="115594"/>
                    </a:cubicBezTo>
                    <a:cubicBezTo>
                      <a:pt x="216859" y="59667"/>
                      <a:pt x="171520" y="14371"/>
                      <a:pt x="115594" y="14319"/>
                    </a:cubicBezTo>
                    <a:close/>
                  </a:path>
                </a:pathLst>
              </a:custGeom>
              <a:grpFill/>
              <a:ln w="9398" cap="flat">
                <a:noFill/>
                <a:prstDash val="solid"/>
                <a:miter/>
              </a:ln>
            </p:spPr>
            <p:txBody>
              <a:bodyPr rtlCol="0" anchor="ctr"/>
              <a:lstStyle/>
              <a:p>
                <a:pPr defTabSz="485720">
                  <a:defRPr/>
                </a:pPr>
                <a:endParaRPr lang="en-US" sz="1000" dirty="0">
                  <a:solidFill>
                    <a:srgbClr val="FFFFFF"/>
                  </a:solidFill>
                  <a:latin typeface="Amazon Ember"/>
                </a:endParaRPr>
              </a:p>
            </p:txBody>
          </p:sp>
          <p:sp>
            <p:nvSpPr>
              <p:cNvPr id="236" name="Freeform: Shape 235">
                <a:extLst>
                  <a:ext uri="{FF2B5EF4-FFF2-40B4-BE49-F238E27FC236}">
                    <a16:creationId xmlns:a16="http://schemas.microsoft.com/office/drawing/2014/main" id="{2F8ED39C-C00D-4820-A2C1-5DEAC148314F}"/>
                  </a:ext>
                </a:extLst>
              </p:cNvPr>
              <p:cNvSpPr/>
              <p:nvPr/>
            </p:nvSpPr>
            <p:spPr>
              <a:xfrm>
                <a:off x="3235018" y="1831837"/>
                <a:ext cx="9483" cy="37931"/>
              </a:xfrm>
              <a:custGeom>
                <a:avLst/>
                <a:gdLst>
                  <a:gd name="connsiteX0" fmla="*/ 0 w 9482"/>
                  <a:gd name="connsiteY0" fmla="*/ 0 h 37930"/>
                  <a:gd name="connsiteX1" fmla="*/ 14224 w 9482"/>
                  <a:gd name="connsiteY1" fmla="*/ 0 h 37930"/>
                  <a:gd name="connsiteX2" fmla="*/ 14224 w 9482"/>
                  <a:gd name="connsiteY2" fmla="*/ 39353 h 37930"/>
                  <a:gd name="connsiteX3" fmla="*/ 0 w 9482"/>
                  <a:gd name="connsiteY3" fmla="*/ 39353 h 37930"/>
                </a:gdLst>
                <a:ahLst/>
                <a:cxnLst>
                  <a:cxn ang="0">
                    <a:pos x="connsiteX0" y="connsiteY0"/>
                  </a:cxn>
                  <a:cxn ang="0">
                    <a:pos x="connsiteX1" y="connsiteY1"/>
                  </a:cxn>
                  <a:cxn ang="0">
                    <a:pos x="connsiteX2" y="connsiteY2"/>
                  </a:cxn>
                  <a:cxn ang="0">
                    <a:pos x="connsiteX3" y="connsiteY3"/>
                  </a:cxn>
                </a:cxnLst>
                <a:rect l="l" t="t" r="r" b="b"/>
                <a:pathLst>
                  <a:path w="9482" h="37930">
                    <a:moveTo>
                      <a:pt x="0" y="0"/>
                    </a:moveTo>
                    <a:lnTo>
                      <a:pt x="14224" y="0"/>
                    </a:lnTo>
                    <a:lnTo>
                      <a:pt x="14224" y="39353"/>
                    </a:lnTo>
                    <a:lnTo>
                      <a:pt x="0" y="39353"/>
                    </a:lnTo>
                    <a:close/>
                  </a:path>
                </a:pathLst>
              </a:custGeom>
              <a:grpFill/>
              <a:ln w="9398" cap="flat">
                <a:noFill/>
                <a:prstDash val="solid"/>
                <a:miter/>
              </a:ln>
            </p:spPr>
            <p:txBody>
              <a:bodyPr rtlCol="0" anchor="ctr"/>
              <a:lstStyle/>
              <a:p>
                <a:pPr defTabSz="485720">
                  <a:defRPr/>
                </a:pPr>
                <a:endParaRPr lang="en-US" sz="1000" dirty="0">
                  <a:solidFill>
                    <a:srgbClr val="FFFFFF"/>
                  </a:solidFill>
                  <a:latin typeface="Amazon Ember"/>
                </a:endParaRPr>
              </a:p>
            </p:txBody>
          </p:sp>
          <p:sp>
            <p:nvSpPr>
              <p:cNvPr id="237" name="Freeform: Shape 236">
                <a:extLst>
                  <a:ext uri="{FF2B5EF4-FFF2-40B4-BE49-F238E27FC236}">
                    <a16:creationId xmlns:a16="http://schemas.microsoft.com/office/drawing/2014/main" id="{42E6F92D-7942-4540-ACE1-B4D6AAAEF998}"/>
                  </a:ext>
                </a:extLst>
              </p:cNvPr>
              <p:cNvSpPr/>
              <p:nvPr/>
            </p:nvSpPr>
            <p:spPr>
              <a:xfrm>
                <a:off x="3210648" y="1823777"/>
                <a:ext cx="56896" cy="9483"/>
              </a:xfrm>
              <a:custGeom>
                <a:avLst/>
                <a:gdLst>
                  <a:gd name="connsiteX0" fmla="*/ 62301 w 56896"/>
                  <a:gd name="connsiteY0" fmla="*/ 18017 h 9482"/>
                  <a:gd name="connsiteX1" fmla="*/ 48077 w 56896"/>
                  <a:gd name="connsiteY1" fmla="*/ 18017 h 9482"/>
                  <a:gd name="connsiteX2" fmla="*/ 48077 w 56896"/>
                  <a:gd name="connsiteY2" fmla="*/ 14224 h 9482"/>
                  <a:gd name="connsiteX3" fmla="*/ 14224 w 56896"/>
                  <a:gd name="connsiteY3" fmla="*/ 14224 h 9482"/>
                  <a:gd name="connsiteX4" fmla="*/ 14224 w 56896"/>
                  <a:gd name="connsiteY4" fmla="*/ 18017 h 9482"/>
                  <a:gd name="connsiteX5" fmla="*/ 0 w 56896"/>
                  <a:gd name="connsiteY5" fmla="*/ 18017 h 9482"/>
                  <a:gd name="connsiteX6" fmla="*/ 0 w 56896"/>
                  <a:gd name="connsiteY6" fmla="*/ 7112 h 9482"/>
                  <a:gd name="connsiteX7" fmla="*/ 7112 w 56896"/>
                  <a:gd name="connsiteY7" fmla="*/ 0 h 9482"/>
                  <a:gd name="connsiteX8" fmla="*/ 55284 w 56896"/>
                  <a:gd name="connsiteY8" fmla="*/ 0 h 9482"/>
                  <a:gd name="connsiteX9" fmla="*/ 62302 w 56896"/>
                  <a:gd name="connsiteY9" fmla="*/ 7017 h 9482"/>
                  <a:gd name="connsiteX10" fmla="*/ 62301 w 56896"/>
                  <a:gd name="connsiteY10" fmla="*/ 7112 h 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96" h="9482">
                    <a:moveTo>
                      <a:pt x="62301" y="18017"/>
                    </a:moveTo>
                    <a:lnTo>
                      <a:pt x="48077" y="18017"/>
                    </a:lnTo>
                    <a:lnTo>
                      <a:pt x="48077" y="14224"/>
                    </a:lnTo>
                    <a:lnTo>
                      <a:pt x="14224" y="14224"/>
                    </a:lnTo>
                    <a:lnTo>
                      <a:pt x="14224" y="18017"/>
                    </a:lnTo>
                    <a:lnTo>
                      <a:pt x="0" y="18017"/>
                    </a:lnTo>
                    <a:lnTo>
                      <a:pt x="0" y="7112"/>
                    </a:lnTo>
                    <a:cubicBezTo>
                      <a:pt x="0" y="3184"/>
                      <a:pt x="3184" y="0"/>
                      <a:pt x="7112" y="0"/>
                    </a:cubicBezTo>
                    <a:lnTo>
                      <a:pt x="55284" y="0"/>
                    </a:lnTo>
                    <a:cubicBezTo>
                      <a:pt x="59159" y="0"/>
                      <a:pt x="62301" y="3141"/>
                      <a:pt x="62302" y="7017"/>
                    </a:cubicBezTo>
                    <a:cubicBezTo>
                      <a:pt x="62302" y="7048"/>
                      <a:pt x="62302" y="7080"/>
                      <a:pt x="62301" y="7112"/>
                    </a:cubicBezTo>
                    <a:close/>
                  </a:path>
                </a:pathLst>
              </a:custGeom>
              <a:grpFill/>
              <a:ln w="9398" cap="flat">
                <a:noFill/>
                <a:prstDash val="solid"/>
                <a:miter/>
              </a:ln>
            </p:spPr>
            <p:txBody>
              <a:bodyPr rtlCol="0" anchor="ctr"/>
              <a:lstStyle/>
              <a:p>
                <a:pPr defTabSz="485720">
                  <a:defRPr/>
                </a:pPr>
                <a:endParaRPr lang="en-US" sz="1000" dirty="0">
                  <a:solidFill>
                    <a:srgbClr val="FFFFFF"/>
                  </a:solidFill>
                  <a:latin typeface="Amazon Ember"/>
                </a:endParaRPr>
              </a:p>
            </p:txBody>
          </p:sp>
          <p:sp>
            <p:nvSpPr>
              <p:cNvPr id="238" name="Freeform: Shape 237">
                <a:extLst>
                  <a:ext uri="{FF2B5EF4-FFF2-40B4-BE49-F238E27FC236}">
                    <a16:creationId xmlns:a16="http://schemas.microsoft.com/office/drawing/2014/main" id="{3A4BEB22-1E7B-4F92-8E26-10AC87E548EB}"/>
                  </a:ext>
                </a:extLst>
              </p:cNvPr>
              <p:cNvSpPr/>
              <p:nvPr/>
            </p:nvSpPr>
            <p:spPr>
              <a:xfrm>
                <a:off x="3229708" y="1865690"/>
                <a:ext cx="18965" cy="9483"/>
              </a:xfrm>
              <a:custGeom>
                <a:avLst/>
                <a:gdLst>
                  <a:gd name="connsiteX0" fmla="*/ 0 w 18965"/>
                  <a:gd name="connsiteY0" fmla="*/ 0 h 9482"/>
                  <a:gd name="connsiteX1" fmla="*/ 23327 w 18965"/>
                  <a:gd name="connsiteY1" fmla="*/ 0 h 9482"/>
                  <a:gd name="connsiteX2" fmla="*/ 23327 w 18965"/>
                  <a:gd name="connsiteY2" fmla="*/ 14224 h 9482"/>
                  <a:gd name="connsiteX3" fmla="*/ 0 w 18965"/>
                  <a:gd name="connsiteY3" fmla="*/ 14224 h 9482"/>
                </a:gdLst>
                <a:ahLst/>
                <a:cxnLst>
                  <a:cxn ang="0">
                    <a:pos x="connsiteX0" y="connsiteY0"/>
                  </a:cxn>
                  <a:cxn ang="0">
                    <a:pos x="connsiteX1" y="connsiteY1"/>
                  </a:cxn>
                  <a:cxn ang="0">
                    <a:pos x="connsiteX2" y="connsiteY2"/>
                  </a:cxn>
                  <a:cxn ang="0">
                    <a:pos x="connsiteX3" y="connsiteY3"/>
                  </a:cxn>
                </a:cxnLst>
                <a:rect l="l" t="t" r="r" b="b"/>
                <a:pathLst>
                  <a:path w="18965" h="9482">
                    <a:moveTo>
                      <a:pt x="0" y="0"/>
                    </a:moveTo>
                    <a:lnTo>
                      <a:pt x="23327" y="0"/>
                    </a:lnTo>
                    <a:lnTo>
                      <a:pt x="23327" y="14224"/>
                    </a:lnTo>
                    <a:lnTo>
                      <a:pt x="0" y="14224"/>
                    </a:lnTo>
                    <a:close/>
                  </a:path>
                </a:pathLst>
              </a:custGeom>
              <a:grpFill/>
              <a:ln w="9398" cap="flat">
                <a:noFill/>
                <a:prstDash val="solid"/>
                <a:miter/>
              </a:ln>
            </p:spPr>
            <p:txBody>
              <a:bodyPr rtlCol="0" anchor="ctr"/>
              <a:lstStyle/>
              <a:p>
                <a:pPr defTabSz="485720">
                  <a:defRPr/>
                </a:pPr>
                <a:endParaRPr lang="en-US" sz="1000" dirty="0">
                  <a:solidFill>
                    <a:srgbClr val="FFFFFF"/>
                  </a:solidFill>
                  <a:latin typeface="Amazon Ember"/>
                </a:endParaRPr>
              </a:p>
            </p:txBody>
          </p:sp>
          <p:sp>
            <p:nvSpPr>
              <p:cNvPr id="239" name="Freeform: Shape 238">
                <a:extLst>
                  <a:ext uri="{FF2B5EF4-FFF2-40B4-BE49-F238E27FC236}">
                    <a16:creationId xmlns:a16="http://schemas.microsoft.com/office/drawing/2014/main" id="{76ADD69F-6F1B-4F16-8B6C-0C41F547BA92}"/>
                  </a:ext>
                </a:extLst>
              </p:cNvPr>
              <p:cNvSpPr/>
              <p:nvPr/>
            </p:nvSpPr>
            <p:spPr>
              <a:xfrm>
                <a:off x="3071685" y="1847389"/>
                <a:ext cx="28448" cy="47413"/>
              </a:xfrm>
              <a:custGeom>
                <a:avLst/>
                <a:gdLst>
                  <a:gd name="connsiteX0" fmla="*/ 21093 w 28448"/>
                  <a:gd name="connsiteY0" fmla="*/ 48077 h 47413"/>
                  <a:gd name="connsiteX1" fmla="*/ 2128 w 28448"/>
                  <a:gd name="connsiteY1" fmla="*/ 29112 h 47413"/>
                  <a:gd name="connsiteX2" fmla="*/ 2039 w 28448"/>
                  <a:gd name="connsiteY2" fmla="*/ 19054 h 47413"/>
                  <a:gd name="connsiteX3" fmla="*/ 2128 w 28448"/>
                  <a:gd name="connsiteY3" fmla="*/ 18965 h 47413"/>
                  <a:gd name="connsiteX4" fmla="*/ 21093 w 28448"/>
                  <a:gd name="connsiteY4" fmla="*/ 0 h 47413"/>
                  <a:gd name="connsiteX5" fmla="*/ 31145 w 28448"/>
                  <a:gd name="connsiteY5" fmla="*/ 10052 h 47413"/>
                  <a:gd name="connsiteX6" fmla="*/ 17395 w 28448"/>
                  <a:gd name="connsiteY6" fmla="*/ 23801 h 47413"/>
                  <a:gd name="connsiteX7" fmla="*/ 31145 w 28448"/>
                  <a:gd name="connsiteY7" fmla="*/ 3764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48" h="47413">
                    <a:moveTo>
                      <a:pt x="21093" y="48077"/>
                    </a:moveTo>
                    <a:lnTo>
                      <a:pt x="2128" y="29112"/>
                    </a:lnTo>
                    <a:cubicBezTo>
                      <a:pt x="-674" y="26359"/>
                      <a:pt x="-714" y="21856"/>
                      <a:pt x="2039" y="19054"/>
                    </a:cubicBezTo>
                    <a:cubicBezTo>
                      <a:pt x="2068" y="19024"/>
                      <a:pt x="2098" y="18995"/>
                      <a:pt x="2128" y="18965"/>
                    </a:cubicBezTo>
                    <a:lnTo>
                      <a:pt x="21093" y="0"/>
                    </a:lnTo>
                    <a:lnTo>
                      <a:pt x="31145" y="10052"/>
                    </a:lnTo>
                    <a:lnTo>
                      <a:pt x="17395" y="23801"/>
                    </a:lnTo>
                    <a:lnTo>
                      <a:pt x="31145" y="37646"/>
                    </a:lnTo>
                    <a:close/>
                  </a:path>
                </a:pathLst>
              </a:custGeom>
              <a:grpFill/>
              <a:ln w="9398" cap="flat">
                <a:noFill/>
                <a:prstDash val="solid"/>
                <a:miter/>
              </a:ln>
            </p:spPr>
            <p:txBody>
              <a:bodyPr rtlCol="0" anchor="ctr"/>
              <a:lstStyle/>
              <a:p>
                <a:pPr defTabSz="485720">
                  <a:defRPr/>
                </a:pPr>
                <a:endParaRPr lang="en-US" sz="1000" dirty="0">
                  <a:solidFill>
                    <a:srgbClr val="FFFFFF"/>
                  </a:solidFill>
                  <a:latin typeface="Amazon Ember"/>
                </a:endParaRPr>
              </a:p>
            </p:txBody>
          </p:sp>
        </p:grpSp>
        <p:sp>
          <p:nvSpPr>
            <p:cNvPr id="220" name="TextBox 219">
              <a:extLst>
                <a:ext uri="{FF2B5EF4-FFF2-40B4-BE49-F238E27FC236}">
                  <a16:creationId xmlns:a16="http://schemas.microsoft.com/office/drawing/2014/main" id="{0A587B76-B212-4314-8606-030D0F73CDBE}"/>
                </a:ext>
              </a:extLst>
            </p:cNvPr>
            <p:cNvSpPr txBox="1"/>
            <p:nvPr/>
          </p:nvSpPr>
          <p:spPr>
            <a:xfrm>
              <a:off x="3141574" y="1850180"/>
              <a:ext cx="298159" cy="173028"/>
            </a:xfrm>
            <a:prstGeom prst="rect">
              <a:avLst/>
            </a:prstGeom>
          </p:spPr>
          <p:txBody>
            <a:bodyPr wrap="none" lIns="0" tIns="0" rIns="0" bIns="0" rtlCol="0">
              <a:spAutoFit/>
            </a:bodyPr>
            <a:lstStyle>
              <a:defPPr>
                <a:defRPr lang="en-US"/>
              </a:defPPr>
              <a:lvl1pPr algn="ctr">
                <a:lnSpc>
                  <a:spcPct val="90000"/>
                </a:lnSpc>
                <a:spcAft>
                  <a:spcPts val="1800"/>
                </a:spcAft>
                <a:defRPr sz="1050"/>
              </a:lvl1pPr>
            </a:lstStyle>
            <a:p>
              <a:pPr defTabSz="914238">
                <a:defRPr/>
              </a:pPr>
              <a:r>
                <a:rPr lang="en-US" sz="833" dirty="0">
                  <a:solidFill>
                    <a:srgbClr val="FFFFFF"/>
                  </a:solidFill>
                  <a:latin typeface="Amazon Ember"/>
                </a:rPr>
                <a:t>Amazon</a:t>
              </a:r>
              <a:br>
                <a:rPr lang="en-US" sz="833" dirty="0">
                  <a:solidFill>
                    <a:srgbClr val="FFFFFF"/>
                  </a:solidFill>
                  <a:latin typeface="Amazon Ember"/>
                </a:rPr>
              </a:br>
              <a:r>
                <a:rPr lang="en-US" sz="833" dirty="0">
                  <a:solidFill>
                    <a:srgbClr val="FFFFFF"/>
                  </a:solidFill>
                  <a:latin typeface="Amazon Ember"/>
                </a:rPr>
                <a:t>Textract</a:t>
              </a:r>
            </a:p>
          </p:txBody>
        </p:sp>
      </p:grpSp>
      <p:grpSp>
        <p:nvGrpSpPr>
          <p:cNvPr id="240" name="Group 239">
            <a:extLst>
              <a:ext uri="{FF2B5EF4-FFF2-40B4-BE49-F238E27FC236}">
                <a16:creationId xmlns:a16="http://schemas.microsoft.com/office/drawing/2014/main" id="{069738F6-DEA4-4690-9911-3203DA8AAE38}"/>
              </a:ext>
            </a:extLst>
          </p:cNvPr>
          <p:cNvGrpSpPr/>
          <p:nvPr/>
        </p:nvGrpSpPr>
        <p:grpSpPr>
          <a:xfrm>
            <a:off x="5544433" y="2545231"/>
            <a:ext cx="397545" cy="622684"/>
            <a:chOff x="3764406" y="1560332"/>
            <a:chExt cx="298159" cy="467013"/>
          </a:xfrm>
        </p:grpSpPr>
        <p:sp>
          <p:nvSpPr>
            <p:cNvPr id="241" name="TextBox 240">
              <a:extLst>
                <a:ext uri="{FF2B5EF4-FFF2-40B4-BE49-F238E27FC236}">
                  <a16:creationId xmlns:a16="http://schemas.microsoft.com/office/drawing/2014/main" id="{831973B4-B855-4050-935D-6D5231804226}"/>
                </a:ext>
              </a:extLst>
            </p:cNvPr>
            <p:cNvSpPr txBox="1"/>
            <p:nvPr/>
          </p:nvSpPr>
          <p:spPr>
            <a:xfrm>
              <a:off x="3764406" y="1854317"/>
              <a:ext cx="298159" cy="173028"/>
            </a:xfrm>
            <a:prstGeom prst="rect">
              <a:avLst/>
            </a:prstGeom>
          </p:spPr>
          <p:txBody>
            <a:bodyPr wrap="none" lIns="0" tIns="0" rIns="0" bIns="0" rtlCol="0">
              <a:spAutoFit/>
            </a:bodyPr>
            <a:lstStyle/>
            <a:p>
              <a:pPr algn="ctr" defTabSz="914238">
                <a:lnSpc>
                  <a:spcPct val="90000"/>
                </a:lnSpc>
                <a:spcAft>
                  <a:spcPts val="1500"/>
                </a:spcAft>
                <a:defRPr/>
              </a:pPr>
              <a:r>
                <a:rPr lang="en-US" sz="833" dirty="0">
                  <a:solidFill>
                    <a:srgbClr val="FFFFFF"/>
                  </a:solidFill>
                  <a:latin typeface="Amazon Ember"/>
                </a:rPr>
                <a:t>Amazon</a:t>
              </a:r>
              <a:br>
                <a:rPr lang="en-US" sz="833" dirty="0">
                  <a:solidFill>
                    <a:srgbClr val="FFFFFF"/>
                  </a:solidFill>
                  <a:latin typeface="Amazon Ember"/>
                </a:rPr>
              </a:br>
              <a:r>
                <a:rPr lang="en-US" sz="833" dirty="0">
                  <a:solidFill>
                    <a:srgbClr val="FFFFFF"/>
                  </a:solidFill>
                  <a:latin typeface="Amazon Ember"/>
                </a:rPr>
                <a:t>Kendra</a:t>
              </a:r>
            </a:p>
          </p:txBody>
        </p:sp>
        <p:pic>
          <p:nvPicPr>
            <p:cNvPr id="242" name="Graphic 241">
              <a:extLst>
                <a:ext uri="{FF2B5EF4-FFF2-40B4-BE49-F238E27FC236}">
                  <a16:creationId xmlns:a16="http://schemas.microsoft.com/office/drawing/2014/main" id="{CD44897B-5A35-4425-92BA-EBF7044258D6}"/>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3828753" y="1560332"/>
              <a:ext cx="169469" cy="169469"/>
            </a:xfrm>
            <a:prstGeom prst="rect">
              <a:avLst/>
            </a:prstGeom>
          </p:spPr>
        </p:pic>
      </p:grpSp>
      <p:sp>
        <p:nvSpPr>
          <p:cNvPr id="251" name="TextBox 250">
            <a:extLst>
              <a:ext uri="{FF2B5EF4-FFF2-40B4-BE49-F238E27FC236}">
                <a16:creationId xmlns:a16="http://schemas.microsoft.com/office/drawing/2014/main" id="{639B7FF8-D2F4-4F2D-AD7E-6BE9BC8EAEE3}"/>
              </a:ext>
            </a:extLst>
          </p:cNvPr>
          <p:cNvSpPr txBox="1"/>
          <p:nvPr/>
        </p:nvSpPr>
        <p:spPr>
          <a:xfrm>
            <a:off x="10908391" y="1766614"/>
            <a:ext cx="480901" cy="230704"/>
          </a:xfrm>
          <a:prstGeom prst="rect">
            <a:avLst/>
          </a:prstGeom>
        </p:spPr>
        <p:txBody>
          <a:bodyPr wrap="none" lIns="0" tIns="0" rIns="0" bIns="0" rtlCol="0">
            <a:spAutoFit/>
          </a:bodyPr>
          <a:lstStyle/>
          <a:p>
            <a:pPr algn="ctr" defTabSz="914238">
              <a:lnSpc>
                <a:spcPct val="90000"/>
              </a:lnSpc>
              <a:spcAft>
                <a:spcPts val="500"/>
              </a:spcAft>
              <a:defRPr/>
            </a:pPr>
            <a:r>
              <a:rPr lang="en-US" sz="833" dirty="0">
                <a:solidFill>
                  <a:srgbClr val="FFFFFF"/>
                </a:solidFill>
                <a:latin typeface="Amazon Ember"/>
              </a:rPr>
              <a:t>Amazon</a:t>
            </a:r>
            <a:br>
              <a:rPr lang="en-US" sz="833" dirty="0">
                <a:solidFill>
                  <a:srgbClr val="FFFFFF"/>
                </a:solidFill>
                <a:latin typeface="Amazon Ember"/>
              </a:rPr>
            </a:br>
            <a:r>
              <a:rPr lang="en-US" sz="833" dirty="0">
                <a:solidFill>
                  <a:srgbClr val="FFFFFF"/>
                </a:solidFill>
                <a:latin typeface="Amazon Ember"/>
              </a:rPr>
              <a:t>CodeGuru</a:t>
            </a:r>
          </a:p>
        </p:txBody>
      </p:sp>
      <p:grpSp>
        <p:nvGrpSpPr>
          <p:cNvPr id="252" name="Graphic 17">
            <a:extLst>
              <a:ext uri="{FF2B5EF4-FFF2-40B4-BE49-F238E27FC236}">
                <a16:creationId xmlns:a16="http://schemas.microsoft.com/office/drawing/2014/main" id="{47ACD70A-E467-41B3-A393-438C91FD583A}"/>
              </a:ext>
            </a:extLst>
          </p:cNvPr>
          <p:cNvGrpSpPr/>
          <p:nvPr/>
        </p:nvGrpSpPr>
        <p:grpSpPr>
          <a:xfrm>
            <a:off x="11025632" y="1235239"/>
            <a:ext cx="246416" cy="285323"/>
            <a:chOff x="12146542" y="2891788"/>
            <a:chExt cx="361950" cy="419100"/>
          </a:xfrm>
          <a:solidFill>
            <a:schemeClr val="tx1"/>
          </a:solidFill>
        </p:grpSpPr>
        <p:sp>
          <p:nvSpPr>
            <p:cNvPr id="253" name="Freeform: Shape 252">
              <a:extLst>
                <a:ext uri="{FF2B5EF4-FFF2-40B4-BE49-F238E27FC236}">
                  <a16:creationId xmlns:a16="http://schemas.microsoft.com/office/drawing/2014/main" id="{D2807205-15DF-4E16-8E52-D95F7C61100B}"/>
                </a:ext>
              </a:extLst>
            </p:cNvPr>
            <p:cNvSpPr/>
            <p:nvPr/>
          </p:nvSpPr>
          <p:spPr>
            <a:xfrm>
              <a:off x="12317992" y="2891788"/>
              <a:ext cx="19050" cy="38100"/>
            </a:xfrm>
            <a:custGeom>
              <a:avLst/>
              <a:gdLst>
                <a:gd name="connsiteX0" fmla="*/ 0 w 19050"/>
                <a:gd name="connsiteY0" fmla="*/ 0 h 38100"/>
                <a:gd name="connsiteX1" fmla="*/ 19050 w 19050"/>
                <a:gd name="connsiteY1" fmla="*/ 0 h 38100"/>
                <a:gd name="connsiteX2" fmla="*/ 19050 w 19050"/>
                <a:gd name="connsiteY2" fmla="*/ 38100 h 38100"/>
                <a:gd name="connsiteX3" fmla="*/ 0 w 190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 h="38100">
                  <a:moveTo>
                    <a:pt x="0" y="0"/>
                  </a:moveTo>
                  <a:lnTo>
                    <a:pt x="19050" y="0"/>
                  </a:lnTo>
                  <a:lnTo>
                    <a:pt x="19050" y="38100"/>
                  </a:lnTo>
                  <a:lnTo>
                    <a:pt x="0" y="38100"/>
                  </a:lnTo>
                  <a:close/>
                </a:path>
              </a:pathLst>
            </a:custGeom>
            <a:grpFill/>
            <a:ln w="9525" cap="flat">
              <a:noFill/>
              <a:prstDash val="solid"/>
              <a:miter/>
            </a:ln>
          </p:spPr>
          <p:txBody>
            <a:bodyPr rtlCol="0" anchor="ctr"/>
            <a:lstStyle/>
            <a:p>
              <a:pPr defTabSz="914238">
                <a:defRPr/>
              </a:pPr>
              <a:endParaRPr lang="en-US" sz="2000" dirty="0">
                <a:solidFill>
                  <a:srgbClr val="FFFFFF"/>
                </a:solidFill>
                <a:latin typeface="Amazon Ember"/>
              </a:endParaRPr>
            </a:p>
          </p:txBody>
        </p:sp>
        <p:sp>
          <p:nvSpPr>
            <p:cNvPr id="254" name="Freeform: Shape 253">
              <a:extLst>
                <a:ext uri="{FF2B5EF4-FFF2-40B4-BE49-F238E27FC236}">
                  <a16:creationId xmlns:a16="http://schemas.microsoft.com/office/drawing/2014/main" id="{0629D6CC-D17B-4325-9E12-E1B2816138CD}"/>
                </a:ext>
              </a:extLst>
            </p:cNvPr>
            <p:cNvSpPr/>
            <p:nvPr/>
          </p:nvSpPr>
          <p:spPr>
            <a:xfrm>
              <a:off x="1214654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914238">
                <a:defRPr/>
              </a:pPr>
              <a:endParaRPr lang="en-US" sz="2000" dirty="0">
                <a:solidFill>
                  <a:srgbClr val="FFFFFF"/>
                </a:solidFill>
                <a:latin typeface="Amazon Ember"/>
              </a:endParaRPr>
            </a:p>
          </p:txBody>
        </p:sp>
        <p:sp>
          <p:nvSpPr>
            <p:cNvPr id="255" name="Freeform: Shape 254">
              <a:extLst>
                <a:ext uri="{FF2B5EF4-FFF2-40B4-BE49-F238E27FC236}">
                  <a16:creationId xmlns:a16="http://schemas.microsoft.com/office/drawing/2014/main" id="{3A52E43B-3BBB-407C-9582-9367D14E75A2}"/>
                </a:ext>
              </a:extLst>
            </p:cNvPr>
            <p:cNvSpPr/>
            <p:nvPr/>
          </p:nvSpPr>
          <p:spPr>
            <a:xfrm>
              <a:off x="1247039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914238">
                <a:defRPr/>
              </a:pPr>
              <a:endParaRPr lang="en-US" sz="2000" dirty="0">
                <a:solidFill>
                  <a:srgbClr val="FFFFFF"/>
                </a:solidFill>
                <a:latin typeface="Amazon Ember"/>
              </a:endParaRPr>
            </a:p>
          </p:txBody>
        </p:sp>
        <p:sp>
          <p:nvSpPr>
            <p:cNvPr id="256" name="Freeform: Shape 255">
              <a:extLst>
                <a:ext uri="{FF2B5EF4-FFF2-40B4-BE49-F238E27FC236}">
                  <a16:creationId xmlns:a16="http://schemas.microsoft.com/office/drawing/2014/main" id="{85273F9D-86ED-45F5-BA5B-F8EA6BC7DEDB}"/>
                </a:ext>
              </a:extLst>
            </p:cNvPr>
            <p:cNvSpPr/>
            <p:nvPr/>
          </p:nvSpPr>
          <p:spPr>
            <a:xfrm>
              <a:off x="12203684" y="2948939"/>
              <a:ext cx="247650" cy="285750"/>
            </a:xfrm>
            <a:custGeom>
              <a:avLst/>
              <a:gdLst>
                <a:gd name="connsiteX0" fmla="*/ 190500 w 247650"/>
                <a:gd name="connsiteY0" fmla="*/ 285750 h 285750"/>
                <a:gd name="connsiteX1" fmla="*/ 57150 w 247650"/>
                <a:gd name="connsiteY1" fmla="*/ 285750 h 285750"/>
                <a:gd name="connsiteX2" fmla="*/ 47625 w 247650"/>
                <a:gd name="connsiteY2" fmla="*/ 276225 h 285750"/>
                <a:gd name="connsiteX3" fmla="*/ 47625 w 247650"/>
                <a:gd name="connsiteY3" fmla="*/ 220980 h 285750"/>
                <a:gd name="connsiteX4" fmla="*/ 0 w 247650"/>
                <a:gd name="connsiteY4" fmla="*/ 123825 h 285750"/>
                <a:gd name="connsiteX5" fmla="*/ 123825 w 247650"/>
                <a:gd name="connsiteY5" fmla="*/ 0 h 285750"/>
                <a:gd name="connsiteX6" fmla="*/ 247650 w 247650"/>
                <a:gd name="connsiteY6" fmla="*/ 123825 h 285750"/>
                <a:gd name="connsiteX7" fmla="*/ 200025 w 247650"/>
                <a:gd name="connsiteY7" fmla="*/ 220980 h 285750"/>
                <a:gd name="connsiteX8" fmla="*/ 200025 w 247650"/>
                <a:gd name="connsiteY8" fmla="*/ 276225 h 285750"/>
                <a:gd name="connsiteX9" fmla="*/ 190500 w 247650"/>
                <a:gd name="connsiteY9" fmla="*/ 285750 h 285750"/>
                <a:gd name="connsiteX10" fmla="*/ 66675 w 247650"/>
                <a:gd name="connsiteY10" fmla="*/ 266700 h 285750"/>
                <a:gd name="connsiteX11" fmla="*/ 180975 w 247650"/>
                <a:gd name="connsiteY11" fmla="*/ 266700 h 285750"/>
                <a:gd name="connsiteX12" fmla="*/ 180975 w 247650"/>
                <a:gd name="connsiteY12" fmla="*/ 216218 h 285750"/>
                <a:gd name="connsiteX13" fmla="*/ 184785 w 247650"/>
                <a:gd name="connsiteY13" fmla="*/ 208598 h 285750"/>
                <a:gd name="connsiteX14" fmla="*/ 228600 w 247650"/>
                <a:gd name="connsiteY14" fmla="*/ 123825 h 285750"/>
                <a:gd name="connsiteX15" fmla="*/ 123825 w 247650"/>
                <a:gd name="connsiteY15" fmla="*/ 19050 h 285750"/>
                <a:gd name="connsiteX16" fmla="*/ 19050 w 247650"/>
                <a:gd name="connsiteY16" fmla="*/ 123825 h 285750"/>
                <a:gd name="connsiteX17" fmla="*/ 62865 w 247650"/>
                <a:gd name="connsiteY17" fmla="*/ 208598 h 285750"/>
                <a:gd name="connsiteX18" fmla="*/ 66675 w 247650"/>
                <a:gd name="connsiteY18" fmla="*/ 216218 h 285750"/>
                <a:gd name="connsiteX19" fmla="*/ 66675 w 247650"/>
                <a:gd name="connsiteY19" fmla="*/ 26670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0" h="285750">
                  <a:moveTo>
                    <a:pt x="190500" y="285750"/>
                  </a:moveTo>
                  <a:lnTo>
                    <a:pt x="57150" y="285750"/>
                  </a:lnTo>
                  <a:cubicBezTo>
                    <a:pt x="51435" y="285750"/>
                    <a:pt x="47625" y="281940"/>
                    <a:pt x="47625" y="276225"/>
                  </a:cubicBezTo>
                  <a:lnTo>
                    <a:pt x="47625" y="220980"/>
                  </a:lnTo>
                  <a:cubicBezTo>
                    <a:pt x="18098" y="198120"/>
                    <a:pt x="0" y="161925"/>
                    <a:pt x="0" y="123825"/>
                  </a:cubicBezTo>
                  <a:cubicBezTo>
                    <a:pt x="0" y="55245"/>
                    <a:pt x="55245" y="0"/>
                    <a:pt x="123825" y="0"/>
                  </a:cubicBezTo>
                  <a:cubicBezTo>
                    <a:pt x="192405" y="0"/>
                    <a:pt x="247650" y="55245"/>
                    <a:pt x="247650" y="123825"/>
                  </a:cubicBezTo>
                  <a:cubicBezTo>
                    <a:pt x="247650" y="161925"/>
                    <a:pt x="229553" y="198120"/>
                    <a:pt x="200025" y="220980"/>
                  </a:cubicBezTo>
                  <a:lnTo>
                    <a:pt x="200025" y="276225"/>
                  </a:lnTo>
                  <a:cubicBezTo>
                    <a:pt x="200025" y="281940"/>
                    <a:pt x="196215" y="285750"/>
                    <a:pt x="190500" y="285750"/>
                  </a:cubicBezTo>
                  <a:close/>
                  <a:moveTo>
                    <a:pt x="66675" y="266700"/>
                  </a:moveTo>
                  <a:lnTo>
                    <a:pt x="180975" y="266700"/>
                  </a:lnTo>
                  <a:lnTo>
                    <a:pt x="180975" y="216218"/>
                  </a:lnTo>
                  <a:cubicBezTo>
                    <a:pt x="180975" y="213360"/>
                    <a:pt x="182880" y="210503"/>
                    <a:pt x="184785" y="208598"/>
                  </a:cubicBezTo>
                  <a:cubicBezTo>
                    <a:pt x="212408" y="188595"/>
                    <a:pt x="228600" y="157163"/>
                    <a:pt x="228600" y="123825"/>
                  </a:cubicBezTo>
                  <a:cubicBezTo>
                    <a:pt x="228600" y="65723"/>
                    <a:pt x="181928" y="19050"/>
                    <a:pt x="123825" y="19050"/>
                  </a:cubicBezTo>
                  <a:cubicBezTo>
                    <a:pt x="65723" y="19050"/>
                    <a:pt x="19050" y="65723"/>
                    <a:pt x="19050" y="123825"/>
                  </a:cubicBezTo>
                  <a:cubicBezTo>
                    <a:pt x="19050" y="157163"/>
                    <a:pt x="35243" y="189548"/>
                    <a:pt x="62865" y="208598"/>
                  </a:cubicBezTo>
                  <a:cubicBezTo>
                    <a:pt x="65723" y="210503"/>
                    <a:pt x="66675" y="213360"/>
                    <a:pt x="66675" y="216218"/>
                  </a:cubicBezTo>
                  <a:lnTo>
                    <a:pt x="66675" y="266700"/>
                  </a:lnTo>
                  <a:close/>
                </a:path>
              </a:pathLst>
            </a:custGeom>
            <a:grpFill/>
            <a:ln w="9525" cap="flat">
              <a:noFill/>
              <a:prstDash val="solid"/>
              <a:miter/>
            </a:ln>
          </p:spPr>
          <p:txBody>
            <a:bodyPr rtlCol="0" anchor="ctr"/>
            <a:lstStyle/>
            <a:p>
              <a:pPr defTabSz="914238">
                <a:defRPr/>
              </a:pPr>
              <a:endParaRPr lang="en-US" sz="2000" dirty="0">
                <a:solidFill>
                  <a:srgbClr val="FFFFFF"/>
                </a:solidFill>
                <a:latin typeface="Amazon Ember"/>
              </a:endParaRPr>
            </a:p>
          </p:txBody>
        </p:sp>
        <p:sp>
          <p:nvSpPr>
            <p:cNvPr id="257" name="Freeform: Shape 256">
              <a:extLst>
                <a:ext uri="{FF2B5EF4-FFF2-40B4-BE49-F238E27FC236}">
                  <a16:creationId xmlns:a16="http://schemas.microsoft.com/office/drawing/2014/main" id="{DD784D02-31FE-4786-B3A9-75381908DB0E}"/>
                </a:ext>
              </a:extLst>
            </p:cNvPr>
            <p:cNvSpPr/>
            <p:nvPr/>
          </p:nvSpPr>
          <p:spPr>
            <a:xfrm>
              <a:off x="12261318" y="3253738"/>
              <a:ext cx="134302" cy="57150"/>
            </a:xfrm>
            <a:custGeom>
              <a:avLst/>
              <a:gdLst>
                <a:gd name="connsiteX0" fmla="*/ 99536 w 134302"/>
                <a:gd name="connsiteY0" fmla="*/ 57150 h 57150"/>
                <a:gd name="connsiteX1" fmla="*/ 32861 w 134302"/>
                <a:gd name="connsiteY1" fmla="*/ 57150 h 57150"/>
                <a:gd name="connsiteX2" fmla="*/ 25241 w 134302"/>
                <a:gd name="connsiteY2" fmla="*/ 52388 h 57150"/>
                <a:gd name="connsiteX3" fmla="*/ 1429 w 134302"/>
                <a:gd name="connsiteY3" fmla="*/ 14288 h 57150"/>
                <a:gd name="connsiteX4" fmla="*/ 1429 w 134302"/>
                <a:gd name="connsiteY4" fmla="*/ 4763 h 57150"/>
                <a:gd name="connsiteX5" fmla="*/ 10001 w 134302"/>
                <a:gd name="connsiteY5" fmla="*/ 0 h 57150"/>
                <a:gd name="connsiteX6" fmla="*/ 124301 w 134302"/>
                <a:gd name="connsiteY6" fmla="*/ 0 h 57150"/>
                <a:gd name="connsiteX7" fmla="*/ 132874 w 134302"/>
                <a:gd name="connsiteY7" fmla="*/ 4763 h 57150"/>
                <a:gd name="connsiteX8" fmla="*/ 132874 w 134302"/>
                <a:gd name="connsiteY8" fmla="*/ 14288 h 57150"/>
                <a:gd name="connsiteX9" fmla="*/ 109061 w 134302"/>
                <a:gd name="connsiteY9" fmla="*/ 52388 h 57150"/>
                <a:gd name="connsiteX10" fmla="*/ 99536 w 134302"/>
                <a:gd name="connsiteY10" fmla="*/ 57150 h 57150"/>
                <a:gd name="connsiteX11" fmla="*/ 38576 w 134302"/>
                <a:gd name="connsiteY11" fmla="*/ 38100 h 57150"/>
                <a:gd name="connsiteX12" fmla="*/ 94774 w 134302"/>
                <a:gd name="connsiteY12" fmla="*/ 38100 h 57150"/>
                <a:gd name="connsiteX13" fmla="*/ 107156 w 134302"/>
                <a:gd name="connsiteY13" fmla="*/ 19050 h 57150"/>
                <a:gd name="connsiteX14" fmla="*/ 27146 w 134302"/>
                <a:gd name="connsiteY14" fmla="*/ 19050 h 57150"/>
                <a:gd name="connsiteX15" fmla="*/ 38576 w 134302"/>
                <a:gd name="connsiteY15" fmla="*/ 381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302" h="57150">
                  <a:moveTo>
                    <a:pt x="99536" y="57150"/>
                  </a:moveTo>
                  <a:lnTo>
                    <a:pt x="32861" y="57150"/>
                  </a:lnTo>
                  <a:cubicBezTo>
                    <a:pt x="30004" y="57150"/>
                    <a:pt x="26194" y="55245"/>
                    <a:pt x="25241" y="52388"/>
                  </a:cubicBezTo>
                  <a:lnTo>
                    <a:pt x="1429" y="14288"/>
                  </a:lnTo>
                  <a:cubicBezTo>
                    <a:pt x="-476" y="11430"/>
                    <a:pt x="-476" y="7620"/>
                    <a:pt x="1429" y="4763"/>
                  </a:cubicBezTo>
                  <a:cubicBezTo>
                    <a:pt x="3334" y="1905"/>
                    <a:pt x="6191" y="0"/>
                    <a:pt x="10001" y="0"/>
                  </a:cubicBezTo>
                  <a:lnTo>
                    <a:pt x="124301" y="0"/>
                  </a:lnTo>
                  <a:cubicBezTo>
                    <a:pt x="128111" y="0"/>
                    <a:pt x="130969" y="1905"/>
                    <a:pt x="132874" y="4763"/>
                  </a:cubicBezTo>
                  <a:cubicBezTo>
                    <a:pt x="134779" y="7620"/>
                    <a:pt x="134779" y="11430"/>
                    <a:pt x="132874" y="14288"/>
                  </a:cubicBezTo>
                  <a:lnTo>
                    <a:pt x="109061" y="52388"/>
                  </a:lnTo>
                  <a:cubicBezTo>
                    <a:pt x="106204" y="55245"/>
                    <a:pt x="102394" y="57150"/>
                    <a:pt x="99536" y="57150"/>
                  </a:cubicBezTo>
                  <a:close/>
                  <a:moveTo>
                    <a:pt x="38576" y="38100"/>
                  </a:moveTo>
                  <a:lnTo>
                    <a:pt x="94774" y="38100"/>
                  </a:lnTo>
                  <a:lnTo>
                    <a:pt x="107156" y="19050"/>
                  </a:lnTo>
                  <a:lnTo>
                    <a:pt x="27146" y="19050"/>
                  </a:lnTo>
                  <a:lnTo>
                    <a:pt x="38576" y="38100"/>
                  </a:lnTo>
                  <a:close/>
                </a:path>
              </a:pathLst>
            </a:custGeom>
            <a:grpFill/>
            <a:ln w="9525" cap="flat">
              <a:noFill/>
              <a:prstDash val="solid"/>
              <a:miter/>
            </a:ln>
          </p:spPr>
          <p:txBody>
            <a:bodyPr rtlCol="0" anchor="ctr"/>
            <a:lstStyle/>
            <a:p>
              <a:pPr defTabSz="914238">
                <a:defRPr/>
              </a:pPr>
              <a:endParaRPr lang="en-US" sz="2000" dirty="0">
                <a:solidFill>
                  <a:srgbClr val="FFFFFF"/>
                </a:solidFill>
                <a:latin typeface="Amazon Ember"/>
              </a:endParaRPr>
            </a:p>
          </p:txBody>
        </p:sp>
        <p:sp>
          <p:nvSpPr>
            <p:cNvPr id="258" name="Freeform: Shape 257">
              <a:extLst>
                <a:ext uri="{FF2B5EF4-FFF2-40B4-BE49-F238E27FC236}">
                  <a16:creationId xmlns:a16="http://schemas.microsoft.com/office/drawing/2014/main" id="{5E0B3A77-7C85-4F8D-B6E0-8537F4C8862A}"/>
                </a:ext>
              </a:extLst>
            </p:cNvPr>
            <p:cNvSpPr/>
            <p:nvPr/>
          </p:nvSpPr>
          <p:spPr>
            <a:xfrm>
              <a:off x="12251078" y="3028947"/>
              <a:ext cx="45958" cy="87630"/>
            </a:xfrm>
            <a:custGeom>
              <a:avLst/>
              <a:gdLst>
                <a:gd name="connsiteX0" fmla="*/ 30718 w 45958"/>
                <a:gd name="connsiteY0" fmla="*/ 87630 h 87630"/>
                <a:gd name="connsiteX1" fmla="*/ 2143 w 45958"/>
                <a:gd name="connsiteY1" fmla="*/ 49530 h 87630"/>
                <a:gd name="connsiteX2" fmla="*/ 2143 w 45958"/>
                <a:gd name="connsiteY2" fmla="*/ 38100 h 87630"/>
                <a:gd name="connsiteX3" fmla="*/ 30718 w 45958"/>
                <a:gd name="connsiteY3" fmla="*/ 0 h 87630"/>
                <a:gd name="connsiteX4" fmla="*/ 45958 w 45958"/>
                <a:gd name="connsiteY4" fmla="*/ 11430 h 87630"/>
                <a:gd name="connsiteX5" fmla="*/ 22146 w 45958"/>
                <a:gd name="connsiteY5" fmla="*/ 43815 h 87630"/>
                <a:gd name="connsiteX6" fmla="*/ 45958 w 45958"/>
                <a:gd name="connsiteY6" fmla="*/ 76200 h 87630"/>
                <a:gd name="connsiteX7" fmla="*/ 30718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30718" y="87630"/>
                  </a:moveTo>
                  <a:lnTo>
                    <a:pt x="2143" y="49530"/>
                  </a:lnTo>
                  <a:cubicBezTo>
                    <a:pt x="-714" y="45720"/>
                    <a:pt x="-714" y="41910"/>
                    <a:pt x="2143" y="38100"/>
                  </a:cubicBezTo>
                  <a:lnTo>
                    <a:pt x="30718" y="0"/>
                  </a:lnTo>
                  <a:lnTo>
                    <a:pt x="45958" y="11430"/>
                  </a:lnTo>
                  <a:lnTo>
                    <a:pt x="22146" y="43815"/>
                  </a:lnTo>
                  <a:lnTo>
                    <a:pt x="45958" y="76200"/>
                  </a:lnTo>
                  <a:lnTo>
                    <a:pt x="30718" y="87630"/>
                  </a:lnTo>
                  <a:close/>
                </a:path>
              </a:pathLst>
            </a:custGeom>
            <a:grpFill/>
            <a:ln w="9525" cap="flat">
              <a:noFill/>
              <a:prstDash val="solid"/>
              <a:miter/>
            </a:ln>
          </p:spPr>
          <p:txBody>
            <a:bodyPr rtlCol="0" anchor="ctr"/>
            <a:lstStyle/>
            <a:p>
              <a:pPr defTabSz="914238">
                <a:defRPr/>
              </a:pPr>
              <a:endParaRPr lang="en-US" sz="2000" dirty="0">
                <a:solidFill>
                  <a:srgbClr val="FFFFFF"/>
                </a:solidFill>
                <a:latin typeface="Amazon Ember"/>
              </a:endParaRPr>
            </a:p>
          </p:txBody>
        </p:sp>
        <p:sp>
          <p:nvSpPr>
            <p:cNvPr id="259" name="Freeform: Shape 258">
              <a:extLst>
                <a:ext uri="{FF2B5EF4-FFF2-40B4-BE49-F238E27FC236}">
                  <a16:creationId xmlns:a16="http://schemas.microsoft.com/office/drawing/2014/main" id="{10EC9012-B88C-4FEB-BB9E-98A362A2646F}"/>
                </a:ext>
              </a:extLst>
            </p:cNvPr>
            <p:cNvSpPr/>
            <p:nvPr/>
          </p:nvSpPr>
          <p:spPr>
            <a:xfrm>
              <a:off x="12357997" y="3028947"/>
              <a:ext cx="45958" cy="87630"/>
            </a:xfrm>
            <a:custGeom>
              <a:avLst/>
              <a:gdLst>
                <a:gd name="connsiteX0" fmla="*/ 15240 w 45958"/>
                <a:gd name="connsiteY0" fmla="*/ 87630 h 87630"/>
                <a:gd name="connsiteX1" fmla="*/ 0 w 45958"/>
                <a:gd name="connsiteY1" fmla="*/ 76200 h 87630"/>
                <a:gd name="connsiteX2" fmla="*/ 23813 w 45958"/>
                <a:gd name="connsiteY2" fmla="*/ 43815 h 87630"/>
                <a:gd name="connsiteX3" fmla="*/ 0 w 45958"/>
                <a:gd name="connsiteY3" fmla="*/ 11430 h 87630"/>
                <a:gd name="connsiteX4" fmla="*/ 15240 w 45958"/>
                <a:gd name="connsiteY4" fmla="*/ 0 h 87630"/>
                <a:gd name="connsiteX5" fmla="*/ 43815 w 45958"/>
                <a:gd name="connsiteY5" fmla="*/ 38100 h 87630"/>
                <a:gd name="connsiteX6" fmla="*/ 43815 w 45958"/>
                <a:gd name="connsiteY6" fmla="*/ 49530 h 87630"/>
                <a:gd name="connsiteX7" fmla="*/ 15240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15240" y="87630"/>
                  </a:moveTo>
                  <a:lnTo>
                    <a:pt x="0" y="76200"/>
                  </a:lnTo>
                  <a:lnTo>
                    <a:pt x="23813" y="43815"/>
                  </a:lnTo>
                  <a:lnTo>
                    <a:pt x="0" y="11430"/>
                  </a:lnTo>
                  <a:lnTo>
                    <a:pt x="15240" y="0"/>
                  </a:lnTo>
                  <a:lnTo>
                    <a:pt x="43815" y="38100"/>
                  </a:lnTo>
                  <a:cubicBezTo>
                    <a:pt x="46672" y="41910"/>
                    <a:pt x="46672" y="45720"/>
                    <a:pt x="43815" y="49530"/>
                  </a:cubicBezTo>
                  <a:lnTo>
                    <a:pt x="15240" y="87630"/>
                  </a:lnTo>
                  <a:close/>
                </a:path>
              </a:pathLst>
            </a:custGeom>
            <a:grpFill/>
            <a:ln w="9525" cap="flat">
              <a:noFill/>
              <a:prstDash val="solid"/>
              <a:miter/>
            </a:ln>
          </p:spPr>
          <p:txBody>
            <a:bodyPr rtlCol="0" anchor="ctr"/>
            <a:lstStyle/>
            <a:p>
              <a:pPr defTabSz="914238">
                <a:defRPr/>
              </a:pPr>
              <a:endParaRPr lang="en-US" sz="2000" dirty="0">
                <a:solidFill>
                  <a:srgbClr val="FFFFFF"/>
                </a:solidFill>
                <a:latin typeface="Amazon Ember"/>
              </a:endParaRPr>
            </a:p>
          </p:txBody>
        </p:sp>
        <p:sp>
          <p:nvSpPr>
            <p:cNvPr id="262" name="Freeform: Shape 261">
              <a:extLst>
                <a:ext uri="{FF2B5EF4-FFF2-40B4-BE49-F238E27FC236}">
                  <a16:creationId xmlns:a16="http://schemas.microsoft.com/office/drawing/2014/main" id="{BBCBA8B1-A527-4ACE-AEE2-6E4EB5F9CE81}"/>
                </a:ext>
              </a:extLst>
            </p:cNvPr>
            <p:cNvSpPr/>
            <p:nvPr/>
          </p:nvSpPr>
          <p:spPr>
            <a:xfrm rot="-4911562">
              <a:off x="12260288" y="3063709"/>
              <a:ext cx="134299" cy="19049"/>
            </a:xfrm>
            <a:custGeom>
              <a:avLst/>
              <a:gdLst>
                <a:gd name="connsiteX0" fmla="*/ 0 w 134299"/>
                <a:gd name="connsiteY0" fmla="*/ 0 h 19049"/>
                <a:gd name="connsiteX1" fmla="*/ 134299 w 134299"/>
                <a:gd name="connsiteY1" fmla="*/ 0 h 19049"/>
                <a:gd name="connsiteX2" fmla="*/ 134299 w 134299"/>
                <a:gd name="connsiteY2" fmla="*/ 19050 h 19049"/>
                <a:gd name="connsiteX3" fmla="*/ 0 w 134299"/>
                <a:gd name="connsiteY3" fmla="*/ 19050 h 19049"/>
              </a:gdLst>
              <a:ahLst/>
              <a:cxnLst>
                <a:cxn ang="0">
                  <a:pos x="connsiteX0" y="connsiteY0"/>
                </a:cxn>
                <a:cxn ang="0">
                  <a:pos x="connsiteX1" y="connsiteY1"/>
                </a:cxn>
                <a:cxn ang="0">
                  <a:pos x="connsiteX2" y="connsiteY2"/>
                </a:cxn>
                <a:cxn ang="0">
                  <a:pos x="connsiteX3" y="connsiteY3"/>
                </a:cxn>
              </a:cxnLst>
              <a:rect l="l" t="t" r="r" b="b"/>
              <a:pathLst>
                <a:path w="134299" h="19049">
                  <a:moveTo>
                    <a:pt x="0" y="0"/>
                  </a:moveTo>
                  <a:lnTo>
                    <a:pt x="134299" y="0"/>
                  </a:lnTo>
                  <a:lnTo>
                    <a:pt x="134299" y="19050"/>
                  </a:lnTo>
                  <a:lnTo>
                    <a:pt x="0" y="19050"/>
                  </a:lnTo>
                  <a:close/>
                </a:path>
              </a:pathLst>
            </a:custGeom>
            <a:grpFill/>
            <a:ln w="9525" cap="flat">
              <a:noFill/>
              <a:prstDash val="solid"/>
              <a:miter/>
            </a:ln>
          </p:spPr>
          <p:txBody>
            <a:bodyPr rtlCol="0" anchor="ctr"/>
            <a:lstStyle/>
            <a:p>
              <a:pPr defTabSz="914238">
                <a:defRPr/>
              </a:pPr>
              <a:endParaRPr lang="en-US" sz="2000" dirty="0">
                <a:solidFill>
                  <a:srgbClr val="FFFFFF"/>
                </a:solidFill>
                <a:latin typeface="Amazon Ember"/>
              </a:endParaRPr>
            </a:p>
          </p:txBody>
        </p:sp>
        <p:sp>
          <p:nvSpPr>
            <p:cNvPr id="264" name="Freeform: Shape 263">
              <a:extLst>
                <a:ext uri="{FF2B5EF4-FFF2-40B4-BE49-F238E27FC236}">
                  <a16:creationId xmlns:a16="http://schemas.microsoft.com/office/drawing/2014/main" id="{48120AC5-6D12-4C87-B058-977027595C1B}"/>
                </a:ext>
              </a:extLst>
            </p:cNvPr>
            <p:cNvSpPr/>
            <p:nvPr/>
          </p:nvSpPr>
          <p:spPr>
            <a:xfrm rot="-2700000">
              <a:off x="12426573" y="2944173"/>
              <a:ext cx="40004" cy="19049"/>
            </a:xfrm>
            <a:custGeom>
              <a:avLst/>
              <a:gdLst>
                <a:gd name="connsiteX0" fmla="*/ 0 w 40004"/>
                <a:gd name="connsiteY0" fmla="*/ 0 h 19049"/>
                <a:gd name="connsiteX1" fmla="*/ 40005 w 40004"/>
                <a:gd name="connsiteY1" fmla="*/ 0 h 19049"/>
                <a:gd name="connsiteX2" fmla="*/ 40005 w 40004"/>
                <a:gd name="connsiteY2" fmla="*/ 19050 h 19049"/>
                <a:gd name="connsiteX3" fmla="*/ 0 w 40004"/>
                <a:gd name="connsiteY3" fmla="*/ 19050 h 19049"/>
              </a:gdLst>
              <a:ahLst/>
              <a:cxnLst>
                <a:cxn ang="0">
                  <a:pos x="connsiteX0" y="connsiteY0"/>
                </a:cxn>
                <a:cxn ang="0">
                  <a:pos x="connsiteX1" y="connsiteY1"/>
                </a:cxn>
                <a:cxn ang="0">
                  <a:pos x="connsiteX2" y="connsiteY2"/>
                </a:cxn>
                <a:cxn ang="0">
                  <a:pos x="connsiteX3" y="connsiteY3"/>
                </a:cxn>
              </a:cxnLst>
              <a:rect l="l" t="t" r="r" b="b"/>
              <a:pathLst>
                <a:path w="40004" h="19049">
                  <a:moveTo>
                    <a:pt x="0" y="0"/>
                  </a:moveTo>
                  <a:lnTo>
                    <a:pt x="40005" y="0"/>
                  </a:lnTo>
                  <a:lnTo>
                    <a:pt x="40005" y="19050"/>
                  </a:lnTo>
                  <a:lnTo>
                    <a:pt x="0" y="19050"/>
                  </a:lnTo>
                  <a:close/>
                </a:path>
              </a:pathLst>
            </a:custGeom>
            <a:grpFill/>
            <a:ln w="9525" cap="flat">
              <a:noFill/>
              <a:prstDash val="solid"/>
              <a:miter/>
            </a:ln>
          </p:spPr>
          <p:txBody>
            <a:bodyPr rtlCol="0" anchor="ctr"/>
            <a:lstStyle/>
            <a:p>
              <a:pPr defTabSz="914238">
                <a:defRPr/>
              </a:pPr>
              <a:endParaRPr lang="en-US" sz="2000" dirty="0">
                <a:solidFill>
                  <a:srgbClr val="FFFFFF"/>
                </a:solidFill>
                <a:latin typeface="Amazon Ember"/>
              </a:endParaRPr>
            </a:p>
          </p:txBody>
        </p:sp>
        <p:sp>
          <p:nvSpPr>
            <p:cNvPr id="265" name="Freeform: Shape 264">
              <a:extLst>
                <a:ext uri="{FF2B5EF4-FFF2-40B4-BE49-F238E27FC236}">
                  <a16:creationId xmlns:a16="http://schemas.microsoft.com/office/drawing/2014/main" id="{47B2CCA7-A8CC-45F7-80A9-A79DF8A5874A}"/>
                </a:ext>
              </a:extLst>
            </p:cNvPr>
            <p:cNvSpPr/>
            <p:nvPr/>
          </p:nvSpPr>
          <p:spPr>
            <a:xfrm rot="-2700000">
              <a:off x="12198928" y="2933698"/>
              <a:ext cx="19049" cy="40004"/>
            </a:xfrm>
            <a:custGeom>
              <a:avLst/>
              <a:gdLst>
                <a:gd name="connsiteX0" fmla="*/ 0 w 19049"/>
                <a:gd name="connsiteY0" fmla="*/ 0 h 40004"/>
                <a:gd name="connsiteX1" fmla="*/ 19050 w 19049"/>
                <a:gd name="connsiteY1" fmla="*/ 0 h 40004"/>
                <a:gd name="connsiteX2" fmla="*/ 19050 w 19049"/>
                <a:gd name="connsiteY2" fmla="*/ 40005 h 40004"/>
                <a:gd name="connsiteX3" fmla="*/ 0 w 19049"/>
                <a:gd name="connsiteY3" fmla="*/ 40005 h 40004"/>
              </a:gdLst>
              <a:ahLst/>
              <a:cxnLst>
                <a:cxn ang="0">
                  <a:pos x="connsiteX0" y="connsiteY0"/>
                </a:cxn>
                <a:cxn ang="0">
                  <a:pos x="connsiteX1" y="connsiteY1"/>
                </a:cxn>
                <a:cxn ang="0">
                  <a:pos x="connsiteX2" y="connsiteY2"/>
                </a:cxn>
                <a:cxn ang="0">
                  <a:pos x="connsiteX3" y="connsiteY3"/>
                </a:cxn>
              </a:cxnLst>
              <a:rect l="l" t="t" r="r" b="b"/>
              <a:pathLst>
                <a:path w="19049" h="40004">
                  <a:moveTo>
                    <a:pt x="0" y="0"/>
                  </a:moveTo>
                  <a:lnTo>
                    <a:pt x="19050" y="0"/>
                  </a:lnTo>
                  <a:lnTo>
                    <a:pt x="19050" y="40005"/>
                  </a:lnTo>
                  <a:lnTo>
                    <a:pt x="0" y="40005"/>
                  </a:lnTo>
                  <a:close/>
                </a:path>
              </a:pathLst>
            </a:custGeom>
            <a:grpFill/>
            <a:ln w="9525" cap="flat">
              <a:noFill/>
              <a:prstDash val="solid"/>
              <a:miter/>
            </a:ln>
          </p:spPr>
          <p:txBody>
            <a:bodyPr rtlCol="0" anchor="ctr"/>
            <a:lstStyle/>
            <a:p>
              <a:pPr defTabSz="914238">
                <a:defRPr/>
              </a:pPr>
              <a:endParaRPr lang="en-US" sz="2000" dirty="0">
                <a:solidFill>
                  <a:srgbClr val="FFFFFF"/>
                </a:solidFill>
                <a:latin typeface="Amazon Ember"/>
              </a:endParaRPr>
            </a:p>
          </p:txBody>
        </p:sp>
      </p:grpSp>
      <p:grpSp>
        <p:nvGrpSpPr>
          <p:cNvPr id="313" name="Group 312">
            <a:extLst>
              <a:ext uri="{FF2B5EF4-FFF2-40B4-BE49-F238E27FC236}">
                <a16:creationId xmlns:a16="http://schemas.microsoft.com/office/drawing/2014/main" id="{DD00ED4C-D171-4AAE-BE84-23BEC0DDCAF0}"/>
              </a:ext>
            </a:extLst>
          </p:cNvPr>
          <p:cNvGrpSpPr/>
          <p:nvPr/>
        </p:nvGrpSpPr>
        <p:grpSpPr>
          <a:xfrm>
            <a:off x="9538006" y="2532933"/>
            <a:ext cx="724557" cy="658732"/>
            <a:chOff x="6635356" y="1533296"/>
            <a:chExt cx="543418" cy="494049"/>
          </a:xfrm>
        </p:grpSpPr>
        <p:sp>
          <p:nvSpPr>
            <p:cNvPr id="314" name="TextBox 313">
              <a:extLst>
                <a:ext uri="{FF2B5EF4-FFF2-40B4-BE49-F238E27FC236}">
                  <a16:creationId xmlns:a16="http://schemas.microsoft.com/office/drawing/2014/main" id="{BD429AA7-EA6A-4CCA-83E8-59362774DB16}"/>
                </a:ext>
              </a:extLst>
            </p:cNvPr>
            <p:cNvSpPr txBox="1"/>
            <p:nvPr/>
          </p:nvSpPr>
          <p:spPr>
            <a:xfrm>
              <a:off x="6635356" y="1854317"/>
              <a:ext cx="543418" cy="173028"/>
            </a:xfrm>
            <a:prstGeom prst="rect">
              <a:avLst/>
            </a:prstGeom>
          </p:spPr>
          <p:txBody>
            <a:bodyPr wrap="none" lIns="0" tIns="0" rIns="0" bIns="0" rtlCol="0">
              <a:spAutoFit/>
            </a:bodyPr>
            <a:lstStyle/>
            <a:p>
              <a:pPr algn="ctr" defTabSz="914238">
                <a:lnSpc>
                  <a:spcPct val="90000"/>
                </a:lnSpc>
                <a:spcAft>
                  <a:spcPts val="500"/>
                </a:spcAft>
                <a:defRPr/>
              </a:pPr>
              <a:r>
                <a:rPr lang="en-US" sz="833" dirty="0">
                  <a:solidFill>
                    <a:srgbClr val="FFFFFF"/>
                  </a:solidFill>
                  <a:latin typeface="Amazon Ember"/>
                </a:rPr>
                <a:t>Amazon</a:t>
              </a:r>
              <a:br>
                <a:rPr lang="en-US" sz="833" dirty="0">
                  <a:solidFill>
                    <a:srgbClr val="FFFFFF"/>
                  </a:solidFill>
                  <a:latin typeface="Amazon Ember"/>
                </a:rPr>
              </a:br>
              <a:r>
                <a:rPr lang="en-US" sz="833" dirty="0">
                  <a:solidFill>
                    <a:srgbClr val="FFFFFF"/>
                  </a:solidFill>
                  <a:latin typeface="Amazon Ember"/>
                </a:rPr>
                <a:t>Fraud Detector</a:t>
              </a:r>
            </a:p>
          </p:txBody>
        </p:sp>
        <p:sp>
          <p:nvSpPr>
            <p:cNvPr id="315" name="Freeform 5">
              <a:extLst>
                <a:ext uri="{FF2B5EF4-FFF2-40B4-BE49-F238E27FC236}">
                  <a16:creationId xmlns:a16="http://schemas.microsoft.com/office/drawing/2014/main" id="{88399D40-98B9-4933-BECF-F54A38F1EB53}"/>
                </a:ext>
              </a:extLst>
            </p:cNvPr>
            <p:cNvSpPr>
              <a:spLocks noEditPoints="1"/>
            </p:cNvSpPr>
            <p:nvPr/>
          </p:nvSpPr>
          <p:spPr bwMode="auto">
            <a:xfrm>
              <a:off x="6793974" y="1533296"/>
              <a:ext cx="226178" cy="223540"/>
            </a:xfrm>
            <a:custGeom>
              <a:avLst/>
              <a:gdLst>
                <a:gd name="T0" fmla="*/ 694 w 757"/>
                <a:gd name="T1" fmla="*/ 427 h 747"/>
                <a:gd name="T2" fmla="*/ 360 w 757"/>
                <a:gd name="T3" fmla="*/ 200 h 747"/>
                <a:gd name="T4" fmla="*/ 134 w 757"/>
                <a:gd name="T5" fmla="*/ 67 h 747"/>
                <a:gd name="T6" fmla="*/ 73 w 757"/>
                <a:gd name="T7" fmla="*/ 133 h 747"/>
                <a:gd name="T8" fmla="*/ 0 w 757"/>
                <a:gd name="T9" fmla="*/ 373 h 747"/>
                <a:gd name="T10" fmla="*/ 83 w 757"/>
                <a:gd name="T11" fmla="*/ 615 h 747"/>
                <a:gd name="T12" fmla="*/ 134 w 757"/>
                <a:gd name="T13" fmla="*/ 680 h 747"/>
                <a:gd name="T14" fmla="*/ 360 w 757"/>
                <a:gd name="T15" fmla="*/ 547 h 747"/>
                <a:gd name="T16" fmla="*/ 604 w 757"/>
                <a:gd name="T17" fmla="*/ 570 h 747"/>
                <a:gd name="T18" fmla="*/ 742 w 757"/>
                <a:gd name="T19" fmla="*/ 587 h 747"/>
                <a:gd name="T20" fmla="*/ 334 w 757"/>
                <a:gd name="T21" fmla="*/ 200 h 747"/>
                <a:gd name="T22" fmla="*/ 294 w 757"/>
                <a:gd name="T23" fmla="*/ 160 h 747"/>
                <a:gd name="T24" fmla="*/ 216 w 757"/>
                <a:gd name="T25" fmla="*/ 345 h 747"/>
                <a:gd name="T26" fmla="*/ 27 w 757"/>
                <a:gd name="T27" fmla="*/ 67 h 747"/>
                <a:gd name="T28" fmla="*/ 67 w 757"/>
                <a:gd name="T29" fmla="*/ 107 h 747"/>
                <a:gd name="T30" fmla="*/ 99 w 757"/>
                <a:gd name="T31" fmla="*/ 125 h 747"/>
                <a:gd name="T32" fmla="*/ 235 w 757"/>
                <a:gd name="T33" fmla="*/ 230 h 747"/>
                <a:gd name="T34" fmla="*/ 67 w 757"/>
                <a:gd name="T35" fmla="*/ 413 h 747"/>
                <a:gd name="T36" fmla="*/ 107 w 757"/>
                <a:gd name="T37" fmla="*/ 373 h 747"/>
                <a:gd name="T38" fmla="*/ 122 w 757"/>
                <a:gd name="T39" fmla="*/ 411 h 747"/>
                <a:gd name="T40" fmla="*/ 202 w 757"/>
                <a:gd name="T41" fmla="*/ 374 h 747"/>
                <a:gd name="T42" fmla="*/ 248 w 757"/>
                <a:gd name="T43" fmla="*/ 499 h 747"/>
                <a:gd name="T44" fmla="*/ 263 w 757"/>
                <a:gd name="T45" fmla="*/ 488 h 747"/>
                <a:gd name="T46" fmla="*/ 67 w 757"/>
                <a:gd name="T47" fmla="*/ 720 h 747"/>
                <a:gd name="T48" fmla="*/ 67 w 757"/>
                <a:gd name="T49" fmla="*/ 720 h 747"/>
                <a:gd name="T50" fmla="*/ 107 w 757"/>
                <a:gd name="T51" fmla="*/ 627 h 747"/>
                <a:gd name="T52" fmla="*/ 232 w 757"/>
                <a:gd name="T53" fmla="*/ 570 h 747"/>
                <a:gd name="T54" fmla="*/ 294 w 757"/>
                <a:gd name="T55" fmla="*/ 587 h 747"/>
                <a:gd name="T56" fmla="*/ 294 w 757"/>
                <a:gd name="T57" fmla="*/ 587 h 747"/>
                <a:gd name="T58" fmla="*/ 294 w 757"/>
                <a:gd name="T59" fmla="*/ 480 h 747"/>
                <a:gd name="T60" fmla="*/ 294 w 757"/>
                <a:gd name="T61" fmla="*/ 267 h 747"/>
                <a:gd name="T62" fmla="*/ 386 w 757"/>
                <a:gd name="T63" fmla="*/ 486 h 747"/>
                <a:gd name="T64" fmla="*/ 400 w 757"/>
                <a:gd name="T65" fmla="*/ 427 h 747"/>
                <a:gd name="T66" fmla="*/ 400 w 757"/>
                <a:gd name="T67" fmla="*/ 427 h 747"/>
                <a:gd name="T68" fmla="*/ 700 w 757"/>
                <a:gd name="T69" fmla="*/ 629 h 747"/>
                <a:gd name="T70" fmla="*/ 719 w 757"/>
                <a:gd name="T71" fmla="*/ 625 h 747"/>
                <a:gd name="T72" fmla="*/ 601 w 757"/>
                <a:gd name="T73" fmla="*/ 170 h 747"/>
                <a:gd name="T74" fmla="*/ 588 w 757"/>
                <a:gd name="T75" fmla="*/ 223 h 747"/>
                <a:gd name="T76" fmla="*/ 491 w 757"/>
                <a:gd name="T77" fmla="*/ 170 h 747"/>
                <a:gd name="T78" fmla="*/ 670 w 757"/>
                <a:gd name="T79" fmla="*/ 271 h 747"/>
                <a:gd name="T80" fmla="*/ 693 w 757"/>
                <a:gd name="T81" fmla="*/ 285 h 747"/>
                <a:gd name="T82" fmla="*/ 520 w 757"/>
                <a:gd name="T83" fmla="*/ 440 h 747"/>
                <a:gd name="T84" fmla="*/ 520 w 757"/>
                <a:gd name="T85" fmla="*/ 440 h 747"/>
                <a:gd name="T86" fmla="*/ 520 w 757"/>
                <a:gd name="T87" fmla="*/ 467 h 747"/>
                <a:gd name="T88" fmla="*/ 534 w 757"/>
                <a:gd name="T89" fmla="*/ 320 h 747"/>
                <a:gd name="T90" fmla="*/ 640 w 757"/>
                <a:gd name="T91" fmla="*/ 427 h 747"/>
                <a:gd name="T92" fmla="*/ 534 w 757"/>
                <a:gd name="T93" fmla="*/ 507 h 747"/>
                <a:gd name="T94" fmla="*/ 534 w 757"/>
                <a:gd name="T95" fmla="*/ 507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7" h="747">
                  <a:moveTo>
                    <a:pt x="742" y="587"/>
                  </a:moveTo>
                  <a:lnTo>
                    <a:pt x="742" y="587"/>
                  </a:lnTo>
                  <a:lnTo>
                    <a:pt x="668" y="514"/>
                  </a:lnTo>
                  <a:cubicBezTo>
                    <a:pt x="684" y="489"/>
                    <a:pt x="694" y="459"/>
                    <a:pt x="694" y="427"/>
                  </a:cubicBezTo>
                  <a:cubicBezTo>
                    <a:pt x="694" y="338"/>
                    <a:pt x="622" y="267"/>
                    <a:pt x="534" y="267"/>
                  </a:cubicBezTo>
                  <a:cubicBezTo>
                    <a:pt x="501" y="267"/>
                    <a:pt x="470" y="276"/>
                    <a:pt x="445" y="294"/>
                  </a:cubicBezTo>
                  <a:lnTo>
                    <a:pt x="352" y="232"/>
                  </a:lnTo>
                  <a:cubicBezTo>
                    <a:pt x="357" y="222"/>
                    <a:pt x="360" y="212"/>
                    <a:pt x="360" y="200"/>
                  </a:cubicBezTo>
                  <a:cubicBezTo>
                    <a:pt x="360" y="163"/>
                    <a:pt x="331" y="133"/>
                    <a:pt x="294" y="133"/>
                  </a:cubicBezTo>
                  <a:cubicBezTo>
                    <a:pt x="273" y="133"/>
                    <a:pt x="254" y="143"/>
                    <a:pt x="242" y="159"/>
                  </a:cubicBezTo>
                  <a:lnTo>
                    <a:pt x="131" y="86"/>
                  </a:lnTo>
                  <a:cubicBezTo>
                    <a:pt x="133" y="80"/>
                    <a:pt x="134" y="73"/>
                    <a:pt x="134" y="67"/>
                  </a:cubicBezTo>
                  <a:cubicBezTo>
                    <a:pt x="134" y="30"/>
                    <a:pt x="104" y="0"/>
                    <a:pt x="67" y="0"/>
                  </a:cubicBezTo>
                  <a:cubicBezTo>
                    <a:pt x="30" y="0"/>
                    <a:pt x="0" y="30"/>
                    <a:pt x="0" y="67"/>
                  </a:cubicBezTo>
                  <a:cubicBezTo>
                    <a:pt x="0" y="103"/>
                    <a:pt x="30" y="133"/>
                    <a:pt x="67" y="133"/>
                  </a:cubicBezTo>
                  <a:cubicBezTo>
                    <a:pt x="69" y="133"/>
                    <a:pt x="71" y="133"/>
                    <a:pt x="73" y="133"/>
                  </a:cubicBezTo>
                  <a:lnTo>
                    <a:pt x="157" y="291"/>
                  </a:lnTo>
                  <a:lnTo>
                    <a:pt x="113" y="325"/>
                  </a:lnTo>
                  <a:cubicBezTo>
                    <a:pt x="101" y="314"/>
                    <a:pt x="85" y="307"/>
                    <a:pt x="67" y="307"/>
                  </a:cubicBezTo>
                  <a:cubicBezTo>
                    <a:pt x="30" y="307"/>
                    <a:pt x="0" y="336"/>
                    <a:pt x="0" y="373"/>
                  </a:cubicBezTo>
                  <a:cubicBezTo>
                    <a:pt x="0" y="410"/>
                    <a:pt x="30" y="440"/>
                    <a:pt x="67" y="440"/>
                  </a:cubicBezTo>
                  <a:cubicBezTo>
                    <a:pt x="80" y="440"/>
                    <a:pt x="92" y="436"/>
                    <a:pt x="102" y="430"/>
                  </a:cubicBezTo>
                  <a:lnTo>
                    <a:pt x="156" y="467"/>
                  </a:lnTo>
                  <a:lnTo>
                    <a:pt x="83" y="615"/>
                  </a:lnTo>
                  <a:cubicBezTo>
                    <a:pt x="78" y="614"/>
                    <a:pt x="72" y="613"/>
                    <a:pt x="67" y="613"/>
                  </a:cubicBezTo>
                  <a:cubicBezTo>
                    <a:pt x="30" y="613"/>
                    <a:pt x="0" y="643"/>
                    <a:pt x="0" y="680"/>
                  </a:cubicBezTo>
                  <a:cubicBezTo>
                    <a:pt x="0" y="717"/>
                    <a:pt x="30" y="747"/>
                    <a:pt x="67" y="747"/>
                  </a:cubicBezTo>
                  <a:cubicBezTo>
                    <a:pt x="104" y="747"/>
                    <a:pt x="134" y="717"/>
                    <a:pt x="134" y="680"/>
                  </a:cubicBezTo>
                  <a:cubicBezTo>
                    <a:pt x="134" y="672"/>
                    <a:pt x="132" y="664"/>
                    <a:pt x="129" y="656"/>
                  </a:cubicBezTo>
                  <a:lnTo>
                    <a:pt x="246" y="593"/>
                  </a:lnTo>
                  <a:cubicBezTo>
                    <a:pt x="258" y="605"/>
                    <a:pt x="275" y="613"/>
                    <a:pt x="294" y="613"/>
                  </a:cubicBezTo>
                  <a:cubicBezTo>
                    <a:pt x="331" y="613"/>
                    <a:pt x="360" y="583"/>
                    <a:pt x="360" y="547"/>
                  </a:cubicBezTo>
                  <a:cubicBezTo>
                    <a:pt x="360" y="541"/>
                    <a:pt x="360" y="537"/>
                    <a:pt x="359" y="532"/>
                  </a:cubicBezTo>
                  <a:lnTo>
                    <a:pt x="398" y="510"/>
                  </a:lnTo>
                  <a:cubicBezTo>
                    <a:pt x="426" y="556"/>
                    <a:pt x="476" y="587"/>
                    <a:pt x="534" y="587"/>
                  </a:cubicBezTo>
                  <a:cubicBezTo>
                    <a:pt x="559" y="587"/>
                    <a:pt x="583" y="580"/>
                    <a:pt x="604" y="570"/>
                  </a:cubicBezTo>
                  <a:lnTo>
                    <a:pt x="681" y="648"/>
                  </a:lnTo>
                  <a:cubicBezTo>
                    <a:pt x="688" y="655"/>
                    <a:pt x="696" y="658"/>
                    <a:pt x="706" y="658"/>
                  </a:cubicBezTo>
                  <a:cubicBezTo>
                    <a:pt x="717" y="658"/>
                    <a:pt x="728" y="653"/>
                    <a:pt x="738" y="644"/>
                  </a:cubicBezTo>
                  <a:cubicBezTo>
                    <a:pt x="755" y="626"/>
                    <a:pt x="757" y="602"/>
                    <a:pt x="742" y="587"/>
                  </a:cubicBezTo>
                  <a:lnTo>
                    <a:pt x="742" y="587"/>
                  </a:lnTo>
                  <a:close/>
                  <a:moveTo>
                    <a:pt x="294" y="160"/>
                  </a:moveTo>
                  <a:lnTo>
                    <a:pt x="294" y="160"/>
                  </a:lnTo>
                  <a:cubicBezTo>
                    <a:pt x="316" y="160"/>
                    <a:pt x="334" y="178"/>
                    <a:pt x="334" y="200"/>
                  </a:cubicBezTo>
                  <a:cubicBezTo>
                    <a:pt x="334" y="222"/>
                    <a:pt x="316" y="240"/>
                    <a:pt x="294" y="240"/>
                  </a:cubicBezTo>
                  <a:cubicBezTo>
                    <a:pt x="272" y="240"/>
                    <a:pt x="254" y="222"/>
                    <a:pt x="254" y="200"/>
                  </a:cubicBezTo>
                  <a:cubicBezTo>
                    <a:pt x="254" y="178"/>
                    <a:pt x="272" y="160"/>
                    <a:pt x="294" y="160"/>
                  </a:cubicBezTo>
                  <a:lnTo>
                    <a:pt x="294" y="160"/>
                  </a:lnTo>
                  <a:close/>
                  <a:moveTo>
                    <a:pt x="252" y="251"/>
                  </a:moveTo>
                  <a:lnTo>
                    <a:pt x="252" y="251"/>
                  </a:lnTo>
                  <a:cubicBezTo>
                    <a:pt x="254" y="253"/>
                    <a:pt x="257" y="255"/>
                    <a:pt x="260" y="257"/>
                  </a:cubicBezTo>
                  <a:lnTo>
                    <a:pt x="216" y="345"/>
                  </a:lnTo>
                  <a:lnTo>
                    <a:pt x="191" y="298"/>
                  </a:lnTo>
                  <a:lnTo>
                    <a:pt x="252" y="251"/>
                  </a:lnTo>
                  <a:lnTo>
                    <a:pt x="252" y="251"/>
                  </a:lnTo>
                  <a:close/>
                  <a:moveTo>
                    <a:pt x="27" y="67"/>
                  </a:moveTo>
                  <a:lnTo>
                    <a:pt x="27" y="67"/>
                  </a:lnTo>
                  <a:cubicBezTo>
                    <a:pt x="27" y="44"/>
                    <a:pt x="45" y="27"/>
                    <a:pt x="67" y="27"/>
                  </a:cubicBezTo>
                  <a:cubicBezTo>
                    <a:pt x="89" y="27"/>
                    <a:pt x="107" y="44"/>
                    <a:pt x="107" y="67"/>
                  </a:cubicBezTo>
                  <a:cubicBezTo>
                    <a:pt x="107" y="89"/>
                    <a:pt x="89" y="107"/>
                    <a:pt x="67" y="107"/>
                  </a:cubicBezTo>
                  <a:cubicBezTo>
                    <a:pt x="45" y="107"/>
                    <a:pt x="27" y="89"/>
                    <a:pt x="27" y="67"/>
                  </a:cubicBezTo>
                  <a:lnTo>
                    <a:pt x="27" y="67"/>
                  </a:lnTo>
                  <a:close/>
                  <a:moveTo>
                    <a:pt x="99" y="125"/>
                  </a:moveTo>
                  <a:lnTo>
                    <a:pt x="99" y="125"/>
                  </a:lnTo>
                  <a:cubicBezTo>
                    <a:pt x="106" y="121"/>
                    <a:pt x="113" y="116"/>
                    <a:pt x="118" y="109"/>
                  </a:cubicBezTo>
                  <a:lnTo>
                    <a:pt x="230" y="183"/>
                  </a:lnTo>
                  <a:cubicBezTo>
                    <a:pt x="228" y="188"/>
                    <a:pt x="227" y="194"/>
                    <a:pt x="227" y="200"/>
                  </a:cubicBezTo>
                  <a:cubicBezTo>
                    <a:pt x="227" y="211"/>
                    <a:pt x="230" y="221"/>
                    <a:pt x="235" y="230"/>
                  </a:cubicBezTo>
                  <a:lnTo>
                    <a:pt x="179" y="274"/>
                  </a:lnTo>
                  <a:lnTo>
                    <a:pt x="99" y="125"/>
                  </a:lnTo>
                  <a:lnTo>
                    <a:pt x="99" y="125"/>
                  </a:lnTo>
                  <a:close/>
                  <a:moveTo>
                    <a:pt x="67" y="413"/>
                  </a:moveTo>
                  <a:lnTo>
                    <a:pt x="67" y="413"/>
                  </a:lnTo>
                  <a:cubicBezTo>
                    <a:pt x="45" y="413"/>
                    <a:pt x="27" y="395"/>
                    <a:pt x="27" y="373"/>
                  </a:cubicBezTo>
                  <a:cubicBezTo>
                    <a:pt x="27" y="351"/>
                    <a:pt x="45" y="333"/>
                    <a:pt x="67" y="333"/>
                  </a:cubicBezTo>
                  <a:cubicBezTo>
                    <a:pt x="89" y="333"/>
                    <a:pt x="107" y="351"/>
                    <a:pt x="107" y="373"/>
                  </a:cubicBezTo>
                  <a:cubicBezTo>
                    <a:pt x="107" y="395"/>
                    <a:pt x="89" y="413"/>
                    <a:pt x="67" y="413"/>
                  </a:cubicBezTo>
                  <a:lnTo>
                    <a:pt x="67" y="413"/>
                  </a:lnTo>
                  <a:close/>
                  <a:moveTo>
                    <a:pt x="122" y="411"/>
                  </a:moveTo>
                  <a:lnTo>
                    <a:pt x="122" y="411"/>
                  </a:lnTo>
                  <a:cubicBezTo>
                    <a:pt x="129" y="400"/>
                    <a:pt x="134" y="387"/>
                    <a:pt x="134" y="373"/>
                  </a:cubicBezTo>
                  <a:cubicBezTo>
                    <a:pt x="134" y="364"/>
                    <a:pt x="132" y="355"/>
                    <a:pt x="128" y="347"/>
                  </a:cubicBezTo>
                  <a:lnTo>
                    <a:pt x="170" y="315"/>
                  </a:lnTo>
                  <a:lnTo>
                    <a:pt x="202" y="374"/>
                  </a:lnTo>
                  <a:lnTo>
                    <a:pt x="168" y="443"/>
                  </a:lnTo>
                  <a:lnTo>
                    <a:pt x="122" y="411"/>
                  </a:lnTo>
                  <a:lnTo>
                    <a:pt x="122" y="411"/>
                  </a:lnTo>
                  <a:close/>
                  <a:moveTo>
                    <a:pt x="248" y="499"/>
                  </a:moveTo>
                  <a:lnTo>
                    <a:pt x="248" y="499"/>
                  </a:lnTo>
                  <a:lnTo>
                    <a:pt x="190" y="458"/>
                  </a:lnTo>
                  <a:lnTo>
                    <a:pt x="217" y="403"/>
                  </a:lnTo>
                  <a:lnTo>
                    <a:pt x="263" y="488"/>
                  </a:lnTo>
                  <a:cubicBezTo>
                    <a:pt x="257" y="491"/>
                    <a:pt x="252" y="494"/>
                    <a:pt x="248" y="499"/>
                  </a:cubicBezTo>
                  <a:lnTo>
                    <a:pt x="248" y="499"/>
                  </a:lnTo>
                  <a:close/>
                  <a:moveTo>
                    <a:pt x="67" y="720"/>
                  </a:moveTo>
                  <a:lnTo>
                    <a:pt x="67" y="720"/>
                  </a:lnTo>
                  <a:cubicBezTo>
                    <a:pt x="45" y="720"/>
                    <a:pt x="27" y="702"/>
                    <a:pt x="27" y="680"/>
                  </a:cubicBezTo>
                  <a:cubicBezTo>
                    <a:pt x="27" y="658"/>
                    <a:pt x="45" y="640"/>
                    <a:pt x="67" y="640"/>
                  </a:cubicBezTo>
                  <a:cubicBezTo>
                    <a:pt x="89" y="640"/>
                    <a:pt x="107" y="658"/>
                    <a:pt x="107" y="680"/>
                  </a:cubicBezTo>
                  <a:cubicBezTo>
                    <a:pt x="107" y="702"/>
                    <a:pt x="89" y="720"/>
                    <a:pt x="67" y="720"/>
                  </a:cubicBezTo>
                  <a:lnTo>
                    <a:pt x="67" y="720"/>
                  </a:lnTo>
                  <a:close/>
                  <a:moveTo>
                    <a:pt x="115" y="634"/>
                  </a:moveTo>
                  <a:lnTo>
                    <a:pt x="115" y="634"/>
                  </a:lnTo>
                  <a:cubicBezTo>
                    <a:pt x="113" y="631"/>
                    <a:pt x="110" y="629"/>
                    <a:pt x="107" y="627"/>
                  </a:cubicBezTo>
                  <a:lnTo>
                    <a:pt x="178" y="483"/>
                  </a:lnTo>
                  <a:lnTo>
                    <a:pt x="232" y="521"/>
                  </a:lnTo>
                  <a:cubicBezTo>
                    <a:pt x="229" y="529"/>
                    <a:pt x="227" y="537"/>
                    <a:pt x="227" y="547"/>
                  </a:cubicBezTo>
                  <a:cubicBezTo>
                    <a:pt x="227" y="555"/>
                    <a:pt x="229" y="563"/>
                    <a:pt x="232" y="570"/>
                  </a:cubicBezTo>
                  <a:lnTo>
                    <a:pt x="115" y="634"/>
                  </a:lnTo>
                  <a:lnTo>
                    <a:pt x="115" y="634"/>
                  </a:lnTo>
                  <a:close/>
                  <a:moveTo>
                    <a:pt x="294" y="587"/>
                  </a:moveTo>
                  <a:lnTo>
                    <a:pt x="294" y="587"/>
                  </a:lnTo>
                  <a:cubicBezTo>
                    <a:pt x="272" y="587"/>
                    <a:pt x="254" y="569"/>
                    <a:pt x="254" y="547"/>
                  </a:cubicBezTo>
                  <a:cubicBezTo>
                    <a:pt x="254" y="524"/>
                    <a:pt x="272" y="507"/>
                    <a:pt x="294" y="507"/>
                  </a:cubicBezTo>
                  <a:cubicBezTo>
                    <a:pt x="316" y="507"/>
                    <a:pt x="334" y="524"/>
                    <a:pt x="334" y="547"/>
                  </a:cubicBezTo>
                  <a:cubicBezTo>
                    <a:pt x="334" y="569"/>
                    <a:pt x="316" y="587"/>
                    <a:pt x="294" y="587"/>
                  </a:cubicBezTo>
                  <a:lnTo>
                    <a:pt x="294" y="587"/>
                  </a:lnTo>
                  <a:close/>
                  <a:moveTo>
                    <a:pt x="348" y="508"/>
                  </a:moveTo>
                  <a:lnTo>
                    <a:pt x="348" y="508"/>
                  </a:lnTo>
                  <a:cubicBezTo>
                    <a:pt x="336" y="491"/>
                    <a:pt x="316" y="480"/>
                    <a:pt x="294" y="480"/>
                  </a:cubicBezTo>
                  <a:cubicBezTo>
                    <a:pt x="292" y="480"/>
                    <a:pt x="290" y="480"/>
                    <a:pt x="289" y="480"/>
                  </a:cubicBezTo>
                  <a:lnTo>
                    <a:pt x="232" y="374"/>
                  </a:lnTo>
                  <a:lnTo>
                    <a:pt x="285" y="266"/>
                  </a:lnTo>
                  <a:cubicBezTo>
                    <a:pt x="288" y="266"/>
                    <a:pt x="291" y="267"/>
                    <a:pt x="294" y="267"/>
                  </a:cubicBezTo>
                  <a:cubicBezTo>
                    <a:pt x="309" y="267"/>
                    <a:pt x="323" y="261"/>
                    <a:pt x="334" y="252"/>
                  </a:cubicBezTo>
                  <a:lnTo>
                    <a:pt x="423" y="311"/>
                  </a:lnTo>
                  <a:cubicBezTo>
                    <a:pt x="393" y="340"/>
                    <a:pt x="374" y="381"/>
                    <a:pt x="374" y="427"/>
                  </a:cubicBezTo>
                  <a:cubicBezTo>
                    <a:pt x="374" y="448"/>
                    <a:pt x="378" y="468"/>
                    <a:pt x="386" y="486"/>
                  </a:cubicBezTo>
                  <a:lnTo>
                    <a:pt x="348" y="508"/>
                  </a:lnTo>
                  <a:lnTo>
                    <a:pt x="348" y="508"/>
                  </a:lnTo>
                  <a:close/>
                  <a:moveTo>
                    <a:pt x="400" y="427"/>
                  </a:moveTo>
                  <a:lnTo>
                    <a:pt x="400" y="427"/>
                  </a:lnTo>
                  <a:cubicBezTo>
                    <a:pt x="400" y="353"/>
                    <a:pt x="460" y="293"/>
                    <a:pt x="534" y="293"/>
                  </a:cubicBezTo>
                  <a:cubicBezTo>
                    <a:pt x="607" y="293"/>
                    <a:pt x="667" y="353"/>
                    <a:pt x="667" y="427"/>
                  </a:cubicBezTo>
                  <a:cubicBezTo>
                    <a:pt x="667" y="500"/>
                    <a:pt x="607" y="560"/>
                    <a:pt x="534" y="560"/>
                  </a:cubicBezTo>
                  <a:cubicBezTo>
                    <a:pt x="460" y="560"/>
                    <a:pt x="400" y="500"/>
                    <a:pt x="400" y="427"/>
                  </a:cubicBezTo>
                  <a:lnTo>
                    <a:pt x="400" y="427"/>
                  </a:lnTo>
                  <a:close/>
                  <a:moveTo>
                    <a:pt x="719" y="625"/>
                  </a:moveTo>
                  <a:lnTo>
                    <a:pt x="719" y="625"/>
                  </a:lnTo>
                  <a:cubicBezTo>
                    <a:pt x="713" y="631"/>
                    <a:pt x="705" y="634"/>
                    <a:pt x="700" y="629"/>
                  </a:cubicBezTo>
                  <a:lnTo>
                    <a:pt x="628" y="556"/>
                  </a:lnTo>
                  <a:cubicBezTo>
                    <a:pt x="636" y="550"/>
                    <a:pt x="644" y="543"/>
                    <a:pt x="651" y="535"/>
                  </a:cubicBezTo>
                  <a:lnTo>
                    <a:pt x="723" y="606"/>
                  </a:lnTo>
                  <a:cubicBezTo>
                    <a:pt x="728" y="610"/>
                    <a:pt x="725" y="619"/>
                    <a:pt x="719" y="625"/>
                  </a:cubicBezTo>
                  <a:lnTo>
                    <a:pt x="719" y="625"/>
                  </a:lnTo>
                  <a:close/>
                  <a:moveTo>
                    <a:pt x="588" y="223"/>
                  </a:moveTo>
                  <a:lnTo>
                    <a:pt x="588" y="223"/>
                  </a:lnTo>
                  <a:lnTo>
                    <a:pt x="601" y="170"/>
                  </a:lnTo>
                  <a:lnTo>
                    <a:pt x="627" y="176"/>
                  </a:lnTo>
                  <a:lnTo>
                    <a:pt x="613" y="230"/>
                  </a:lnTo>
                  <a:lnTo>
                    <a:pt x="588" y="223"/>
                  </a:lnTo>
                  <a:lnTo>
                    <a:pt x="588" y="223"/>
                  </a:lnTo>
                  <a:close/>
                  <a:moveTo>
                    <a:pt x="483" y="230"/>
                  </a:moveTo>
                  <a:lnTo>
                    <a:pt x="483" y="230"/>
                  </a:lnTo>
                  <a:lnTo>
                    <a:pt x="466" y="178"/>
                  </a:lnTo>
                  <a:lnTo>
                    <a:pt x="491" y="170"/>
                  </a:lnTo>
                  <a:lnTo>
                    <a:pt x="509" y="222"/>
                  </a:lnTo>
                  <a:lnTo>
                    <a:pt x="483" y="230"/>
                  </a:lnTo>
                  <a:lnTo>
                    <a:pt x="483" y="230"/>
                  </a:lnTo>
                  <a:close/>
                  <a:moveTo>
                    <a:pt x="670" y="271"/>
                  </a:moveTo>
                  <a:lnTo>
                    <a:pt x="670" y="271"/>
                  </a:lnTo>
                  <a:lnTo>
                    <a:pt x="700" y="222"/>
                  </a:lnTo>
                  <a:lnTo>
                    <a:pt x="722" y="235"/>
                  </a:lnTo>
                  <a:lnTo>
                    <a:pt x="693" y="285"/>
                  </a:lnTo>
                  <a:lnTo>
                    <a:pt x="670" y="271"/>
                  </a:lnTo>
                  <a:lnTo>
                    <a:pt x="670" y="271"/>
                  </a:lnTo>
                  <a:close/>
                  <a:moveTo>
                    <a:pt x="520" y="440"/>
                  </a:moveTo>
                  <a:lnTo>
                    <a:pt x="520" y="440"/>
                  </a:lnTo>
                  <a:lnTo>
                    <a:pt x="547" y="440"/>
                  </a:lnTo>
                  <a:lnTo>
                    <a:pt x="547" y="373"/>
                  </a:lnTo>
                  <a:lnTo>
                    <a:pt x="520" y="373"/>
                  </a:lnTo>
                  <a:lnTo>
                    <a:pt x="520" y="440"/>
                  </a:lnTo>
                  <a:close/>
                  <a:moveTo>
                    <a:pt x="547" y="467"/>
                  </a:moveTo>
                  <a:lnTo>
                    <a:pt x="547" y="467"/>
                  </a:lnTo>
                  <a:cubicBezTo>
                    <a:pt x="547" y="474"/>
                    <a:pt x="541" y="480"/>
                    <a:pt x="534" y="480"/>
                  </a:cubicBezTo>
                  <a:cubicBezTo>
                    <a:pt x="526" y="480"/>
                    <a:pt x="520" y="474"/>
                    <a:pt x="520" y="467"/>
                  </a:cubicBezTo>
                  <a:cubicBezTo>
                    <a:pt x="520" y="459"/>
                    <a:pt x="526" y="453"/>
                    <a:pt x="534" y="453"/>
                  </a:cubicBezTo>
                  <a:cubicBezTo>
                    <a:pt x="541" y="453"/>
                    <a:pt x="547" y="459"/>
                    <a:pt x="547" y="467"/>
                  </a:cubicBezTo>
                  <a:lnTo>
                    <a:pt x="547" y="467"/>
                  </a:lnTo>
                  <a:close/>
                  <a:moveTo>
                    <a:pt x="534" y="320"/>
                  </a:moveTo>
                  <a:lnTo>
                    <a:pt x="534" y="320"/>
                  </a:lnTo>
                  <a:cubicBezTo>
                    <a:pt x="475" y="320"/>
                    <a:pt x="427" y="368"/>
                    <a:pt x="427" y="427"/>
                  </a:cubicBezTo>
                  <a:cubicBezTo>
                    <a:pt x="427" y="485"/>
                    <a:pt x="475" y="533"/>
                    <a:pt x="534" y="533"/>
                  </a:cubicBezTo>
                  <a:cubicBezTo>
                    <a:pt x="593" y="533"/>
                    <a:pt x="640" y="485"/>
                    <a:pt x="640" y="427"/>
                  </a:cubicBezTo>
                  <a:cubicBezTo>
                    <a:pt x="640" y="368"/>
                    <a:pt x="593" y="320"/>
                    <a:pt x="534" y="320"/>
                  </a:cubicBezTo>
                  <a:lnTo>
                    <a:pt x="534" y="320"/>
                  </a:lnTo>
                  <a:close/>
                  <a:moveTo>
                    <a:pt x="534" y="507"/>
                  </a:moveTo>
                  <a:lnTo>
                    <a:pt x="534" y="507"/>
                  </a:lnTo>
                  <a:cubicBezTo>
                    <a:pt x="490" y="507"/>
                    <a:pt x="454" y="471"/>
                    <a:pt x="454" y="427"/>
                  </a:cubicBezTo>
                  <a:cubicBezTo>
                    <a:pt x="454" y="382"/>
                    <a:pt x="490" y="347"/>
                    <a:pt x="534" y="347"/>
                  </a:cubicBezTo>
                  <a:cubicBezTo>
                    <a:pt x="578" y="347"/>
                    <a:pt x="614" y="382"/>
                    <a:pt x="614" y="427"/>
                  </a:cubicBezTo>
                  <a:cubicBezTo>
                    <a:pt x="614" y="471"/>
                    <a:pt x="578" y="507"/>
                    <a:pt x="534" y="507"/>
                  </a:cubicBez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609570">
                <a:defRPr/>
              </a:pPr>
              <a:endParaRPr lang="en-US" sz="2667" dirty="0">
                <a:solidFill>
                  <a:srgbClr val="FFFFFF"/>
                </a:solidFill>
                <a:latin typeface="Amazon Ember"/>
              </a:endParaRPr>
            </a:p>
          </p:txBody>
        </p:sp>
      </p:grpSp>
      <p:grpSp>
        <p:nvGrpSpPr>
          <p:cNvPr id="316" name="Group 315">
            <a:extLst>
              <a:ext uri="{FF2B5EF4-FFF2-40B4-BE49-F238E27FC236}">
                <a16:creationId xmlns:a16="http://schemas.microsoft.com/office/drawing/2014/main" id="{66E88B2A-4214-4F27-8BC8-553716CF8D4D}"/>
              </a:ext>
            </a:extLst>
          </p:cNvPr>
          <p:cNvGrpSpPr/>
          <p:nvPr/>
        </p:nvGrpSpPr>
        <p:grpSpPr>
          <a:xfrm>
            <a:off x="3998959" y="2537130"/>
            <a:ext cx="450444" cy="630788"/>
            <a:chOff x="2788579" y="1554254"/>
            <a:chExt cx="337833" cy="473091"/>
          </a:xfrm>
        </p:grpSpPr>
        <p:sp>
          <p:nvSpPr>
            <p:cNvPr id="317" name="TextBox 316">
              <a:extLst>
                <a:ext uri="{FF2B5EF4-FFF2-40B4-BE49-F238E27FC236}">
                  <a16:creationId xmlns:a16="http://schemas.microsoft.com/office/drawing/2014/main" id="{C6FEE824-84C5-46C6-A887-7EE8CE5E9FAB}"/>
                </a:ext>
              </a:extLst>
            </p:cNvPr>
            <p:cNvSpPr txBox="1"/>
            <p:nvPr/>
          </p:nvSpPr>
          <p:spPr>
            <a:xfrm>
              <a:off x="2788579" y="1854317"/>
              <a:ext cx="337833" cy="173028"/>
            </a:xfrm>
            <a:prstGeom prst="rect">
              <a:avLst/>
            </a:prstGeom>
          </p:spPr>
          <p:txBody>
            <a:bodyPr wrap="none" lIns="0" tIns="0" rIns="0" bIns="0" rtlCol="0">
              <a:spAutoFit/>
            </a:bodyPr>
            <a:lstStyle/>
            <a:p>
              <a:pPr algn="ctr" defTabSz="914238">
                <a:lnSpc>
                  <a:spcPct val="90000"/>
                </a:lnSpc>
                <a:spcAft>
                  <a:spcPts val="1500"/>
                </a:spcAft>
                <a:defRPr/>
              </a:pPr>
              <a:r>
                <a:rPr lang="en-US" sz="833" dirty="0">
                  <a:solidFill>
                    <a:srgbClr val="FFFFFF"/>
                  </a:solidFill>
                  <a:latin typeface="Amazon Ember"/>
                </a:rPr>
                <a:t>Amazon</a:t>
              </a:r>
              <a:br>
                <a:rPr lang="en-US" sz="833" dirty="0">
                  <a:solidFill>
                    <a:srgbClr val="FFFFFF"/>
                  </a:solidFill>
                  <a:latin typeface="Amazon Ember"/>
                </a:rPr>
              </a:br>
              <a:r>
                <a:rPr lang="en-US" sz="833" dirty="0">
                  <a:solidFill>
                    <a:srgbClr val="FFFFFF"/>
                  </a:solidFill>
                  <a:latin typeface="Amazon Ember"/>
                </a:rPr>
                <a:t>Translate</a:t>
              </a:r>
            </a:p>
          </p:txBody>
        </p:sp>
        <p:sp>
          <p:nvSpPr>
            <p:cNvPr id="318" name="Freeform: Shape 317">
              <a:extLst>
                <a:ext uri="{FF2B5EF4-FFF2-40B4-BE49-F238E27FC236}">
                  <a16:creationId xmlns:a16="http://schemas.microsoft.com/office/drawing/2014/main" id="{BFCA3322-EEA2-4439-88A4-0EEC8F8FA753}"/>
                </a:ext>
              </a:extLst>
            </p:cNvPr>
            <p:cNvSpPr/>
            <p:nvPr/>
          </p:nvSpPr>
          <p:spPr>
            <a:xfrm>
              <a:off x="2869248" y="1554254"/>
              <a:ext cx="175578" cy="195084"/>
            </a:xfrm>
            <a:custGeom>
              <a:avLst/>
              <a:gdLst>
                <a:gd name="connsiteX0" fmla="*/ 180171 w 426723"/>
                <a:gd name="connsiteY0" fmla="*/ 322411 h 474133"/>
                <a:gd name="connsiteX1" fmla="*/ 9483 w 426723"/>
                <a:gd name="connsiteY1" fmla="*/ 322411 h 474133"/>
                <a:gd name="connsiteX2" fmla="*/ 0 w 426723"/>
                <a:gd name="connsiteY2" fmla="*/ 312928 h 474133"/>
                <a:gd name="connsiteX3" fmla="*/ 0 w 426723"/>
                <a:gd name="connsiteY3" fmla="*/ 256032 h 474133"/>
                <a:gd name="connsiteX4" fmla="*/ 18965 w 426723"/>
                <a:gd name="connsiteY4" fmla="*/ 256032 h 474133"/>
                <a:gd name="connsiteX5" fmla="*/ 18965 w 426723"/>
                <a:gd name="connsiteY5" fmla="*/ 303445 h 474133"/>
                <a:gd name="connsiteX6" fmla="*/ 180171 w 426723"/>
                <a:gd name="connsiteY6" fmla="*/ 303445 h 474133"/>
                <a:gd name="connsiteX7" fmla="*/ 227584 w 426723"/>
                <a:gd name="connsiteY7" fmla="*/ 85344 h 474133"/>
                <a:gd name="connsiteX8" fmla="*/ 227584 w 426723"/>
                <a:gd name="connsiteY8" fmla="*/ 132757 h 474133"/>
                <a:gd name="connsiteX9" fmla="*/ 208619 w 426723"/>
                <a:gd name="connsiteY9" fmla="*/ 132757 h 474133"/>
                <a:gd name="connsiteX10" fmla="*/ 208619 w 426723"/>
                <a:gd name="connsiteY10" fmla="*/ 94827 h 474133"/>
                <a:gd name="connsiteX11" fmla="*/ 142240 w 426723"/>
                <a:gd name="connsiteY11" fmla="*/ 94827 h 474133"/>
                <a:gd name="connsiteX12" fmla="*/ 132757 w 426723"/>
                <a:gd name="connsiteY12" fmla="*/ 85344 h 474133"/>
                <a:gd name="connsiteX13" fmla="*/ 132757 w 426723"/>
                <a:gd name="connsiteY13" fmla="*/ 18965 h 474133"/>
                <a:gd name="connsiteX14" fmla="*/ 18965 w 426723"/>
                <a:gd name="connsiteY14" fmla="*/ 18965 h 474133"/>
                <a:gd name="connsiteX15" fmla="*/ 18965 w 426723"/>
                <a:gd name="connsiteY15" fmla="*/ 208619 h 474133"/>
                <a:gd name="connsiteX16" fmla="*/ 0 w 426723"/>
                <a:gd name="connsiteY16" fmla="*/ 208619 h 474133"/>
                <a:gd name="connsiteX17" fmla="*/ 0 w 426723"/>
                <a:gd name="connsiteY17" fmla="*/ 9483 h 474133"/>
                <a:gd name="connsiteX18" fmla="*/ 9483 w 426723"/>
                <a:gd name="connsiteY18" fmla="*/ 0 h 474133"/>
                <a:gd name="connsiteX19" fmla="*/ 143093 w 426723"/>
                <a:gd name="connsiteY19" fmla="*/ 0 h 474133"/>
                <a:gd name="connsiteX20" fmla="*/ 148973 w 426723"/>
                <a:gd name="connsiteY20" fmla="*/ 2655 h 474133"/>
                <a:gd name="connsiteX21" fmla="*/ 224834 w 426723"/>
                <a:gd name="connsiteY21" fmla="*/ 78516 h 474133"/>
                <a:gd name="connsiteX22" fmla="*/ 227584 w 426723"/>
                <a:gd name="connsiteY22" fmla="*/ 85344 h 474133"/>
                <a:gd name="connsiteX23" fmla="*/ 195248 w 426723"/>
                <a:gd name="connsiteY23" fmla="*/ 75861 h 474133"/>
                <a:gd name="connsiteX24" fmla="*/ 151723 w 426723"/>
                <a:gd name="connsiteY24" fmla="*/ 32336 h 474133"/>
                <a:gd name="connsiteX25" fmla="*/ 151723 w 426723"/>
                <a:gd name="connsiteY25" fmla="*/ 75861 h 474133"/>
                <a:gd name="connsiteX26" fmla="*/ 142240 w 426723"/>
                <a:gd name="connsiteY26" fmla="*/ 0 h 474133"/>
                <a:gd name="connsiteX27" fmla="*/ 142240 w 426723"/>
                <a:gd name="connsiteY27" fmla="*/ 0 h 474133"/>
                <a:gd name="connsiteX28" fmla="*/ 167843 w 426723"/>
                <a:gd name="connsiteY28" fmla="*/ 251291 h 474133"/>
                <a:gd name="connsiteX29" fmla="*/ 119292 w 426723"/>
                <a:gd name="connsiteY29" fmla="*/ 119576 h 474133"/>
                <a:gd name="connsiteX30" fmla="*/ 98430 w 426723"/>
                <a:gd name="connsiteY30" fmla="*/ 119576 h 474133"/>
                <a:gd name="connsiteX31" fmla="*/ 49879 w 426723"/>
                <a:gd name="connsiteY31" fmla="*/ 251291 h 474133"/>
                <a:gd name="connsiteX32" fmla="*/ 69792 w 426723"/>
                <a:gd name="connsiteY32" fmla="*/ 251291 h 474133"/>
                <a:gd name="connsiteX33" fmla="*/ 81551 w 426723"/>
                <a:gd name="connsiteY33" fmla="*/ 216394 h 474133"/>
                <a:gd name="connsiteX34" fmla="*/ 135602 w 426723"/>
                <a:gd name="connsiteY34" fmla="*/ 216394 h 474133"/>
                <a:gd name="connsiteX35" fmla="*/ 147740 w 426723"/>
                <a:gd name="connsiteY35" fmla="*/ 251291 h 474133"/>
                <a:gd name="connsiteX36" fmla="*/ 108482 w 426723"/>
                <a:gd name="connsiteY36" fmla="*/ 137499 h 474133"/>
                <a:gd name="connsiteX37" fmla="*/ 130671 w 426723"/>
                <a:gd name="connsiteY37" fmla="*/ 201981 h 474133"/>
                <a:gd name="connsiteX38" fmla="*/ 86482 w 426723"/>
                <a:gd name="connsiteY38" fmla="*/ 201981 h 474133"/>
                <a:gd name="connsiteX39" fmla="*/ 426720 w 426723"/>
                <a:gd name="connsiteY39" fmla="*/ 237067 h 474133"/>
                <a:gd name="connsiteX40" fmla="*/ 426720 w 426723"/>
                <a:gd name="connsiteY40" fmla="*/ 464651 h 474133"/>
                <a:gd name="connsiteX41" fmla="*/ 417237 w 426723"/>
                <a:gd name="connsiteY41" fmla="*/ 474133 h 474133"/>
                <a:gd name="connsiteX42" fmla="*/ 208619 w 426723"/>
                <a:gd name="connsiteY42" fmla="*/ 474133 h 474133"/>
                <a:gd name="connsiteX43" fmla="*/ 199136 w 426723"/>
                <a:gd name="connsiteY43" fmla="*/ 464651 h 474133"/>
                <a:gd name="connsiteX44" fmla="*/ 199136 w 426723"/>
                <a:gd name="connsiteY44" fmla="*/ 161205 h 474133"/>
                <a:gd name="connsiteX45" fmla="*/ 208619 w 426723"/>
                <a:gd name="connsiteY45" fmla="*/ 151723 h 474133"/>
                <a:gd name="connsiteX46" fmla="*/ 341376 w 426723"/>
                <a:gd name="connsiteY46" fmla="*/ 151723 h 474133"/>
                <a:gd name="connsiteX47" fmla="*/ 342798 w 426723"/>
                <a:gd name="connsiteY47" fmla="*/ 151723 h 474133"/>
                <a:gd name="connsiteX48" fmla="*/ 348109 w 426723"/>
                <a:gd name="connsiteY48" fmla="*/ 154283 h 474133"/>
                <a:gd name="connsiteX49" fmla="*/ 423970 w 426723"/>
                <a:gd name="connsiteY49" fmla="*/ 230144 h 474133"/>
                <a:gd name="connsiteX50" fmla="*/ 426720 w 426723"/>
                <a:gd name="connsiteY50" fmla="*/ 237067 h 474133"/>
                <a:gd name="connsiteX51" fmla="*/ 350859 w 426723"/>
                <a:gd name="connsiteY51" fmla="*/ 227584 h 474133"/>
                <a:gd name="connsiteX52" fmla="*/ 394384 w 426723"/>
                <a:gd name="connsiteY52" fmla="*/ 227584 h 474133"/>
                <a:gd name="connsiteX53" fmla="*/ 350859 w 426723"/>
                <a:gd name="connsiteY53" fmla="*/ 184059 h 474133"/>
                <a:gd name="connsiteX54" fmla="*/ 407755 w 426723"/>
                <a:gd name="connsiteY54" fmla="*/ 246549 h 474133"/>
                <a:gd name="connsiteX55" fmla="*/ 341376 w 426723"/>
                <a:gd name="connsiteY55" fmla="*/ 246549 h 474133"/>
                <a:gd name="connsiteX56" fmla="*/ 331893 w 426723"/>
                <a:gd name="connsiteY56" fmla="*/ 237067 h 474133"/>
                <a:gd name="connsiteX57" fmla="*/ 331893 w 426723"/>
                <a:gd name="connsiteY57" fmla="*/ 170688 h 474133"/>
                <a:gd name="connsiteX58" fmla="*/ 218101 w 426723"/>
                <a:gd name="connsiteY58" fmla="*/ 170688 h 474133"/>
                <a:gd name="connsiteX59" fmla="*/ 218101 w 426723"/>
                <a:gd name="connsiteY59" fmla="*/ 455168 h 474133"/>
                <a:gd name="connsiteX60" fmla="*/ 407755 w 426723"/>
                <a:gd name="connsiteY60" fmla="*/ 455168 h 474133"/>
                <a:gd name="connsiteX61" fmla="*/ 341376 w 426723"/>
                <a:gd name="connsiteY61" fmla="*/ 151723 h 474133"/>
                <a:gd name="connsiteX62" fmla="*/ 342798 w 426723"/>
                <a:gd name="connsiteY62" fmla="*/ 151723 h 474133"/>
                <a:gd name="connsiteX63" fmla="*/ 342798 w 426723"/>
                <a:gd name="connsiteY63" fmla="*/ 151723 h 474133"/>
                <a:gd name="connsiteX64" fmla="*/ 373522 w 426723"/>
                <a:gd name="connsiteY64" fmla="*/ 401496 h 474133"/>
                <a:gd name="connsiteX65" fmla="*/ 379307 w 426723"/>
                <a:gd name="connsiteY65" fmla="*/ 393531 h 474133"/>
                <a:gd name="connsiteX66" fmla="*/ 380539 w 426723"/>
                <a:gd name="connsiteY66" fmla="*/ 388789 h 474133"/>
                <a:gd name="connsiteX67" fmla="*/ 377031 w 426723"/>
                <a:gd name="connsiteY67" fmla="*/ 385470 h 474133"/>
                <a:gd name="connsiteX68" fmla="*/ 327342 w 426723"/>
                <a:gd name="connsiteY68" fmla="*/ 362997 h 474133"/>
                <a:gd name="connsiteX69" fmla="*/ 355790 w 426723"/>
                <a:gd name="connsiteY69" fmla="*/ 314635 h 474133"/>
                <a:gd name="connsiteX70" fmla="*/ 359393 w 426723"/>
                <a:gd name="connsiteY70" fmla="*/ 311980 h 474133"/>
                <a:gd name="connsiteX71" fmla="*/ 374186 w 426723"/>
                <a:gd name="connsiteY71" fmla="*/ 311980 h 474133"/>
                <a:gd name="connsiteX72" fmla="*/ 378927 w 426723"/>
                <a:gd name="connsiteY72" fmla="*/ 307238 h 474133"/>
                <a:gd name="connsiteX73" fmla="*/ 378927 w 426723"/>
                <a:gd name="connsiteY73" fmla="*/ 298704 h 474133"/>
                <a:gd name="connsiteX74" fmla="*/ 374186 w 426723"/>
                <a:gd name="connsiteY74" fmla="*/ 293963 h 474133"/>
                <a:gd name="connsiteX75" fmla="*/ 322411 w 426723"/>
                <a:gd name="connsiteY75" fmla="*/ 293963 h 474133"/>
                <a:gd name="connsiteX76" fmla="*/ 322411 w 426723"/>
                <a:gd name="connsiteY76" fmla="*/ 281256 h 474133"/>
                <a:gd name="connsiteX77" fmla="*/ 325066 w 426723"/>
                <a:gd name="connsiteY77" fmla="*/ 276989 h 474133"/>
                <a:gd name="connsiteX78" fmla="*/ 324023 w 426723"/>
                <a:gd name="connsiteY78" fmla="*/ 273290 h 474133"/>
                <a:gd name="connsiteX79" fmla="*/ 320609 w 426723"/>
                <a:gd name="connsiteY79" fmla="*/ 271584 h 474133"/>
                <a:gd name="connsiteX80" fmla="*/ 308850 w 426723"/>
                <a:gd name="connsiteY80" fmla="*/ 270825 h 474133"/>
                <a:gd name="connsiteX81" fmla="*/ 305247 w 426723"/>
                <a:gd name="connsiteY81" fmla="*/ 272058 h 474133"/>
                <a:gd name="connsiteX82" fmla="*/ 303730 w 426723"/>
                <a:gd name="connsiteY82" fmla="*/ 275566 h 474133"/>
                <a:gd name="connsiteX83" fmla="*/ 303730 w 426723"/>
                <a:gd name="connsiteY83" fmla="*/ 294057 h 474133"/>
                <a:gd name="connsiteX84" fmla="*/ 252618 w 426723"/>
                <a:gd name="connsiteY84" fmla="*/ 294057 h 474133"/>
                <a:gd name="connsiteX85" fmla="*/ 247877 w 426723"/>
                <a:gd name="connsiteY85" fmla="*/ 298799 h 474133"/>
                <a:gd name="connsiteX86" fmla="*/ 247877 w 426723"/>
                <a:gd name="connsiteY86" fmla="*/ 307523 h 474133"/>
                <a:gd name="connsiteX87" fmla="*/ 252618 w 426723"/>
                <a:gd name="connsiteY87" fmla="*/ 312264 h 474133"/>
                <a:gd name="connsiteX88" fmla="*/ 268928 w 426723"/>
                <a:gd name="connsiteY88" fmla="*/ 312264 h 474133"/>
                <a:gd name="connsiteX89" fmla="*/ 298988 w 426723"/>
                <a:gd name="connsiteY89" fmla="*/ 363471 h 474133"/>
                <a:gd name="connsiteX90" fmla="*/ 250153 w 426723"/>
                <a:gd name="connsiteY90" fmla="*/ 386514 h 474133"/>
                <a:gd name="connsiteX91" fmla="*/ 246929 w 426723"/>
                <a:gd name="connsiteY91" fmla="*/ 389643 h 474133"/>
                <a:gd name="connsiteX92" fmla="*/ 247782 w 426723"/>
                <a:gd name="connsiteY92" fmla="*/ 394100 h 474133"/>
                <a:gd name="connsiteX93" fmla="*/ 252239 w 426723"/>
                <a:gd name="connsiteY93" fmla="*/ 401022 h 474133"/>
                <a:gd name="connsiteX94" fmla="*/ 258023 w 426723"/>
                <a:gd name="connsiteY94" fmla="*/ 403772 h 474133"/>
                <a:gd name="connsiteX95" fmla="*/ 312928 w 426723"/>
                <a:gd name="connsiteY95" fmla="*/ 376557 h 474133"/>
                <a:gd name="connsiteX96" fmla="*/ 368402 w 426723"/>
                <a:gd name="connsiteY96" fmla="*/ 403867 h 474133"/>
                <a:gd name="connsiteX97" fmla="*/ 369540 w 426723"/>
                <a:gd name="connsiteY97" fmla="*/ 403867 h 474133"/>
                <a:gd name="connsiteX98" fmla="*/ 373522 w 426723"/>
                <a:gd name="connsiteY98" fmla="*/ 401496 h 474133"/>
                <a:gd name="connsiteX99" fmla="*/ 336635 w 426723"/>
                <a:gd name="connsiteY99" fmla="*/ 312264 h 474133"/>
                <a:gd name="connsiteX100" fmla="*/ 313212 w 426723"/>
                <a:gd name="connsiteY100" fmla="*/ 350195 h 474133"/>
                <a:gd name="connsiteX101" fmla="*/ 288937 w 426723"/>
                <a:gd name="connsiteY101" fmla="*/ 312264 h 474133"/>
                <a:gd name="connsiteX102" fmla="*/ 151723 w 426723"/>
                <a:gd name="connsiteY102" fmla="*/ 455168 h 474133"/>
                <a:gd name="connsiteX103" fmla="*/ 113792 w 426723"/>
                <a:gd name="connsiteY103" fmla="*/ 417237 h 474133"/>
                <a:gd name="connsiteX104" fmla="*/ 113792 w 426723"/>
                <a:gd name="connsiteY104" fmla="*/ 373712 h 474133"/>
                <a:gd name="connsiteX105" fmla="*/ 144990 w 426723"/>
                <a:gd name="connsiteY105" fmla="*/ 405005 h 474133"/>
                <a:gd name="connsiteX106" fmla="*/ 158455 w 426723"/>
                <a:gd name="connsiteY106" fmla="*/ 391539 h 474133"/>
                <a:gd name="connsiteX107" fmla="*/ 111042 w 426723"/>
                <a:gd name="connsiteY107" fmla="*/ 344126 h 474133"/>
                <a:gd name="connsiteX108" fmla="*/ 97632 w 426723"/>
                <a:gd name="connsiteY108" fmla="*/ 344071 h 474133"/>
                <a:gd name="connsiteX109" fmla="*/ 97577 w 426723"/>
                <a:gd name="connsiteY109" fmla="*/ 344126 h 474133"/>
                <a:gd name="connsiteX110" fmla="*/ 50163 w 426723"/>
                <a:gd name="connsiteY110" fmla="*/ 391539 h 474133"/>
                <a:gd name="connsiteX111" fmla="*/ 63629 w 426723"/>
                <a:gd name="connsiteY111" fmla="*/ 405005 h 474133"/>
                <a:gd name="connsiteX112" fmla="*/ 94827 w 426723"/>
                <a:gd name="connsiteY112" fmla="*/ 373712 h 474133"/>
                <a:gd name="connsiteX113" fmla="*/ 94827 w 426723"/>
                <a:gd name="connsiteY113" fmla="*/ 416858 h 474133"/>
                <a:gd name="connsiteX114" fmla="*/ 151723 w 426723"/>
                <a:gd name="connsiteY114" fmla="*/ 473754 h 474133"/>
                <a:gd name="connsiteX115" fmla="*/ 180171 w 426723"/>
                <a:gd name="connsiteY115" fmla="*/ 473754 h 474133"/>
                <a:gd name="connsiteX116" fmla="*/ 180171 w 426723"/>
                <a:gd name="connsiteY116" fmla="*/ 454789 h 474133"/>
                <a:gd name="connsiteX117" fmla="*/ 363091 w 426723"/>
                <a:gd name="connsiteY117" fmla="*/ 69129 h 474133"/>
                <a:gd name="connsiteX118" fmla="*/ 331893 w 426723"/>
                <a:gd name="connsiteY118" fmla="*/ 100421 h 474133"/>
                <a:gd name="connsiteX119" fmla="*/ 331893 w 426723"/>
                <a:gd name="connsiteY119" fmla="*/ 57275 h 474133"/>
                <a:gd name="connsiteX120" fmla="*/ 274997 w 426723"/>
                <a:gd name="connsiteY120" fmla="*/ 379 h 474133"/>
                <a:gd name="connsiteX121" fmla="*/ 237067 w 426723"/>
                <a:gd name="connsiteY121" fmla="*/ 379 h 474133"/>
                <a:gd name="connsiteX122" fmla="*/ 237067 w 426723"/>
                <a:gd name="connsiteY122" fmla="*/ 19345 h 474133"/>
                <a:gd name="connsiteX123" fmla="*/ 274997 w 426723"/>
                <a:gd name="connsiteY123" fmla="*/ 19345 h 474133"/>
                <a:gd name="connsiteX124" fmla="*/ 312928 w 426723"/>
                <a:gd name="connsiteY124" fmla="*/ 57275 h 474133"/>
                <a:gd name="connsiteX125" fmla="*/ 312928 w 426723"/>
                <a:gd name="connsiteY125" fmla="*/ 100421 h 474133"/>
                <a:gd name="connsiteX126" fmla="*/ 281730 w 426723"/>
                <a:gd name="connsiteY126" fmla="*/ 69129 h 474133"/>
                <a:gd name="connsiteX127" fmla="*/ 268265 w 426723"/>
                <a:gd name="connsiteY127" fmla="*/ 82594 h 474133"/>
                <a:gd name="connsiteX128" fmla="*/ 315678 w 426723"/>
                <a:gd name="connsiteY128" fmla="*/ 130007 h 474133"/>
                <a:gd name="connsiteX129" fmla="*/ 329088 w 426723"/>
                <a:gd name="connsiteY129" fmla="*/ 130062 h 474133"/>
                <a:gd name="connsiteX130" fmla="*/ 329143 w 426723"/>
                <a:gd name="connsiteY130" fmla="*/ 130007 h 474133"/>
                <a:gd name="connsiteX131" fmla="*/ 376557 w 426723"/>
                <a:gd name="connsiteY131" fmla="*/ 82594 h 474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426723" h="474133">
                  <a:moveTo>
                    <a:pt x="180171" y="322411"/>
                  </a:moveTo>
                  <a:lnTo>
                    <a:pt x="9483" y="322411"/>
                  </a:lnTo>
                  <a:cubicBezTo>
                    <a:pt x="4246" y="322411"/>
                    <a:pt x="0" y="318165"/>
                    <a:pt x="0" y="312928"/>
                  </a:cubicBezTo>
                  <a:lnTo>
                    <a:pt x="0" y="256032"/>
                  </a:lnTo>
                  <a:lnTo>
                    <a:pt x="18965" y="256032"/>
                  </a:lnTo>
                  <a:lnTo>
                    <a:pt x="18965" y="303445"/>
                  </a:lnTo>
                  <a:lnTo>
                    <a:pt x="180171" y="303445"/>
                  </a:lnTo>
                  <a:close/>
                  <a:moveTo>
                    <a:pt x="227584" y="85344"/>
                  </a:moveTo>
                  <a:lnTo>
                    <a:pt x="227584" y="132757"/>
                  </a:lnTo>
                  <a:lnTo>
                    <a:pt x="208619" y="132757"/>
                  </a:lnTo>
                  <a:lnTo>
                    <a:pt x="208619" y="94827"/>
                  </a:lnTo>
                  <a:lnTo>
                    <a:pt x="142240" y="94827"/>
                  </a:lnTo>
                  <a:cubicBezTo>
                    <a:pt x="137003" y="94827"/>
                    <a:pt x="132757" y="90581"/>
                    <a:pt x="132757" y="85344"/>
                  </a:cubicBezTo>
                  <a:lnTo>
                    <a:pt x="132757" y="18965"/>
                  </a:lnTo>
                  <a:lnTo>
                    <a:pt x="18965" y="18965"/>
                  </a:lnTo>
                  <a:lnTo>
                    <a:pt x="18965" y="208619"/>
                  </a:lnTo>
                  <a:lnTo>
                    <a:pt x="0" y="208619"/>
                  </a:lnTo>
                  <a:lnTo>
                    <a:pt x="0" y="9483"/>
                  </a:lnTo>
                  <a:cubicBezTo>
                    <a:pt x="0" y="4246"/>
                    <a:pt x="4246" y="0"/>
                    <a:pt x="9483" y="0"/>
                  </a:cubicBezTo>
                  <a:lnTo>
                    <a:pt x="143093" y="0"/>
                  </a:lnTo>
                  <a:cubicBezTo>
                    <a:pt x="145316" y="120"/>
                    <a:pt x="147413" y="1067"/>
                    <a:pt x="148973" y="2655"/>
                  </a:cubicBezTo>
                  <a:lnTo>
                    <a:pt x="224834" y="78516"/>
                  </a:lnTo>
                  <a:cubicBezTo>
                    <a:pt x="226633" y="80329"/>
                    <a:pt x="227624" y="82791"/>
                    <a:pt x="227584" y="85344"/>
                  </a:cubicBezTo>
                  <a:close/>
                  <a:moveTo>
                    <a:pt x="195248" y="75861"/>
                  </a:moveTo>
                  <a:lnTo>
                    <a:pt x="151723" y="32336"/>
                  </a:lnTo>
                  <a:lnTo>
                    <a:pt x="151723" y="75861"/>
                  </a:lnTo>
                  <a:close/>
                  <a:moveTo>
                    <a:pt x="142240" y="0"/>
                  </a:moveTo>
                  <a:lnTo>
                    <a:pt x="142240" y="0"/>
                  </a:lnTo>
                  <a:close/>
                  <a:moveTo>
                    <a:pt x="167843" y="251291"/>
                  </a:moveTo>
                  <a:lnTo>
                    <a:pt x="119292" y="119576"/>
                  </a:lnTo>
                  <a:lnTo>
                    <a:pt x="98430" y="119576"/>
                  </a:lnTo>
                  <a:lnTo>
                    <a:pt x="49879" y="251291"/>
                  </a:lnTo>
                  <a:lnTo>
                    <a:pt x="69792" y="251291"/>
                  </a:lnTo>
                  <a:lnTo>
                    <a:pt x="81551" y="216394"/>
                  </a:lnTo>
                  <a:lnTo>
                    <a:pt x="135602" y="216394"/>
                  </a:lnTo>
                  <a:lnTo>
                    <a:pt x="147740" y="251291"/>
                  </a:lnTo>
                  <a:close/>
                  <a:moveTo>
                    <a:pt x="108482" y="137499"/>
                  </a:moveTo>
                  <a:lnTo>
                    <a:pt x="130671" y="201981"/>
                  </a:lnTo>
                  <a:lnTo>
                    <a:pt x="86482" y="201981"/>
                  </a:lnTo>
                  <a:close/>
                  <a:moveTo>
                    <a:pt x="426720" y="237067"/>
                  </a:moveTo>
                  <a:lnTo>
                    <a:pt x="426720" y="464651"/>
                  </a:lnTo>
                  <a:cubicBezTo>
                    <a:pt x="426720" y="469888"/>
                    <a:pt x="422474" y="474133"/>
                    <a:pt x="417237" y="474133"/>
                  </a:cubicBezTo>
                  <a:lnTo>
                    <a:pt x="208619" y="474133"/>
                  </a:lnTo>
                  <a:cubicBezTo>
                    <a:pt x="203382" y="474133"/>
                    <a:pt x="199136" y="469888"/>
                    <a:pt x="199136" y="464651"/>
                  </a:cubicBezTo>
                  <a:lnTo>
                    <a:pt x="199136" y="161205"/>
                  </a:lnTo>
                  <a:cubicBezTo>
                    <a:pt x="199136" y="155968"/>
                    <a:pt x="203382" y="151723"/>
                    <a:pt x="208619" y="151723"/>
                  </a:cubicBezTo>
                  <a:lnTo>
                    <a:pt x="341376" y="151723"/>
                  </a:lnTo>
                  <a:cubicBezTo>
                    <a:pt x="341846" y="151631"/>
                    <a:pt x="342329" y="151631"/>
                    <a:pt x="342798" y="151723"/>
                  </a:cubicBezTo>
                  <a:cubicBezTo>
                    <a:pt x="344810" y="151942"/>
                    <a:pt x="346685" y="152846"/>
                    <a:pt x="348109" y="154283"/>
                  </a:cubicBezTo>
                  <a:lnTo>
                    <a:pt x="423970" y="230144"/>
                  </a:lnTo>
                  <a:cubicBezTo>
                    <a:pt x="425792" y="231980"/>
                    <a:pt x="426786" y="234481"/>
                    <a:pt x="426720" y="237067"/>
                  </a:cubicBezTo>
                  <a:close/>
                  <a:moveTo>
                    <a:pt x="350859" y="227584"/>
                  </a:moveTo>
                  <a:lnTo>
                    <a:pt x="394384" y="227584"/>
                  </a:lnTo>
                  <a:lnTo>
                    <a:pt x="350859" y="184059"/>
                  </a:lnTo>
                  <a:close/>
                  <a:moveTo>
                    <a:pt x="407755" y="246549"/>
                  </a:moveTo>
                  <a:lnTo>
                    <a:pt x="341376" y="246549"/>
                  </a:lnTo>
                  <a:cubicBezTo>
                    <a:pt x="336139" y="246549"/>
                    <a:pt x="331893" y="242304"/>
                    <a:pt x="331893" y="237067"/>
                  </a:cubicBezTo>
                  <a:lnTo>
                    <a:pt x="331893" y="170688"/>
                  </a:lnTo>
                  <a:lnTo>
                    <a:pt x="218101" y="170688"/>
                  </a:lnTo>
                  <a:lnTo>
                    <a:pt x="218101" y="455168"/>
                  </a:lnTo>
                  <a:lnTo>
                    <a:pt x="407755" y="455168"/>
                  </a:lnTo>
                  <a:close/>
                  <a:moveTo>
                    <a:pt x="341376" y="151723"/>
                  </a:moveTo>
                  <a:cubicBezTo>
                    <a:pt x="341846" y="151631"/>
                    <a:pt x="342329" y="151631"/>
                    <a:pt x="342798" y="151723"/>
                  </a:cubicBezTo>
                  <a:lnTo>
                    <a:pt x="342798" y="151723"/>
                  </a:lnTo>
                  <a:close/>
                  <a:moveTo>
                    <a:pt x="373522" y="401496"/>
                  </a:moveTo>
                  <a:cubicBezTo>
                    <a:pt x="375088" y="398596"/>
                    <a:pt x="377033" y="395917"/>
                    <a:pt x="379307" y="393531"/>
                  </a:cubicBezTo>
                  <a:cubicBezTo>
                    <a:pt x="380547" y="392291"/>
                    <a:pt x="381019" y="390476"/>
                    <a:pt x="380539" y="388789"/>
                  </a:cubicBezTo>
                  <a:cubicBezTo>
                    <a:pt x="380029" y="387147"/>
                    <a:pt x="378699" y="385889"/>
                    <a:pt x="377031" y="385470"/>
                  </a:cubicBezTo>
                  <a:cubicBezTo>
                    <a:pt x="359047" y="381632"/>
                    <a:pt x="342100" y="373967"/>
                    <a:pt x="327342" y="362997"/>
                  </a:cubicBezTo>
                  <a:cubicBezTo>
                    <a:pt x="339855" y="348862"/>
                    <a:pt x="349516" y="332440"/>
                    <a:pt x="355790" y="314635"/>
                  </a:cubicBezTo>
                  <a:cubicBezTo>
                    <a:pt x="357269" y="314209"/>
                    <a:pt x="358548" y="313267"/>
                    <a:pt x="359393" y="311980"/>
                  </a:cubicBezTo>
                  <a:lnTo>
                    <a:pt x="374186" y="311980"/>
                  </a:lnTo>
                  <a:cubicBezTo>
                    <a:pt x="376805" y="311980"/>
                    <a:pt x="378927" y="309857"/>
                    <a:pt x="378927" y="307238"/>
                  </a:cubicBezTo>
                  <a:lnTo>
                    <a:pt x="378927" y="298704"/>
                  </a:lnTo>
                  <a:cubicBezTo>
                    <a:pt x="378927" y="296085"/>
                    <a:pt x="376805" y="293963"/>
                    <a:pt x="374186" y="293963"/>
                  </a:cubicBezTo>
                  <a:lnTo>
                    <a:pt x="322411" y="293963"/>
                  </a:lnTo>
                  <a:lnTo>
                    <a:pt x="322411" y="281256"/>
                  </a:lnTo>
                  <a:cubicBezTo>
                    <a:pt x="323792" y="280210"/>
                    <a:pt x="324738" y="278690"/>
                    <a:pt x="325066" y="276989"/>
                  </a:cubicBezTo>
                  <a:cubicBezTo>
                    <a:pt x="325256" y="275664"/>
                    <a:pt x="324877" y="274321"/>
                    <a:pt x="324023" y="273290"/>
                  </a:cubicBezTo>
                  <a:cubicBezTo>
                    <a:pt x="323147" y="272303"/>
                    <a:pt x="321924" y="271691"/>
                    <a:pt x="320609" y="271584"/>
                  </a:cubicBezTo>
                  <a:lnTo>
                    <a:pt x="308850" y="270825"/>
                  </a:lnTo>
                  <a:cubicBezTo>
                    <a:pt x="307527" y="270689"/>
                    <a:pt x="306210" y="271140"/>
                    <a:pt x="305247" y="272058"/>
                  </a:cubicBezTo>
                  <a:cubicBezTo>
                    <a:pt x="304281" y="272969"/>
                    <a:pt x="303732" y="274238"/>
                    <a:pt x="303730" y="275566"/>
                  </a:cubicBezTo>
                  <a:lnTo>
                    <a:pt x="303730" y="294057"/>
                  </a:lnTo>
                  <a:lnTo>
                    <a:pt x="252618" y="294057"/>
                  </a:lnTo>
                  <a:cubicBezTo>
                    <a:pt x="250000" y="294057"/>
                    <a:pt x="247877" y="296180"/>
                    <a:pt x="247877" y="298799"/>
                  </a:cubicBezTo>
                  <a:lnTo>
                    <a:pt x="247877" y="307523"/>
                  </a:lnTo>
                  <a:cubicBezTo>
                    <a:pt x="247877" y="310141"/>
                    <a:pt x="250000" y="312264"/>
                    <a:pt x="252618" y="312264"/>
                  </a:cubicBezTo>
                  <a:lnTo>
                    <a:pt x="268928" y="312264"/>
                  </a:lnTo>
                  <a:cubicBezTo>
                    <a:pt x="275588" y="331095"/>
                    <a:pt x="285792" y="348477"/>
                    <a:pt x="298988" y="363471"/>
                  </a:cubicBezTo>
                  <a:cubicBezTo>
                    <a:pt x="284284" y="374121"/>
                    <a:pt x="267722" y="381935"/>
                    <a:pt x="250153" y="386514"/>
                  </a:cubicBezTo>
                  <a:cubicBezTo>
                    <a:pt x="248629" y="386964"/>
                    <a:pt x="247424" y="388133"/>
                    <a:pt x="246929" y="389643"/>
                  </a:cubicBezTo>
                  <a:cubicBezTo>
                    <a:pt x="246438" y="391177"/>
                    <a:pt x="246759" y="392856"/>
                    <a:pt x="247782" y="394100"/>
                  </a:cubicBezTo>
                  <a:cubicBezTo>
                    <a:pt x="249595" y="396179"/>
                    <a:pt x="251097" y="398511"/>
                    <a:pt x="252239" y="401022"/>
                  </a:cubicBezTo>
                  <a:cubicBezTo>
                    <a:pt x="253197" y="403267"/>
                    <a:pt x="255678" y="404446"/>
                    <a:pt x="258023" y="403772"/>
                  </a:cubicBezTo>
                  <a:cubicBezTo>
                    <a:pt x="277852" y="398177"/>
                    <a:pt x="296469" y="388949"/>
                    <a:pt x="312928" y="376557"/>
                  </a:cubicBezTo>
                  <a:cubicBezTo>
                    <a:pt x="329135" y="389709"/>
                    <a:pt x="348095" y="399043"/>
                    <a:pt x="368402" y="403867"/>
                  </a:cubicBezTo>
                  <a:cubicBezTo>
                    <a:pt x="368775" y="403959"/>
                    <a:pt x="369166" y="403959"/>
                    <a:pt x="369540" y="403867"/>
                  </a:cubicBezTo>
                  <a:cubicBezTo>
                    <a:pt x="371189" y="403824"/>
                    <a:pt x="372698" y="402926"/>
                    <a:pt x="373522" y="401496"/>
                  </a:cubicBezTo>
                  <a:close/>
                  <a:moveTo>
                    <a:pt x="336635" y="312264"/>
                  </a:moveTo>
                  <a:cubicBezTo>
                    <a:pt x="331197" y="326226"/>
                    <a:pt x="323260" y="339080"/>
                    <a:pt x="313212" y="350195"/>
                  </a:cubicBezTo>
                  <a:cubicBezTo>
                    <a:pt x="302869" y="339143"/>
                    <a:pt x="294641" y="326286"/>
                    <a:pt x="288937" y="312264"/>
                  </a:cubicBezTo>
                  <a:close/>
                  <a:moveTo>
                    <a:pt x="151723" y="455168"/>
                  </a:moveTo>
                  <a:cubicBezTo>
                    <a:pt x="130774" y="455168"/>
                    <a:pt x="113792" y="438186"/>
                    <a:pt x="113792" y="417237"/>
                  </a:cubicBezTo>
                  <a:lnTo>
                    <a:pt x="113792" y="373712"/>
                  </a:lnTo>
                  <a:lnTo>
                    <a:pt x="144990" y="405005"/>
                  </a:lnTo>
                  <a:lnTo>
                    <a:pt x="158455" y="391539"/>
                  </a:lnTo>
                  <a:lnTo>
                    <a:pt x="111042" y="344126"/>
                  </a:lnTo>
                  <a:cubicBezTo>
                    <a:pt x="107354" y="340408"/>
                    <a:pt x="101350" y="340383"/>
                    <a:pt x="97632" y="344071"/>
                  </a:cubicBezTo>
                  <a:cubicBezTo>
                    <a:pt x="97613" y="344089"/>
                    <a:pt x="97595" y="344108"/>
                    <a:pt x="97577" y="344126"/>
                  </a:cubicBezTo>
                  <a:lnTo>
                    <a:pt x="50163" y="391539"/>
                  </a:lnTo>
                  <a:lnTo>
                    <a:pt x="63629" y="405005"/>
                  </a:lnTo>
                  <a:lnTo>
                    <a:pt x="94827" y="373712"/>
                  </a:lnTo>
                  <a:lnTo>
                    <a:pt x="94827" y="416858"/>
                  </a:lnTo>
                  <a:cubicBezTo>
                    <a:pt x="94827" y="448281"/>
                    <a:pt x="120300" y="473754"/>
                    <a:pt x="151723" y="473754"/>
                  </a:cubicBezTo>
                  <a:lnTo>
                    <a:pt x="180171" y="473754"/>
                  </a:lnTo>
                  <a:lnTo>
                    <a:pt x="180171" y="454789"/>
                  </a:lnTo>
                  <a:close/>
                  <a:moveTo>
                    <a:pt x="363091" y="69129"/>
                  </a:moveTo>
                  <a:lnTo>
                    <a:pt x="331893" y="100421"/>
                  </a:lnTo>
                  <a:lnTo>
                    <a:pt x="331893" y="57275"/>
                  </a:lnTo>
                  <a:cubicBezTo>
                    <a:pt x="331893" y="25853"/>
                    <a:pt x="306420" y="379"/>
                    <a:pt x="274997" y="379"/>
                  </a:cubicBezTo>
                  <a:lnTo>
                    <a:pt x="237067" y="379"/>
                  </a:lnTo>
                  <a:lnTo>
                    <a:pt x="237067" y="19345"/>
                  </a:lnTo>
                  <a:lnTo>
                    <a:pt x="274997" y="19345"/>
                  </a:lnTo>
                  <a:cubicBezTo>
                    <a:pt x="295946" y="19345"/>
                    <a:pt x="312928" y="36327"/>
                    <a:pt x="312928" y="57275"/>
                  </a:cubicBezTo>
                  <a:lnTo>
                    <a:pt x="312928" y="100421"/>
                  </a:lnTo>
                  <a:lnTo>
                    <a:pt x="281730" y="69129"/>
                  </a:lnTo>
                  <a:lnTo>
                    <a:pt x="268265" y="82594"/>
                  </a:lnTo>
                  <a:lnTo>
                    <a:pt x="315678" y="130007"/>
                  </a:lnTo>
                  <a:cubicBezTo>
                    <a:pt x="319366" y="133726"/>
                    <a:pt x="325370" y="133750"/>
                    <a:pt x="329088" y="130062"/>
                  </a:cubicBezTo>
                  <a:cubicBezTo>
                    <a:pt x="329107" y="130044"/>
                    <a:pt x="329125" y="130026"/>
                    <a:pt x="329143" y="130007"/>
                  </a:cubicBezTo>
                  <a:lnTo>
                    <a:pt x="376557" y="82594"/>
                  </a:lnTo>
                  <a:close/>
                </a:path>
              </a:pathLst>
            </a:custGeom>
            <a:solidFill>
              <a:srgbClr val="FFFFFF"/>
            </a:solidFill>
            <a:ln w="9398" cap="flat">
              <a:noFill/>
              <a:prstDash val="solid"/>
              <a:miter/>
            </a:ln>
          </p:spPr>
          <p:txBody>
            <a:bodyPr rtlCol="0" anchor="ctr"/>
            <a:lstStyle/>
            <a:p>
              <a:pPr defTabSz="609570">
                <a:defRPr/>
              </a:pPr>
              <a:endParaRPr lang="en-US" sz="2667" dirty="0">
                <a:solidFill>
                  <a:srgbClr val="FFFFFF"/>
                </a:solidFill>
                <a:latin typeface="Amazon Ember"/>
              </a:endParaRPr>
            </a:p>
          </p:txBody>
        </p:sp>
      </p:grpSp>
      <p:sp>
        <p:nvSpPr>
          <p:cNvPr id="143" name="TextBox 142"/>
          <p:cNvSpPr txBox="1"/>
          <p:nvPr/>
        </p:nvSpPr>
        <p:spPr>
          <a:xfrm>
            <a:off x="3418675" y="999384"/>
            <a:ext cx="4680480" cy="220510"/>
          </a:xfrm>
          <a:prstGeom prst="rect">
            <a:avLst/>
          </a:prstGeom>
          <a:noFill/>
          <a:ln>
            <a:noFill/>
          </a:ln>
        </p:spPr>
        <p:txBody>
          <a:bodyPr wrap="square" rtlCol="0">
            <a:spAutoFit/>
          </a:bodyPr>
          <a:lstStyle/>
          <a:p>
            <a:pPr algn="ctr" defTabSz="609570"/>
            <a:r>
              <a:rPr lang="en-US" sz="833" b="1" dirty="0">
                <a:solidFill>
                  <a:srgbClr val="FFFFFF"/>
                </a:solidFill>
                <a:latin typeface="Amazon Ember"/>
              </a:rPr>
              <a:t>INDUSTRIAL AI</a:t>
            </a:r>
          </a:p>
        </p:txBody>
      </p:sp>
      <p:sp>
        <p:nvSpPr>
          <p:cNvPr id="144" name="TextBox 143"/>
          <p:cNvSpPr txBox="1"/>
          <p:nvPr/>
        </p:nvSpPr>
        <p:spPr>
          <a:xfrm>
            <a:off x="10037835" y="999384"/>
            <a:ext cx="1173719" cy="220510"/>
          </a:xfrm>
          <a:prstGeom prst="rect">
            <a:avLst/>
          </a:prstGeom>
          <a:noFill/>
          <a:ln>
            <a:noFill/>
          </a:ln>
        </p:spPr>
        <p:txBody>
          <a:bodyPr wrap="none" rtlCol="0">
            <a:spAutoFit/>
          </a:bodyPr>
          <a:lstStyle/>
          <a:p>
            <a:pPr defTabSz="609570"/>
            <a:r>
              <a:rPr lang="en-US" sz="833" b="1" dirty="0">
                <a:solidFill>
                  <a:srgbClr val="FFFFFF"/>
                </a:solidFill>
                <a:latin typeface="Amazon Ember"/>
              </a:rPr>
              <a:t>CODE AND DEVOPS</a:t>
            </a:r>
          </a:p>
        </p:txBody>
      </p:sp>
      <p:sp>
        <p:nvSpPr>
          <p:cNvPr id="290" name="TextBox 289">
            <a:extLst>
              <a:ext uri="{FF2B5EF4-FFF2-40B4-BE49-F238E27FC236}">
                <a16:creationId xmlns:a16="http://schemas.microsoft.com/office/drawing/2014/main" id="{639B7FF8-D2F4-4F2D-AD7E-6BE9BC8EAEE3}"/>
              </a:ext>
            </a:extLst>
          </p:cNvPr>
          <p:cNvSpPr txBox="1"/>
          <p:nvPr/>
        </p:nvSpPr>
        <p:spPr>
          <a:xfrm>
            <a:off x="9456231" y="1597447"/>
            <a:ext cx="1143000" cy="398827"/>
          </a:xfrm>
          <a:prstGeom prst="rect">
            <a:avLst/>
          </a:prstGeom>
          <a:ln>
            <a:noFill/>
          </a:ln>
        </p:spPr>
        <p:txBody>
          <a:bodyPr wrap="square" lIns="0" tIns="0" rIns="0" bIns="0" rtlCol="0" anchor="b" anchorCtr="0">
            <a:spAutoFit/>
          </a:bodyPr>
          <a:lstStyle/>
          <a:p>
            <a:pPr algn="ctr" defTabSz="914238">
              <a:lnSpc>
                <a:spcPct val="90000"/>
              </a:lnSpc>
              <a:spcAft>
                <a:spcPts val="500"/>
              </a:spcAft>
              <a:defRPr/>
            </a:pPr>
            <a:r>
              <a:rPr lang="en-US" sz="751" b="1" dirty="0">
                <a:solidFill>
                  <a:schemeClr val="accent1"/>
                </a:solidFill>
              </a:rPr>
              <a:t>NEW</a:t>
            </a:r>
            <a:endParaRPr lang="en-US" sz="833" dirty="0">
              <a:solidFill>
                <a:srgbClr val="FFFFFF"/>
              </a:solidFill>
              <a:latin typeface="Amazon Ember"/>
            </a:endParaRPr>
          </a:p>
          <a:p>
            <a:pPr algn="ctr" defTabSz="914238">
              <a:lnSpc>
                <a:spcPct val="90000"/>
              </a:lnSpc>
              <a:spcAft>
                <a:spcPts val="500"/>
              </a:spcAft>
              <a:defRPr/>
            </a:pPr>
            <a:r>
              <a:rPr lang="en-US" sz="833" dirty="0">
                <a:solidFill>
                  <a:srgbClr val="FFFFFF"/>
                </a:solidFill>
                <a:latin typeface="Amazon Ember"/>
              </a:rPr>
              <a:t>Amazon </a:t>
            </a:r>
            <a:br>
              <a:rPr lang="en-US" sz="833" dirty="0">
                <a:solidFill>
                  <a:srgbClr val="FFFFFF"/>
                </a:solidFill>
                <a:latin typeface="Amazon Ember"/>
              </a:rPr>
            </a:br>
            <a:r>
              <a:rPr lang="en-US" sz="833" dirty="0">
                <a:solidFill>
                  <a:srgbClr val="FFFFFF"/>
                </a:solidFill>
                <a:latin typeface="Amazon Ember"/>
              </a:rPr>
              <a:t>DevOps Guru</a:t>
            </a:r>
          </a:p>
        </p:txBody>
      </p:sp>
      <p:grpSp>
        <p:nvGrpSpPr>
          <p:cNvPr id="9" name="Group 8">
            <a:extLst>
              <a:ext uri="{FF2B5EF4-FFF2-40B4-BE49-F238E27FC236}">
                <a16:creationId xmlns:a16="http://schemas.microsoft.com/office/drawing/2014/main" id="{ACA68274-E0BC-4DC7-8353-21A5B70DC03F}"/>
              </a:ext>
            </a:extLst>
          </p:cNvPr>
          <p:cNvGrpSpPr/>
          <p:nvPr/>
        </p:nvGrpSpPr>
        <p:grpSpPr>
          <a:xfrm>
            <a:off x="10538352" y="2541442"/>
            <a:ext cx="773408" cy="765565"/>
            <a:chOff x="12777847" y="2746452"/>
            <a:chExt cx="928090" cy="918679"/>
          </a:xfrm>
        </p:grpSpPr>
        <p:grpSp>
          <p:nvGrpSpPr>
            <p:cNvPr id="243" name="Group 242">
              <a:extLst>
                <a:ext uri="{FF2B5EF4-FFF2-40B4-BE49-F238E27FC236}">
                  <a16:creationId xmlns:a16="http://schemas.microsoft.com/office/drawing/2014/main" id="{664EFD0C-3FAC-49F6-BDC5-BC446FD35540}"/>
                </a:ext>
              </a:extLst>
            </p:cNvPr>
            <p:cNvGrpSpPr/>
            <p:nvPr/>
          </p:nvGrpSpPr>
          <p:grpSpPr>
            <a:xfrm>
              <a:off x="12889842" y="2746452"/>
              <a:ext cx="704039" cy="918679"/>
              <a:chOff x="8360322" y="1558037"/>
              <a:chExt cx="440025" cy="574174"/>
            </a:xfrm>
          </p:grpSpPr>
          <p:sp>
            <p:nvSpPr>
              <p:cNvPr id="244" name="TextBox 243">
                <a:extLst>
                  <a:ext uri="{FF2B5EF4-FFF2-40B4-BE49-F238E27FC236}">
                    <a16:creationId xmlns:a16="http://schemas.microsoft.com/office/drawing/2014/main" id="{31788CA9-1865-4B22-9DE9-9CA7BCC554CE}"/>
                  </a:ext>
                </a:extLst>
              </p:cNvPr>
              <p:cNvSpPr txBox="1"/>
              <p:nvPr/>
            </p:nvSpPr>
            <p:spPr>
              <a:xfrm>
                <a:off x="8360322" y="1945669"/>
                <a:ext cx="440025" cy="186542"/>
              </a:xfrm>
              <a:prstGeom prst="rect">
                <a:avLst/>
              </a:prstGeom>
            </p:spPr>
            <p:txBody>
              <a:bodyPr wrap="none" lIns="0" tIns="0" rIns="0" bIns="0" rtlCol="0">
                <a:spAutoFit/>
              </a:bodyPr>
              <a:lstStyle/>
              <a:p>
                <a:pPr algn="ctr" defTabSz="914238">
                  <a:lnSpc>
                    <a:spcPct val="90000"/>
                  </a:lnSpc>
                  <a:spcAft>
                    <a:spcPts val="500"/>
                  </a:spcAft>
                  <a:defRPr/>
                </a:pPr>
                <a:r>
                  <a:rPr lang="en-US" sz="833" dirty="0">
                    <a:solidFill>
                      <a:srgbClr val="FFFFFF"/>
                    </a:solidFill>
                    <a:latin typeface="Amazon Ember"/>
                  </a:rPr>
                  <a:t>Voice ID</a:t>
                </a:r>
              </a:p>
              <a:p>
                <a:pPr algn="ctr" defTabSz="914238">
                  <a:lnSpc>
                    <a:spcPct val="90000"/>
                  </a:lnSpc>
                  <a:spcAft>
                    <a:spcPts val="1500"/>
                  </a:spcAft>
                  <a:defRPr/>
                </a:pPr>
                <a:r>
                  <a:rPr lang="en-US" sz="500" i="1" dirty="0">
                    <a:solidFill>
                      <a:srgbClr val="FFFFFF"/>
                    </a:solidFill>
                    <a:latin typeface="Amazon Ember"/>
                  </a:rPr>
                  <a:t>For Amazon Connect</a:t>
                </a:r>
                <a:endParaRPr lang="en-US" sz="833" i="1" dirty="0">
                  <a:solidFill>
                    <a:srgbClr val="FFFFFF"/>
                  </a:solidFill>
                  <a:latin typeface="Amazon Ember"/>
                </a:endParaRPr>
              </a:p>
            </p:txBody>
          </p:sp>
          <p:grpSp>
            <p:nvGrpSpPr>
              <p:cNvPr id="245" name="Graphic 155">
                <a:extLst>
                  <a:ext uri="{FF2B5EF4-FFF2-40B4-BE49-F238E27FC236}">
                    <a16:creationId xmlns:a16="http://schemas.microsoft.com/office/drawing/2014/main" id="{A07EED86-DF5E-4F35-9C3E-FB0F1061B073}"/>
                  </a:ext>
                </a:extLst>
              </p:cNvPr>
              <p:cNvGrpSpPr/>
              <p:nvPr/>
            </p:nvGrpSpPr>
            <p:grpSpPr>
              <a:xfrm>
                <a:off x="8481345" y="1558037"/>
                <a:ext cx="197978" cy="174058"/>
                <a:chOff x="10082401" y="4519254"/>
                <a:chExt cx="474717" cy="417360"/>
              </a:xfrm>
              <a:solidFill>
                <a:srgbClr val="FFFFFF"/>
              </a:solidFill>
            </p:grpSpPr>
            <p:sp>
              <p:nvSpPr>
                <p:cNvPr id="246" name="Freeform: Shape 245">
                  <a:extLst>
                    <a:ext uri="{FF2B5EF4-FFF2-40B4-BE49-F238E27FC236}">
                      <a16:creationId xmlns:a16="http://schemas.microsoft.com/office/drawing/2014/main" id="{15DA630A-EB75-4377-BEB4-3D17C7FC2088}"/>
                    </a:ext>
                  </a:extLst>
                </p:cNvPr>
                <p:cNvSpPr/>
                <p:nvPr/>
              </p:nvSpPr>
              <p:spPr>
                <a:xfrm>
                  <a:off x="10082401" y="4519254"/>
                  <a:ext cx="474717" cy="417360"/>
                </a:xfrm>
                <a:custGeom>
                  <a:avLst/>
                  <a:gdLst>
                    <a:gd name="connsiteX0" fmla="*/ 400753 w 474717"/>
                    <a:gd name="connsiteY0" fmla="*/ 131101 h 417360"/>
                    <a:gd name="connsiteX1" fmla="*/ 359409 w 474717"/>
                    <a:gd name="connsiteY1" fmla="*/ 71075 h 417360"/>
                    <a:gd name="connsiteX2" fmla="*/ 305263 w 474717"/>
                    <a:gd name="connsiteY2" fmla="*/ 80558 h 417360"/>
                    <a:gd name="connsiteX3" fmla="*/ 276815 w 474717"/>
                    <a:gd name="connsiteY3" fmla="*/ 38550 h 417360"/>
                    <a:gd name="connsiteX4" fmla="*/ 136566 w 474717"/>
                    <a:gd name="connsiteY4" fmla="*/ 10671 h 417360"/>
                    <a:gd name="connsiteX5" fmla="*/ 62222 w 474717"/>
                    <a:gd name="connsiteY5" fmla="*/ 126454 h 417360"/>
                    <a:gd name="connsiteX6" fmla="*/ 62222 w 474717"/>
                    <a:gd name="connsiteY6" fmla="*/ 133376 h 417360"/>
                    <a:gd name="connsiteX7" fmla="*/ 110 w 474717"/>
                    <a:gd name="connsiteY7" fmla="*/ 220807 h 417360"/>
                    <a:gd name="connsiteX8" fmla="*/ 46196 w 474717"/>
                    <a:gd name="connsiteY8" fmla="*/ 305487 h 417360"/>
                    <a:gd name="connsiteX9" fmla="*/ 75972 w 474717"/>
                    <a:gd name="connsiteY9" fmla="*/ 312409 h 417360"/>
                    <a:gd name="connsiteX10" fmla="*/ 161316 w 474717"/>
                    <a:gd name="connsiteY10" fmla="*/ 313168 h 417360"/>
                    <a:gd name="connsiteX11" fmla="*/ 161316 w 474717"/>
                    <a:gd name="connsiteY11" fmla="*/ 407994 h 417360"/>
                    <a:gd name="connsiteX12" fmla="*/ 166531 w 474717"/>
                    <a:gd name="connsiteY12" fmla="*/ 416434 h 417360"/>
                    <a:gd name="connsiteX13" fmla="*/ 176014 w 474717"/>
                    <a:gd name="connsiteY13" fmla="*/ 415675 h 417360"/>
                    <a:gd name="connsiteX14" fmla="*/ 316642 w 474717"/>
                    <a:gd name="connsiteY14" fmla="*/ 313168 h 417360"/>
                    <a:gd name="connsiteX15" fmla="*/ 390038 w 474717"/>
                    <a:gd name="connsiteY15" fmla="*/ 313168 h 417360"/>
                    <a:gd name="connsiteX16" fmla="*/ 474718 w 474717"/>
                    <a:gd name="connsiteY16" fmla="*/ 221565 h 417360"/>
                    <a:gd name="connsiteX17" fmla="*/ 400753 w 474717"/>
                    <a:gd name="connsiteY17" fmla="*/ 131101 h 417360"/>
                    <a:gd name="connsiteX18" fmla="*/ 389374 w 474717"/>
                    <a:gd name="connsiteY18" fmla="*/ 294202 h 417360"/>
                    <a:gd name="connsiteX19" fmla="*/ 313513 w 474717"/>
                    <a:gd name="connsiteY19" fmla="*/ 294202 h 417360"/>
                    <a:gd name="connsiteX20" fmla="*/ 307918 w 474717"/>
                    <a:gd name="connsiteY20" fmla="*/ 296004 h 417360"/>
                    <a:gd name="connsiteX21" fmla="*/ 180755 w 474717"/>
                    <a:gd name="connsiteY21" fmla="*/ 389314 h 417360"/>
                    <a:gd name="connsiteX22" fmla="*/ 180755 w 474717"/>
                    <a:gd name="connsiteY22" fmla="*/ 303970 h 417360"/>
                    <a:gd name="connsiteX23" fmla="*/ 171273 w 474717"/>
                    <a:gd name="connsiteY23" fmla="*/ 294487 h 417360"/>
                    <a:gd name="connsiteX24" fmla="*/ 76446 w 474717"/>
                    <a:gd name="connsiteY24" fmla="*/ 294487 h 417360"/>
                    <a:gd name="connsiteX25" fmla="*/ 56817 w 474717"/>
                    <a:gd name="connsiteY25" fmla="*/ 289746 h 417360"/>
                    <a:gd name="connsiteX26" fmla="*/ 19550 w 474717"/>
                    <a:gd name="connsiteY26" fmla="*/ 221091 h 417360"/>
                    <a:gd name="connsiteX27" fmla="*/ 74929 w 474717"/>
                    <a:gd name="connsiteY27" fmla="*/ 149781 h 417360"/>
                    <a:gd name="connsiteX28" fmla="*/ 82041 w 474717"/>
                    <a:gd name="connsiteY28" fmla="*/ 140299 h 417360"/>
                    <a:gd name="connsiteX29" fmla="*/ 81187 w 474717"/>
                    <a:gd name="connsiteY29" fmla="*/ 125885 h 417360"/>
                    <a:gd name="connsiteX30" fmla="*/ 143773 w 474717"/>
                    <a:gd name="connsiteY30" fmla="*/ 28403 h 417360"/>
                    <a:gd name="connsiteX31" fmla="*/ 187393 w 474717"/>
                    <a:gd name="connsiteY31" fmla="*/ 18921 h 417360"/>
                    <a:gd name="connsiteX32" fmla="*/ 263254 w 474717"/>
                    <a:gd name="connsiteY32" fmla="*/ 52110 h 417360"/>
                    <a:gd name="connsiteX33" fmla="*/ 292840 w 474717"/>
                    <a:gd name="connsiteY33" fmla="*/ 100756 h 417360"/>
                    <a:gd name="connsiteX34" fmla="*/ 300426 w 474717"/>
                    <a:gd name="connsiteY34" fmla="*/ 107015 h 417360"/>
                    <a:gd name="connsiteX35" fmla="*/ 309435 w 474717"/>
                    <a:gd name="connsiteY35" fmla="*/ 103316 h 417360"/>
                    <a:gd name="connsiteX36" fmla="*/ 353435 w 474717"/>
                    <a:gd name="connsiteY36" fmla="*/ 88903 h 417360"/>
                    <a:gd name="connsiteX37" fmla="*/ 381883 w 474717"/>
                    <a:gd name="connsiteY37" fmla="*/ 137170 h 417360"/>
                    <a:gd name="connsiteX38" fmla="*/ 389564 w 474717"/>
                    <a:gd name="connsiteY38" fmla="*/ 147980 h 417360"/>
                    <a:gd name="connsiteX39" fmla="*/ 455942 w 474717"/>
                    <a:gd name="connsiteY39" fmla="*/ 221376 h 417360"/>
                    <a:gd name="connsiteX40" fmla="*/ 389374 w 474717"/>
                    <a:gd name="connsiteY40" fmla="*/ 294202 h 41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74717" h="417360">
                      <a:moveTo>
                        <a:pt x="400753" y="131101"/>
                      </a:moveTo>
                      <a:cubicBezTo>
                        <a:pt x="398762" y="101230"/>
                        <a:pt x="383589" y="79041"/>
                        <a:pt x="359409" y="71075"/>
                      </a:cubicBezTo>
                      <a:cubicBezTo>
                        <a:pt x="340911" y="64963"/>
                        <a:pt x="320582" y="68524"/>
                        <a:pt x="305263" y="80558"/>
                      </a:cubicBezTo>
                      <a:cubicBezTo>
                        <a:pt x="298407" y="64945"/>
                        <a:pt x="288767" y="50711"/>
                        <a:pt x="276815" y="38550"/>
                      </a:cubicBezTo>
                      <a:cubicBezTo>
                        <a:pt x="240651" y="558"/>
                        <a:pt x="184510" y="-10601"/>
                        <a:pt x="136566" y="10671"/>
                      </a:cubicBezTo>
                      <a:cubicBezTo>
                        <a:pt x="91826" y="32036"/>
                        <a:pt x="63031" y="76881"/>
                        <a:pt x="62222" y="126454"/>
                      </a:cubicBezTo>
                      <a:lnTo>
                        <a:pt x="62222" y="133376"/>
                      </a:lnTo>
                      <a:cubicBezTo>
                        <a:pt x="23787" y="144644"/>
                        <a:pt x="-1902" y="180805"/>
                        <a:pt x="110" y="220807"/>
                      </a:cubicBezTo>
                      <a:cubicBezTo>
                        <a:pt x="-673" y="255219"/>
                        <a:pt x="16874" y="287459"/>
                        <a:pt x="46196" y="305487"/>
                      </a:cubicBezTo>
                      <a:cubicBezTo>
                        <a:pt x="55209" y="310711"/>
                        <a:pt x="65578" y="313122"/>
                        <a:pt x="75972" y="312409"/>
                      </a:cubicBezTo>
                      <a:lnTo>
                        <a:pt x="161316" y="313168"/>
                      </a:lnTo>
                      <a:lnTo>
                        <a:pt x="161316" y="407994"/>
                      </a:lnTo>
                      <a:cubicBezTo>
                        <a:pt x="161327" y="411565"/>
                        <a:pt x="163342" y="414827"/>
                        <a:pt x="166531" y="416434"/>
                      </a:cubicBezTo>
                      <a:cubicBezTo>
                        <a:pt x="169599" y="417900"/>
                        <a:pt x="173218" y="417610"/>
                        <a:pt x="176014" y="415675"/>
                      </a:cubicBezTo>
                      <a:lnTo>
                        <a:pt x="316642" y="313168"/>
                      </a:lnTo>
                      <a:lnTo>
                        <a:pt x="390038" y="313168"/>
                      </a:lnTo>
                      <a:cubicBezTo>
                        <a:pt x="390891" y="313168"/>
                        <a:pt x="474718" y="305866"/>
                        <a:pt x="474718" y="221565"/>
                      </a:cubicBezTo>
                      <a:cubicBezTo>
                        <a:pt x="474718" y="157178"/>
                        <a:pt x="425124" y="137075"/>
                        <a:pt x="400753" y="131101"/>
                      </a:cubicBezTo>
                      <a:close/>
                      <a:moveTo>
                        <a:pt x="389374" y="294202"/>
                      </a:moveTo>
                      <a:lnTo>
                        <a:pt x="313513" y="294202"/>
                      </a:lnTo>
                      <a:cubicBezTo>
                        <a:pt x="311504" y="294195"/>
                        <a:pt x="309545" y="294826"/>
                        <a:pt x="307918" y="296004"/>
                      </a:cubicBezTo>
                      <a:lnTo>
                        <a:pt x="180755" y="389314"/>
                      </a:lnTo>
                      <a:lnTo>
                        <a:pt x="180755" y="303970"/>
                      </a:lnTo>
                      <a:cubicBezTo>
                        <a:pt x="180755" y="298732"/>
                        <a:pt x="176510" y="294487"/>
                        <a:pt x="171273" y="294487"/>
                      </a:cubicBezTo>
                      <a:lnTo>
                        <a:pt x="76446" y="294487"/>
                      </a:lnTo>
                      <a:cubicBezTo>
                        <a:pt x="69583" y="294831"/>
                        <a:pt x="62766" y="293185"/>
                        <a:pt x="56817" y="289746"/>
                      </a:cubicBezTo>
                      <a:cubicBezTo>
                        <a:pt x="32907" y="275271"/>
                        <a:pt x="18661" y="249027"/>
                        <a:pt x="19550" y="221091"/>
                      </a:cubicBezTo>
                      <a:cubicBezTo>
                        <a:pt x="17711" y="186858"/>
                        <a:pt x="41306" y="156475"/>
                        <a:pt x="74929" y="149781"/>
                      </a:cubicBezTo>
                      <a:cubicBezTo>
                        <a:pt x="79226" y="148674"/>
                        <a:pt x="82181" y="144734"/>
                        <a:pt x="82041" y="140299"/>
                      </a:cubicBezTo>
                      <a:lnTo>
                        <a:pt x="81187" y="125885"/>
                      </a:lnTo>
                      <a:cubicBezTo>
                        <a:pt x="82318" y="84287"/>
                        <a:pt x="106420" y="46746"/>
                        <a:pt x="143773" y="28403"/>
                      </a:cubicBezTo>
                      <a:cubicBezTo>
                        <a:pt x="157526" y="22337"/>
                        <a:pt x="172363" y="19112"/>
                        <a:pt x="187393" y="18921"/>
                      </a:cubicBezTo>
                      <a:cubicBezTo>
                        <a:pt x="216056" y="19600"/>
                        <a:pt x="243302" y="31520"/>
                        <a:pt x="263254" y="52110"/>
                      </a:cubicBezTo>
                      <a:cubicBezTo>
                        <a:pt x="276648" y="65895"/>
                        <a:pt x="286761" y="82523"/>
                        <a:pt x="292840" y="100756"/>
                      </a:cubicBezTo>
                      <a:cubicBezTo>
                        <a:pt x="294005" y="104093"/>
                        <a:pt x="296929" y="106505"/>
                        <a:pt x="300426" y="107015"/>
                      </a:cubicBezTo>
                      <a:cubicBezTo>
                        <a:pt x="303881" y="107536"/>
                        <a:pt x="307343" y="106115"/>
                        <a:pt x="309435" y="103316"/>
                      </a:cubicBezTo>
                      <a:cubicBezTo>
                        <a:pt x="319425" y="89480"/>
                        <a:pt x="337194" y="83658"/>
                        <a:pt x="353435" y="88903"/>
                      </a:cubicBezTo>
                      <a:cubicBezTo>
                        <a:pt x="371452" y="94877"/>
                        <a:pt x="381883" y="112609"/>
                        <a:pt x="381883" y="137170"/>
                      </a:cubicBezTo>
                      <a:cubicBezTo>
                        <a:pt x="381079" y="142262"/>
                        <a:pt x="384490" y="147063"/>
                        <a:pt x="389564" y="147980"/>
                      </a:cubicBezTo>
                      <a:cubicBezTo>
                        <a:pt x="409477" y="151394"/>
                        <a:pt x="455942" y="165333"/>
                        <a:pt x="455942" y="221376"/>
                      </a:cubicBezTo>
                      <a:cubicBezTo>
                        <a:pt x="455753" y="288134"/>
                        <a:pt x="391365" y="294013"/>
                        <a:pt x="389374" y="294202"/>
                      </a:cubicBezTo>
                      <a:close/>
                    </a:path>
                  </a:pathLst>
                </a:custGeom>
                <a:solidFill>
                  <a:srgbClr val="FFFFFF"/>
                </a:solidFill>
                <a:ln w="9398" cap="flat">
                  <a:noFill/>
                  <a:prstDash val="solid"/>
                  <a:miter/>
                </a:ln>
              </p:spPr>
              <p:txBody>
                <a:bodyPr rtlCol="0" anchor="ctr"/>
                <a:lstStyle/>
                <a:p>
                  <a:pPr defTabSz="914238">
                    <a:defRPr/>
                  </a:pPr>
                  <a:endParaRPr lang="en-US" sz="2000" dirty="0">
                    <a:solidFill>
                      <a:srgbClr val="FFFFFF"/>
                    </a:solidFill>
                    <a:latin typeface="Amazon Ember"/>
                  </a:endParaRPr>
                </a:p>
              </p:txBody>
            </p:sp>
            <p:sp>
              <p:nvSpPr>
                <p:cNvPr id="247" name="Freeform: Shape 246">
                  <a:extLst>
                    <a:ext uri="{FF2B5EF4-FFF2-40B4-BE49-F238E27FC236}">
                      <a16:creationId xmlns:a16="http://schemas.microsoft.com/office/drawing/2014/main" id="{55FC9502-4B50-4E67-816B-783C99B53561}"/>
                    </a:ext>
                  </a:extLst>
                </p:cNvPr>
                <p:cNvSpPr/>
                <p:nvPr/>
              </p:nvSpPr>
              <p:spPr>
                <a:xfrm>
                  <a:off x="10357699" y="4652251"/>
                  <a:ext cx="95111" cy="101464"/>
                </a:xfrm>
                <a:custGeom>
                  <a:avLst/>
                  <a:gdLst>
                    <a:gd name="connsiteX0" fmla="*/ 61922 w 95111"/>
                    <a:gd name="connsiteY0" fmla="*/ 0 h 101464"/>
                    <a:gd name="connsiteX1" fmla="*/ 28732 w 95111"/>
                    <a:gd name="connsiteY1" fmla="*/ 33189 h 101464"/>
                    <a:gd name="connsiteX2" fmla="*/ 33474 w 95111"/>
                    <a:gd name="connsiteY2" fmla="*/ 50732 h 101464"/>
                    <a:gd name="connsiteX3" fmla="*/ 0 w 95111"/>
                    <a:gd name="connsiteY3" fmla="*/ 88663 h 101464"/>
                    <a:gd name="connsiteX4" fmla="*/ 14508 w 95111"/>
                    <a:gd name="connsiteY4" fmla="*/ 101465 h 101464"/>
                    <a:gd name="connsiteX5" fmla="*/ 48172 w 95111"/>
                    <a:gd name="connsiteY5" fmla="*/ 63534 h 101464"/>
                    <a:gd name="connsiteX6" fmla="*/ 61922 w 95111"/>
                    <a:gd name="connsiteY6" fmla="*/ 66379 h 101464"/>
                    <a:gd name="connsiteX7" fmla="*/ 95111 w 95111"/>
                    <a:gd name="connsiteY7" fmla="*/ 33189 h 101464"/>
                    <a:gd name="connsiteX8" fmla="*/ 61922 w 95111"/>
                    <a:gd name="connsiteY8" fmla="*/ 0 h 101464"/>
                    <a:gd name="connsiteX9" fmla="*/ 61922 w 95111"/>
                    <a:gd name="connsiteY9" fmla="*/ 47413 h 101464"/>
                    <a:gd name="connsiteX10" fmla="*/ 47698 w 95111"/>
                    <a:gd name="connsiteY10" fmla="*/ 33189 h 101464"/>
                    <a:gd name="connsiteX11" fmla="*/ 61922 w 95111"/>
                    <a:gd name="connsiteY11" fmla="*/ 18965 h 101464"/>
                    <a:gd name="connsiteX12" fmla="*/ 76146 w 95111"/>
                    <a:gd name="connsiteY12" fmla="*/ 33189 h 101464"/>
                    <a:gd name="connsiteX13" fmla="*/ 61922 w 95111"/>
                    <a:gd name="connsiteY13" fmla="*/ 47413 h 101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111" h="101464">
                      <a:moveTo>
                        <a:pt x="61922" y="0"/>
                      </a:moveTo>
                      <a:cubicBezTo>
                        <a:pt x="43592" y="0"/>
                        <a:pt x="28732" y="14859"/>
                        <a:pt x="28732" y="33189"/>
                      </a:cubicBezTo>
                      <a:cubicBezTo>
                        <a:pt x="28582" y="39373"/>
                        <a:pt x="30229" y="45467"/>
                        <a:pt x="33474" y="50732"/>
                      </a:cubicBezTo>
                      <a:lnTo>
                        <a:pt x="0" y="88663"/>
                      </a:lnTo>
                      <a:cubicBezTo>
                        <a:pt x="6033" y="91344"/>
                        <a:pt x="11097" y="95813"/>
                        <a:pt x="14508" y="101465"/>
                      </a:cubicBezTo>
                      <a:lnTo>
                        <a:pt x="48172" y="63534"/>
                      </a:lnTo>
                      <a:cubicBezTo>
                        <a:pt x="52476" y="65524"/>
                        <a:pt x="57181" y="66498"/>
                        <a:pt x="61922" y="66379"/>
                      </a:cubicBezTo>
                      <a:cubicBezTo>
                        <a:pt x="80252" y="66379"/>
                        <a:pt x="95111" y="51519"/>
                        <a:pt x="95111" y="33189"/>
                      </a:cubicBezTo>
                      <a:cubicBezTo>
                        <a:pt x="95111" y="14859"/>
                        <a:pt x="80252" y="0"/>
                        <a:pt x="61922" y="0"/>
                      </a:cubicBezTo>
                      <a:close/>
                      <a:moveTo>
                        <a:pt x="61922" y="47413"/>
                      </a:moveTo>
                      <a:cubicBezTo>
                        <a:pt x="54066" y="47413"/>
                        <a:pt x="47698" y="41045"/>
                        <a:pt x="47698" y="33189"/>
                      </a:cubicBezTo>
                      <a:cubicBezTo>
                        <a:pt x="47698" y="25334"/>
                        <a:pt x="54066" y="18965"/>
                        <a:pt x="61922" y="18965"/>
                      </a:cubicBezTo>
                      <a:cubicBezTo>
                        <a:pt x="69777" y="18965"/>
                        <a:pt x="76146" y="25334"/>
                        <a:pt x="76146" y="33189"/>
                      </a:cubicBezTo>
                      <a:cubicBezTo>
                        <a:pt x="76146" y="41045"/>
                        <a:pt x="69777" y="47413"/>
                        <a:pt x="61922" y="47413"/>
                      </a:cubicBezTo>
                      <a:close/>
                    </a:path>
                  </a:pathLst>
                </a:custGeom>
                <a:solidFill>
                  <a:srgbClr val="FFFFFF"/>
                </a:solidFill>
                <a:ln w="9398" cap="flat">
                  <a:noFill/>
                  <a:prstDash val="solid"/>
                  <a:miter/>
                </a:ln>
              </p:spPr>
              <p:txBody>
                <a:bodyPr rtlCol="0" anchor="ctr"/>
                <a:lstStyle/>
                <a:p>
                  <a:pPr defTabSz="914238">
                    <a:defRPr/>
                  </a:pPr>
                  <a:endParaRPr lang="en-US" sz="2000" dirty="0">
                    <a:solidFill>
                      <a:srgbClr val="FFFFFF"/>
                    </a:solidFill>
                    <a:latin typeface="Amazon Ember"/>
                  </a:endParaRPr>
                </a:p>
              </p:txBody>
            </p:sp>
            <p:sp>
              <p:nvSpPr>
                <p:cNvPr id="248" name="Freeform: Shape 247">
                  <a:extLst>
                    <a:ext uri="{FF2B5EF4-FFF2-40B4-BE49-F238E27FC236}">
                      <a16:creationId xmlns:a16="http://schemas.microsoft.com/office/drawing/2014/main" id="{8632EE66-018A-46FF-9C80-102B989EED59}"/>
                    </a:ext>
                  </a:extLst>
                </p:cNvPr>
                <p:cNvSpPr/>
                <p:nvPr/>
              </p:nvSpPr>
              <p:spPr>
                <a:xfrm>
                  <a:off x="10158842" y="4633286"/>
                  <a:ext cx="218107" cy="170688"/>
                </a:xfrm>
                <a:custGeom>
                  <a:avLst/>
                  <a:gdLst>
                    <a:gd name="connsiteX0" fmla="*/ 213365 w 218107"/>
                    <a:gd name="connsiteY0" fmla="*/ 120430 h 170688"/>
                    <a:gd name="connsiteX1" fmla="*/ 199330 w 218107"/>
                    <a:gd name="connsiteY1" fmla="*/ 107628 h 170688"/>
                    <a:gd name="connsiteX2" fmla="*/ 184917 w 218107"/>
                    <a:gd name="connsiteY2" fmla="*/ 104309 h 170688"/>
                    <a:gd name="connsiteX3" fmla="*/ 175434 w 218107"/>
                    <a:gd name="connsiteY3" fmla="*/ 105637 h 170688"/>
                    <a:gd name="connsiteX4" fmla="*/ 142529 w 218107"/>
                    <a:gd name="connsiteY4" fmla="*/ 55474 h 170688"/>
                    <a:gd name="connsiteX5" fmla="*/ 151727 w 218107"/>
                    <a:gd name="connsiteY5" fmla="*/ 33189 h 170688"/>
                    <a:gd name="connsiteX6" fmla="*/ 118538 w 218107"/>
                    <a:gd name="connsiteY6" fmla="*/ 0 h 170688"/>
                    <a:gd name="connsiteX7" fmla="*/ 85349 w 218107"/>
                    <a:gd name="connsiteY7" fmla="*/ 33189 h 170688"/>
                    <a:gd name="connsiteX8" fmla="*/ 90090 w 218107"/>
                    <a:gd name="connsiteY8" fmla="*/ 49310 h 170688"/>
                    <a:gd name="connsiteX9" fmla="*/ 49599 w 218107"/>
                    <a:gd name="connsiteY9" fmla="*/ 89422 h 170688"/>
                    <a:gd name="connsiteX10" fmla="*/ 4343 w 218107"/>
                    <a:gd name="connsiteY10" fmla="*/ 101870 h 170688"/>
                    <a:gd name="connsiteX11" fmla="*/ 16791 w 218107"/>
                    <a:gd name="connsiteY11" fmla="*/ 147126 h 170688"/>
                    <a:gd name="connsiteX12" fmla="*/ 62047 w 218107"/>
                    <a:gd name="connsiteY12" fmla="*/ 134678 h 170688"/>
                    <a:gd name="connsiteX13" fmla="*/ 66383 w 218107"/>
                    <a:gd name="connsiteY13" fmla="*/ 118533 h 170688"/>
                    <a:gd name="connsiteX14" fmla="*/ 62401 w 218107"/>
                    <a:gd name="connsiteY14" fmla="*/ 102887 h 170688"/>
                    <a:gd name="connsiteX15" fmla="*/ 103081 w 218107"/>
                    <a:gd name="connsiteY15" fmla="*/ 62491 h 170688"/>
                    <a:gd name="connsiteX16" fmla="*/ 126693 w 218107"/>
                    <a:gd name="connsiteY16" fmla="*/ 65336 h 170688"/>
                    <a:gd name="connsiteX17" fmla="*/ 159883 w 218107"/>
                    <a:gd name="connsiteY17" fmla="*/ 115878 h 170688"/>
                    <a:gd name="connsiteX18" fmla="*/ 151727 w 218107"/>
                    <a:gd name="connsiteY18" fmla="*/ 137499 h 170688"/>
                    <a:gd name="connsiteX19" fmla="*/ 184917 w 218107"/>
                    <a:gd name="connsiteY19" fmla="*/ 170688 h 170688"/>
                    <a:gd name="connsiteX20" fmla="*/ 218106 w 218107"/>
                    <a:gd name="connsiteY20" fmla="*/ 137499 h 170688"/>
                    <a:gd name="connsiteX21" fmla="*/ 213365 w 218107"/>
                    <a:gd name="connsiteY21" fmla="*/ 120430 h 170688"/>
                    <a:gd name="connsiteX22" fmla="*/ 33194 w 218107"/>
                    <a:gd name="connsiteY22" fmla="*/ 132757 h 170688"/>
                    <a:gd name="connsiteX23" fmla="*/ 18970 w 218107"/>
                    <a:gd name="connsiteY23" fmla="*/ 118533 h 170688"/>
                    <a:gd name="connsiteX24" fmla="*/ 33194 w 218107"/>
                    <a:gd name="connsiteY24" fmla="*/ 104309 h 170688"/>
                    <a:gd name="connsiteX25" fmla="*/ 47418 w 218107"/>
                    <a:gd name="connsiteY25" fmla="*/ 118533 h 170688"/>
                    <a:gd name="connsiteX26" fmla="*/ 33194 w 218107"/>
                    <a:gd name="connsiteY26" fmla="*/ 132757 h 170688"/>
                    <a:gd name="connsiteX27" fmla="*/ 118538 w 218107"/>
                    <a:gd name="connsiteY27" fmla="*/ 47413 h 170688"/>
                    <a:gd name="connsiteX28" fmla="*/ 104314 w 218107"/>
                    <a:gd name="connsiteY28" fmla="*/ 33189 h 170688"/>
                    <a:gd name="connsiteX29" fmla="*/ 118538 w 218107"/>
                    <a:gd name="connsiteY29" fmla="*/ 18965 h 170688"/>
                    <a:gd name="connsiteX30" fmla="*/ 132762 w 218107"/>
                    <a:gd name="connsiteY30" fmla="*/ 33189 h 170688"/>
                    <a:gd name="connsiteX31" fmla="*/ 118538 w 218107"/>
                    <a:gd name="connsiteY31" fmla="*/ 47413 h 170688"/>
                    <a:gd name="connsiteX32" fmla="*/ 184917 w 218107"/>
                    <a:gd name="connsiteY32" fmla="*/ 151723 h 170688"/>
                    <a:gd name="connsiteX33" fmla="*/ 170693 w 218107"/>
                    <a:gd name="connsiteY33" fmla="*/ 137499 h 170688"/>
                    <a:gd name="connsiteX34" fmla="*/ 184917 w 218107"/>
                    <a:gd name="connsiteY34" fmla="*/ 123275 h 170688"/>
                    <a:gd name="connsiteX35" fmla="*/ 199141 w 218107"/>
                    <a:gd name="connsiteY35" fmla="*/ 137499 h 170688"/>
                    <a:gd name="connsiteX36" fmla="*/ 184917 w 218107"/>
                    <a:gd name="connsiteY36" fmla="*/ 151723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8107" h="170688">
                      <a:moveTo>
                        <a:pt x="213365" y="120430"/>
                      </a:moveTo>
                      <a:cubicBezTo>
                        <a:pt x="210078" y="114850"/>
                        <a:pt x="205188" y="110389"/>
                        <a:pt x="199330" y="107628"/>
                      </a:cubicBezTo>
                      <a:cubicBezTo>
                        <a:pt x="194854" y="105403"/>
                        <a:pt x="189916" y="104266"/>
                        <a:pt x="184917" y="104309"/>
                      </a:cubicBezTo>
                      <a:cubicBezTo>
                        <a:pt x="181707" y="104264"/>
                        <a:pt x="178508" y="104712"/>
                        <a:pt x="175434" y="105637"/>
                      </a:cubicBezTo>
                      <a:lnTo>
                        <a:pt x="142529" y="55474"/>
                      </a:lnTo>
                      <a:cubicBezTo>
                        <a:pt x="148337" y="49498"/>
                        <a:pt x="151629" y="41521"/>
                        <a:pt x="151727" y="33189"/>
                      </a:cubicBezTo>
                      <a:cubicBezTo>
                        <a:pt x="151727" y="14859"/>
                        <a:pt x="136868" y="0"/>
                        <a:pt x="118538" y="0"/>
                      </a:cubicBezTo>
                      <a:cubicBezTo>
                        <a:pt x="100208" y="0"/>
                        <a:pt x="85349" y="14859"/>
                        <a:pt x="85349" y="33189"/>
                      </a:cubicBezTo>
                      <a:cubicBezTo>
                        <a:pt x="85477" y="38887"/>
                        <a:pt x="87113" y="44450"/>
                        <a:pt x="90090" y="49310"/>
                      </a:cubicBezTo>
                      <a:lnTo>
                        <a:pt x="49599" y="89422"/>
                      </a:lnTo>
                      <a:cubicBezTo>
                        <a:pt x="33665" y="80362"/>
                        <a:pt x="13403" y="85935"/>
                        <a:pt x="4343" y="101870"/>
                      </a:cubicBezTo>
                      <a:cubicBezTo>
                        <a:pt x="-4717" y="117804"/>
                        <a:pt x="857" y="138066"/>
                        <a:pt x="16791" y="147126"/>
                      </a:cubicBezTo>
                      <a:cubicBezTo>
                        <a:pt x="32726" y="156185"/>
                        <a:pt x="52987" y="150612"/>
                        <a:pt x="62047" y="134678"/>
                      </a:cubicBezTo>
                      <a:cubicBezTo>
                        <a:pt x="64846" y="129754"/>
                        <a:pt x="66339" y="124197"/>
                        <a:pt x="66383" y="118533"/>
                      </a:cubicBezTo>
                      <a:cubicBezTo>
                        <a:pt x="66404" y="113065"/>
                        <a:pt x="65034" y="107680"/>
                        <a:pt x="62401" y="102887"/>
                      </a:cubicBezTo>
                      <a:lnTo>
                        <a:pt x="103081" y="62491"/>
                      </a:lnTo>
                      <a:cubicBezTo>
                        <a:pt x="110314" y="66377"/>
                        <a:pt x="118745" y="67392"/>
                        <a:pt x="126693" y="65336"/>
                      </a:cubicBezTo>
                      <a:lnTo>
                        <a:pt x="159883" y="115878"/>
                      </a:lnTo>
                      <a:cubicBezTo>
                        <a:pt x="154610" y="121844"/>
                        <a:pt x="151708" y="129537"/>
                        <a:pt x="151727" y="137499"/>
                      </a:cubicBezTo>
                      <a:cubicBezTo>
                        <a:pt x="151727" y="155829"/>
                        <a:pt x="166587" y="170688"/>
                        <a:pt x="184917" y="170688"/>
                      </a:cubicBezTo>
                      <a:cubicBezTo>
                        <a:pt x="203247" y="170688"/>
                        <a:pt x="218106" y="155829"/>
                        <a:pt x="218106" y="137499"/>
                      </a:cubicBezTo>
                      <a:cubicBezTo>
                        <a:pt x="218166" y="131476"/>
                        <a:pt x="216522" y="125559"/>
                        <a:pt x="213365" y="120430"/>
                      </a:cubicBezTo>
                      <a:close/>
                      <a:moveTo>
                        <a:pt x="33194" y="132757"/>
                      </a:moveTo>
                      <a:cubicBezTo>
                        <a:pt x="25338" y="132757"/>
                        <a:pt x="18970" y="126389"/>
                        <a:pt x="18970" y="118533"/>
                      </a:cubicBezTo>
                      <a:cubicBezTo>
                        <a:pt x="18970" y="110678"/>
                        <a:pt x="25338" y="104309"/>
                        <a:pt x="33194" y="104309"/>
                      </a:cubicBezTo>
                      <a:cubicBezTo>
                        <a:pt x="41050" y="104309"/>
                        <a:pt x="47418" y="110678"/>
                        <a:pt x="47418" y="118533"/>
                      </a:cubicBezTo>
                      <a:cubicBezTo>
                        <a:pt x="47418" y="126389"/>
                        <a:pt x="41050" y="132757"/>
                        <a:pt x="33194" y="132757"/>
                      </a:cubicBezTo>
                      <a:close/>
                      <a:moveTo>
                        <a:pt x="118538" y="47413"/>
                      </a:moveTo>
                      <a:cubicBezTo>
                        <a:pt x="110682" y="47413"/>
                        <a:pt x="104314" y="41045"/>
                        <a:pt x="104314" y="33189"/>
                      </a:cubicBezTo>
                      <a:cubicBezTo>
                        <a:pt x="104314" y="25334"/>
                        <a:pt x="110682" y="18965"/>
                        <a:pt x="118538" y="18965"/>
                      </a:cubicBezTo>
                      <a:cubicBezTo>
                        <a:pt x="126394" y="18965"/>
                        <a:pt x="132762" y="25334"/>
                        <a:pt x="132762" y="33189"/>
                      </a:cubicBezTo>
                      <a:cubicBezTo>
                        <a:pt x="132762" y="41045"/>
                        <a:pt x="126394" y="47413"/>
                        <a:pt x="118538" y="47413"/>
                      </a:cubicBezTo>
                      <a:close/>
                      <a:moveTo>
                        <a:pt x="184917" y="151723"/>
                      </a:moveTo>
                      <a:cubicBezTo>
                        <a:pt x="177061" y="151723"/>
                        <a:pt x="170693" y="145354"/>
                        <a:pt x="170693" y="137499"/>
                      </a:cubicBezTo>
                      <a:cubicBezTo>
                        <a:pt x="170693" y="129643"/>
                        <a:pt x="177061" y="123275"/>
                        <a:pt x="184917" y="123275"/>
                      </a:cubicBezTo>
                      <a:cubicBezTo>
                        <a:pt x="192772" y="123275"/>
                        <a:pt x="199141" y="129643"/>
                        <a:pt x="199141" y="137499"/>
                      </a:cubicBezTo>
                      <a:cubicBezTo>
                        <a:pt x="199141" y="145354"/>
                        <a:pt x="192772" y="151723"/>
                        <a:pt x="184917" y="151723"/>
                      </a:cubicBezTo>
                      <a:close/>
                    </a:path>
                  </a:pathLst>
                </a:custGeom>
                <a:solidFill>
                  <a:srgbClr val="FFFFFF"/>
                </a:solidFill>
                <a:ln w="9398" cap="flat">
                  <a:noFill/>
                  <a:prstDash val="solid"/>
                  <a:miter/>
                </a:ln>
              </p:spPr>
              <p:txBody>
                <a:bodyPr rtlCol="0" anchor="ctr"/>
                <a:lstStyle/>
                <a:p>
                  <a:pPr defTabSz="914238">
                    <a:defRPr/>
                  </a:pPr>
                  <a:endParaRPr lang="en-US" sz="2000" dirty="0">
                    <a:solidFill>
                      <a:srgbClr val="FFFFFF"/>
                    </a:solidFill>
                    <a:latin typeface="Amazon Ember"/>
                  </a:endParaRPr>
                </a:p>
              </p:txBody>
            </p:sp>
          </p:grpSp>
        </p:grpSp>
        <p:sp>
          <p:nvSpPr>
            <p:cNvPr id="294" name="TextBox 293">
              <a:extLst>
                <a:ext uri="{FF2B5EF4-FFF2-40B4-BE49-F238E27FC236}">
                  <a16:creationId xmlns:a16="http://schemas.microsoft.com/office/drawing/2014/main" id="{31788CA9-1865-4B22-9DE9-9CA7BCC554CE}"/>
                </a:ext>
              </a:extLst>
            </p:cNvPr>
            <p:cNvSpPr txBox="1"/>
            <p:nvPr/>
          </p:nvSpPr>
          <p:spPr>
            <a:xfrm>
              <a:off x="12777847" y="3072862"/>
              <a:ext cx="928090" cy="138424"/>
            </a:xfrm>
            <a:prstGeom prst="rect">
              <a:avLst/>
            </a:prstGeom>
          </p:spPr>
          <p:txBody>
            <a:bodyPr wrap="square" lIns="0" tIns="0" rIns="0" bIns="0" rtlCol="0">
              <a:spAutoFit/>
            </a:bodyPr>
            <a:lstStyle/>
            <a:p>
              <a:pPr algn="ctr" defTabSz="914238">
                <a:lnSpc>
                  <a:spcPct val="90000"/>
                </a:lnSpc>
                <a:spcAft>
                  <a:spcPts val="1500"/>
                </a:spcAft>
                <a:defRPr/>
              </a:pPr>
              <a:r>
                <a:rPr lang="en-US" sz="833" dirty="0">
                  <a:solidFill>
                    <a:srgbClr val="FFFFFF"/>
                  </a:solidFill>
                  <a:latin typeface="Amazon Ember"/>
                </a:rPr>
                <a:t>Contact Lens</a:t>
              </a:r>
            </a:p>
          </p:txBody>
        </p:sp>
      </p:grpSp>
      <p:sp>
        <p:nvSpPr>
          <p:cNvPr id="345" name="TextBox 344">
            <a:extLst>
              <a:ext uri="{FF2B5EF4-FFF2-40B4-BE49-F238E27FC236}">
                <a16:creationId xmlns:a16="http://schemas.microsoft.com/office/drawing/2014/main" id="{72344B60-BD4D-421E-A1CE-4F58CB0252FB}"/>
              </a:ext>
            </a:extLst>
          </p:cNvPr>
          <p:cNvSpPr txBox="1"/>
          <p:nvPr/>
        </p:nvSpPr>
        <p:spPr>
          <a:xfrm>
            <a:off x="4610224" y="1609051"/>
            <a:ext cx="1143000" cy="387222"/>
          </a:xfrm>
          <a:prstGeom prst="rect">
            <a:avLst/>
          </a:prstGeom>
          <a:ln>
            <a:noFill/>
          </a:ln>
        </p:spPr>
        <p:txBody>
          <a:bodyPr wrap="square" lIns="0" tIns="0" rIns="0" bIns="0" rtlCol="0" anchor="b" anchorCtr="0">
            <a:spAutoFit/>
          </a:bodyPr>
          <a:lstStyle/>
          <a:p>
            <a:pPr algn="ctr" defTabSz="914238">
              <a:lnSpc>
                <a:spcPct val="90000"/>
              </a:lnSpc>
              <a:spcAft>
                <a:spcPts val="500"/>
              </a:spcAft>
              <a:defRPr/>
            </a:pPr>
            <a:r>
              <a:rPr lang="en-US" sz="667" b="1" dirty="0">
                <a:solidFill>
                  <a:schemeClr val="accent1"/>
                </a:solidFill>
              </a:rPr>
              <a:t>NEW</a:t>
            </a:r>
          </a:p>
          <a:p>
            <a:pPr algn="ctr" defTabSz="914238">
              <a:lnSpc>
                <a:spcPct val="90000"/>
              </a:lnSpc>
              <a:spcAft>
                <a:spcPts val="500"/>
              </a:spcAft>
              <a:defRPr/>
            </a:pPr>
            <a:r>
              <a:rPr lang="en-US" sz="833" dirty="0">
                <a:solidFill>
                  <a:srgbClr val="FFFFFF"/>
                </a:solidFill>
                <a:latin typeface="Amazon Ember"/>
              </a:rPr>
              <a:t>Amazon </a:t>
            </a:r>
            <a:br>
              <a:rPr lang="en-US" sz="833" dirty="0">
                <a:solidFill>
                  <a:srgbClr val="FFFFFF"/>
                </a:solidFill>
                <a:latin typeface="Amazon Ember"/>
              </a:rPr>
            </a:br>
            <a:r>
              <a:rPr lang="en-US" sz="833" dirty="0" err="1">
                <a:solidFill>
                  <a:srgbClr val="FFFFFF"/>
                </a:solidFill>
                <a:latin typeface="Amazon Ember"/>
              </a:rPr>
              <a:t>Monitron</a:t>
            </a:r>
            <a:endParaRPr lang="en-US" sz="833" dirty="0">
              <a:solidFill>
                <a:srgbClr val="FFFFFF"/>
              </a:solidFill>
              <a:latin typeface="Amazon Ember"/>
            </a:endParaRPr>
          </a:p>
        </p:txBody>
      </p:sp>
      <p:sp>
        <p:nvSpPr>
          <p:cNvPr id="346" name="TextBox 345">
            <a:extLst>
              <a:ext uri="{FF2B5EF4-FFF2-40B4-BE49-F238E27FC236}">
                <a16:creationId xmlns:a16="http://schemas.microsoft.com/office/drawing/2014/main" id="{B22B0983-5FE2-4D6A-A0A3-514E9834318A}"/>
              </a:ext>
            </a:extLst>
          </p:cNvPr>
          <p:cNvSpPr txBox="1"/>
          <p:nvPr/>
        </p:nvSpPr>
        <p:spPr>
          <a:xfrm>
            <a:off x="3501081" y="1609050"/>
            <a:ext cx="1143000" cy="387222"/>
          </a:xfrm>
          <a:prstGeom prst="rect">
            <a:avLst/>
          </a:prstGeom>
          <a:ln>
            <a:noFill/>
          </a:ln>
        </p:spPr>
        <p:txBody>
          <a:bodyPr wrap="square" lIns="0" tIns="0" rIns="0" bIns="0" rtlCol="0" anchor="b" anchorCtr="0">
            <a:spAutoFit/>
          </a:bodyPr>
          <a:lstStyle/>
          <a:p>
            <a:pPr algn="ctr" defTabSz="914238">
              <a:lnSpc>
                <a:spcPct val="90000"/>
              </a:lnSpc>
              <a:spcAft>
                <a:spcPts val="500"/>
              </a:spcAft>
              <a:defRPr/>
            </a:pPr>
            <a:r>
              <a:rPr lang="en-US" sz="667" b="1" dirty="0">
                <a:solidFill>
                  <a:schemeClr val="accent1"/>
                </a:solidFill>
              </a:rPr>
              <a:t>NEW</a:t>
            </a:r>
            <a:endParaRPr lang="en-US" sz="833" dirty="0">
              <a:solidFill>
                <a:srgbClr val="FFFFFF"/>
              </a:solidFill>
              <a:latin typeface="Amazon Ember"/>
            </a:endParaRPr>
          </a:p>
          <a:p>
            <a:pPr algn="ctr" defTabSz="914238">
              <a:lnSpc>
                <a:spcPct val="90000"/>
              </a:lnSpc>
              <a:spcAft>
                <a:spcPts val="500"/>
              </a:spcAft>
              <a:defRPr/>
            </a:pPr>
            <a:r>
              <a:rPr lang="en-US" sz="833" dirty="0">
                <a:solidFill>
                  <a:srgbClr val="FFFFFF"/>
                </a:solidFill>
                <a:latin typeface="Amazon Ember"/>
              </a:rPr>
              <a:t>AWS Panorama </a:t>
            </a:r>
            <a:br>
              <a:rPr lang="en-US" sz="833" dirty="0">
                <a:solidFill>
                  <a:srgbClr val="FFFFFF"/>
                </a:solidFill>
                <a:latin typeface="Amazon Ember"/>
              </a:rPr>
            </a:br>
            <a:r>
              <a:rPr lang="en-US" sz="833" dirty="0">
                <a:solidFill>
                  <a:srgbClr val="FFFFFF"/>
                </a:solidFill>
                <a:latin typeface="Amazon Ember"/>
              </a:rPr>
              <a:t>+ Appliance</a:t>
            </a:r>
          </a:p>
        </p:txBody>
      </p:sp>
      <p:sp>
        <p:nvSpPr>
          <p:cNvPr id="347" name="TextBox 346">
            <a:extLst>
              <a:ext uri="{FF2B5EF4-FFF2-40B4-BE49-F238E27FC236}">
                <a16:creationId xmlns:a16="http://schemas.microsoft.com/office/drawing/2014/main" id="{5AC2831E-A1C7-4360-96C5-9D1BA9ACBE66}"/>
              </a:ext>
            </a:extLst>
          </p:cNvPr>
          <p:cNvSpPr txBox="1"/>
          <p:nvPr/>
        </p:nvSpPr>
        <p:spPr>
          <a:xfrm>
            <a:off x="6828512" y="1609050"/>
            <a:ext cx="1143000" cy="387222"/>
          </a:xfrm>
          <a:prstGeom prst="rect">
            <a:avLst/>
          </a:prstGeom>
        </p:spPr>
        <p:txBody>
          <a:bodyPr wrap="square" lIns="0" tIns="0" rIns="0" bIns="0" rtlCol="0" anchor="b" anchorCtr="0">
            <a:spAutoFit/>
          </a:bodyPr>
          <a:lstStyle/>
          <a:p>
            <a:pPr algn="ctr" defTabSz="914238">
              <a:lnSpc>
                <a:spcPct val="90000"/>
              </a:lnSpc>
              <a:spcAft>
                <a:spcPts val="500"/>
              </a:spcAft>
              <a:defRPr/>
            </a:pPr>
            <a:r>
              <a:rPr lang="en-US" sz="667" b="1" dirty="0">
                <a:solidFill>
                  <a:schemeClr val="accent1"/>
                </a:solidFill>
              </a:rPr>
              <a:t>NEW</a:t>
            </a:r>
            <a:endParaRPr lang="en-US" sz="833" b="1" dirty="0">
              <a:solidFill>
                <a:srgbClr val="FFFFFF"/>
              </a:solidFill>
              <a:latin typeface="Amazon Ember"/>
            </a:endParaRPr>
          </a:p>
          <a:p>
            <a:pPr algn="ctr" defTabSz="914238">
              <a:lnSpc>
                <a:spcPct val="90000"/>
              </a:lnSpc>
              <a:spcAft>
                <a:spcPts val="500"/>
              </a:spcAft>
              <a:defRPr/>
            </a:pPr>
            <a:r>
              <a:rPr lang="en-US" sz="833" dirty="0">
                <a:solidFill>
                  <a:srgbClr val="FFFFFF"/>
                </a:solidFill>
                <a:latin typeface="Amazon Ember"/>
              </a:rPr>
              <a:t>Amazon Lookout </a:t>
            </a:r>
            <a:br>
              <a:rPr lang="en-US" sz="833" dirty="0">
                <a:solidFill>
                  <a:srgbClr val="FFFFFF"/>
                </a:solidFill>
                <a:latin typeface="Amazon Ember"/>
              </a:rPr>
            </a:br>
            <a:r>
              <a:rPr lang="en-US" sz="833" dirty="0">
                <a:solidFill>
                  <a:srgbClr val="FFFFFF"/>
                </a:solidFill>
                <a:latin typeface="Amazon Ember"/>
              </a:rPr>
              <a:t>for Vision</a:t>
            </a:r>
          </a:p>
        </p:txBody>
      </p:sp>
      <p:sp>
        <p:nvSpPr>
          <p:cNvPr id="349" name="TextBox 348">
            <a:extLst>
              <a:ext uri="{FF2B5EF4-FFF2-40B4-BE49-F238E27FC236}">
                <a16:creationId xmlns:a16="http://schemas.microsoft.com/office/drawing/2014/main" id="{484545B8-061D-4B97-92A5-9F26E6051B29}"/>
              </a:ext>
            </a:extLst>
          </p:cNvPr>
          <p:cNvSpPr txBox="1"/>
          <p:nvPr/>
        </p:nvSpPr>
        <p:spPr>
          <a:xfrm>
            <a:off x="5719368" y="1609050"/>
            <a:ext cx="1143000" cy="387222"/>
          </a:xfrm>
          <a:prstGeom prst="rect">
            <a:avLst/>
          </a:prstGeom>
          <a:ln>
            <a:noFill/>
          </a:ln>
        </p:spPr>
        <p:txBody>
          <a:bodyPr wrap="square" lIns="0" tIns="0" rIns="0" bIns="0" rtlCol="0" anchor="b" anchorCtr="0">
            <a:spAutoFit/>
          </a:bodyPr>
          <a:lstStyle/>
          <a:p>
            <a:pPr algn="ctr" defTabSz="914238">
              <a:lnSpc>
                <a:spcPct val="90000"/>
              </a:lnSpc>
              <a:spcAft>
                <a:spcPts val="500"/>
              </a:spcAft>
              <a:defRPr/>
            </a:pPr>
            <a:r>
              <a:rPr lang="en-US" sz="667" b="1" dirty="0">
                <a:solidFill>
                  <a:schemeClr val="accent1"/>
                </a:solidFill>
              </a:rPr>
              <a:t>NEW</a:t>
            </a:r>
          </a:p>
          <a:p>
            <a:pPr algn="ctr" defTabSz="914238">
              <a:lnSpc>
                <a:spcPct val="90000"/>
              </a:lnSpc>
              <a:spcAft>
                <a:spcPts val="500"/>
              </a:spcAft>
              <a:defRPr/>
            </a:pPr>
            <a:r>
              <a:rPr lang="en-US" sz="833" dirty="0">
                <a:solidFill>
                  <a:srgbClr val="FFFFFF"/>
                </a:solidFill>
                <a:latin typeface="Amazon Ember"/>
              </a:rPr>
              <a:t>Amazon Lookout </a:t>
            </a:r>
            <a:br>
              <a:rPr lang="en-US" sz="833" dirty="0">
                <a:solidFill>
                  <a:srgbClr val="FFFFFF"/>
                </a:solidFill>
                <a:latin typeface="Amazon Ember"/>
              </a:rPr>
            </a:br>
            <a:r>
              <a:rPr lang="en-US" sz="833" dirty="0">
                <a:solidFill>
                  <a:srgbClr val="FFFFFF"/>
                </a:solidFill>
                <a:latin typeface="Amazon Ember"/>
              </a:rPr>
              <a:t>for Equipment</a:t>
            </a:r>
          </a:p>
        </p:txBody>
      </p:sp>
      <p:pic>
        <p:nvPicPr>
          <p:cNvPr id="1026" name="Picture 2">
            <a:extLst>
              <a:ext uri="{FF2B5EF4-FFF2-40B4-BE49-F238E27FC236}">
                <a16:creationId xmlns:a16="http://schemas.microsoft.com/office/drawing/2014/main" id="{B1D55D0C-1C0A-4E24-AA73-0794A3B3010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79550" y="5727217"/>
            <a:ext cx="638205" cy="34356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8705097F-BA6B-426A-B034-BF82076F3B60}"/>
              </a:ext>
            </a:extLst>
          </p:cNvPr>
          <p:cNvCxnSpPr>
            <a:cxnSpLocks/>
          </p:cNvCxnSpPr>
          <p:nvPr/>
        </p:nvCxnSpPr>
        <p:spPr>
          <a:xfrm>
            <a:off x="5702499" y="1156815"/>
            <a:ext cx="0" cy="1015848"/>
          </a:xfrm>
          <a:prstGeom prst="line">
            <a:avLst/>
          </a:prstGeom>
          <a:ln>
            <a:no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085634A-CF0B-4E44-BEAD-86F0CD62328A}"/>
              </a:ext>
            </a:extLst>
          </p:cNvPr>
          <p:cNvCxnSpPr/>
          <p:nvPr/>
        </p:nvCxnSpPr>
        <p:spPr>
          <a:xfrm>
            <a:off x="4518" y="2149543"/>
            <a:ext cx="12187484" cy="0"/>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a:extLst>
              <a:ext uri="{FF2B5EF4-FFF2-40B4-BE49-F238E27FC236}">
                <a16:creationId xmlns:a16="http://schemas.microsoft.com/office/drawing/2014/main" id="{D349A1E8-BA09-46C8-B829-FC4E34B02969}"/>
              </a:ext>
            </a:extLst>
          </p:cNvPr>
          <p:cNvCxnSpPr>
            <a:cxnSpLocks/>
          </p:cNvCxnSpPr>
          <p:nvPr/>
        </p:nvCxnSpPr>
        <p:spPr>
          <a:xfrm>
            <a:off x="-558193" y="1156815"/>
            <a:ext cx="0" cy="1015848"/>
          </a:xfrm>
          <a:prstGeom prst="line">
            <a:avLst/>
          </a:prstGeom>
          <a:ln>
            <a:no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a:extLst>
              <a:ext uri="{FF2B5EF4-FFF2-40B4-BE49-F238E27FC236}">
                <a16:creationId xmlns:a16="http://schemas.microsoft.com/office/drawing/2014/main" id="{87B043CE-CC78-454D-837F-6DB86A12A30F}"/>
              </a:ext>
            </a:extLst>
          </p:cNvPr>
          <p:cNvCxnSpPr>
            <a:cxnSpLocks/>
          </p:cNvCxnSpPr>
          <p:nvPr/>
        </p:nvCxnSpPr>
        <p:spPr>
          <a:xfrm>
            <a:off x="9545619" y="906684"/>
            <a:ext cx="0" cy="1242859"/>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pic>
        <p:nvPicPr>
          <p:cNvPr id="296" name="Picture 295">
            <a:extLst>
              <a:ext uri="{FF2B5EF4-FFF2-40B4-BE49-F238E27FC236}">
                <a16:creationId xmlns:a16="http://schemas.microsoft.com/office/drawing/2014/main" id="{86595355-6314-488E-BCE8-68E11683241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049653" y="1218469"/>
            <a:ext cx="264144" cy="264144"/>
          </a:xfrm>
          <a:prstGeom prst="rect">
            <a:avLst/>
          </a:prstGeom>
        </p:spPr>
      </p:pic>
      <p:pic>
        <p:nvPicPr>
          <p:cNvPr id="17" name="Picture 16">
            <a:extLst>
              <a:ext uri="{FF2B5EF4-FFF2-40B4-BE49-F238E27FC236}">
                <a16:creationId xmlns:a16="http://schemas.microsoft.com/office/drawing/2014/main" id="{298D8032-E5D1-4253-B235-CDA365884EA0}"/>
              </a:ext>
            </a:extLst>
          </p:cNvPr>
          <p:cNvPicPr>
            <a:picLocks noChangeAspect="1"/>
          </p:cNvPicPr>
          <p:nvPr/>
        </p:nvPicPr>
        <p:blipFill>
          <a:blip r:embed="rId19"/>
          <a:stretch>
            <a:fillRect/>
          </a:stretch>
        </p:blipFill>
        <p:spPr>
          <a:xfrm>
            <a:off x="3936009" y="1213969"/>
            <a:ext cx="273145" cy="273145"/>
          </a:xfrm>
          <a:prstGeom prst="rect">
            <a:avLst/>
          </a:prstGeom>
        </p:spPr>
      </p:pic>
      <p:pic>
        <p:nvPicPr>
          <p:cNvPr id="19" name="Picture 18" descr="Icon&#10;&#10;Description automatically generated">
            <a:extLst>
              <a:ext uri="{FF2B5EF4-FFF2-40B4-BE49-F238E27FC236}">
                <a16:creationId xmlns:a16="http://schemas.microsoft.com/office/drawing/2014/main" id="{154E71C2-238C-4B5F-BB99-C52C50A30885}"/>
              </a:ext>
            </a:extLst>
          </p:cNvPr>
          <p:cNvPicPr>
            <a:picLocks noChangeAspect="1"/>
          </p:cNvPicPr>
          <p:nvPr/>
        </p:nvPicPr>
        <p:blipFill>
          <a:blip r:embed="rId20"/>
          <a:stretch>
            <a:fillRect/>
          </a:stretch>
        </p:blipFill>
        <p:spPr>
          <a:xfrm>
            <a:off x="9882673" y="1205481"/>
            <a:ext cx="290115" cy="290115"/>
          </a:xfrm>
          <a:prstGeom prst="rect">
            <a:avLst/>
          </a:prstGeom>
        </p:spPr>
      </p:pic>
      <p:pic>
        <p:nvPicPr>
          <p:cNvPr id="3" name="Picture 2">
            <a:extLst>
              <a:ext uri="{FF2B5EF4-FFF2-40B4-BE49-F238E27FC236}">
                <a16:creationId xmlns:a16="http://schemas.microsoft.com/office/drawing/2014/main" id="{3447F238-234D-4F8D-89DF-5EEBD48C7EB0}"/>
              </a:ext>
            </a:extLst>
          </p:cNvPr>
          <p:cNvPicPr>
            <a:picLocks noChangeAspect="1"/>
          </p:cNvPicPr>
          <p:nvPr/>
        </p:nvPicPr>
        <p:blipFill>
          <a:blip r:embed="rId21"/>
          <a:stretch>
            <a:fillRect/>
          </a:stretch>
        </p:blipFill>
        <p:spPr>
          <a:xfrm>
            <a:off x="6153996" y="1210711"/>
            <a:ext cx="273744" cy="273744"/>
          </a:xfrm>
          <a:prstGeom prst="rect">
            <a:avLst/>
          </a:prstGeom>
        </p:spPr>
      </p:pic>
      <p:pic>
        <p:nvPicPr>
          <p:cNvPr id="8" name="Picture 7" descr="Icon&#10;&#10;Description automatically generated">
            <a:extLst>
              <a:ext uri="{FF2B5EF4-FFF2-40B4-BE49-F238E27FC236}">
                <a16:creationId xmlns:a16="http://schemas.microsoft.com/office/drawing/2014/main" id="{7FA81F3F-A0AD-42C5-8E26-432D0B76FBCF}"/>
              </a:ext>
            </a:extLst>
          </p:cNvPr>
          <p:cNvPicPr>
            <a:picLocks noChangeAspect="1"/>
          </p:cNvPicPr>
          <p:nvPr/>
        </p:nvPicPr>
        <p:blipFill>
          <a:blip r:embed="rId22"/>
          <a:stretch>
            <a:fillRect/>
          </a:stretch>
        </p:blipFill>
        <p:spPr>
          <a:xfrm>
            <a:off x="7226997" y="1200366"/>
            <a:ext cx="288352" cy="288351"/>
          </a:xfrm>
          <a:prstGeom prst="rect">
            <a:avLst/>
          </a:prstGeom>
        </p:spPr>
      </p:pic>
      <p:sp>
        <p:nvSpPr>
          <p:cNvPr id="152" name="Title 3">
            <a:extLst>
              <a:ext uri="{FF2B5EF4-FFF2-40B4-BE49-F238E27FC236}">
                <a16:creationId xmlns:a16="http://schemas.microsoft.com/office/drawing/2014/main" id="{62CA5178-36B6-4785-8B9A-496343684A6E}"/>
              </a:ext>
            </a:extLst>
          </p:cNvPr>
          <p:cNvSpPr>
            <a:spLocks noGrp="1"/>
          </p:cNvSpPr>
          <p:nvPr>
            <p:ph type="title" idx="4294967295"/>
          </p:nvPr>
        </p:nvSpPr>
        <p:spPr>
          <a:xfrm>
            <a:off x="360000" y="144463"/>
            <a:ext cx="10972800" cy="914400"/>
          </a:xfrm>
        </p:spPr>
        <p:txBody>
          <a:bodyPr/>
          <a:lstStyle/>
          <a:p>
            <a:r>
              <a:rPr lang="en-US" dirty="0"/>
              <a:t>The AWS ML Stack</a:t>
            </a:r>
            <a:br>
              <a:rPr lang="en-US" dirty="0"/>
            </a:br>
            <a:r>
              <a:rPr lang="en-US" sz="2100" dirty="0">
                <a:solidFill>
                  <a:schemeClr val="accent1"/>
                </a:solidFill>
              </a:rPr>
              <a:t>Broadest and most complete set of machine learning capabilities</a:t>
            </a:r>
          </a:p>
        </p:txBody>
      </p:sp>
      <p:grpSp>
        <p:nvGrpSpPr>
          <p:cNvPr id="10" name="Group 9">
            <a:extLst>
              <a:ext uri="{FF2B5EF4-FFF2-40B4-BE49-F238E27FC236}">
                <a16:creationId xmlns:a16="http://schemas.microsoft.com/office/drawing/2014/main" id="{4D022597-7B61-4BC4-A449-F577B4536643}"/>
              </a:ext>
            </a:extLst>
          </p:cNvPr>
          <p:cNvGrpSpPr/>
          <p:nvPr/>
        </p:nvGrpSpPr>
        <p:grpSpPr>
          <a:xfrm>
            <a:off x="1059763" y="1240081"/>
            <a:ext cx="688339" cy="756192"/>
            <a:chOff x="1216154" y="1488096"/>
            <a:chExt cx="826006" cy="907431"/>
          </a:xfrm>
        </p:grpSpPr>
        <p:pic>
          <p:nvPicPr>
            <p:cNvPr id="5" name="Picture 4">
              <a:extLst>
                <a:ext uri="{FF2B5EF4-FFF2-40B4-BE49-F238E27FC236}">
                  <a16:creationId xmlns:a16="http://schemas.microsoft.com/office/drawing/2014/main" id="{BE9FFA34-843F-4278-BBF5-D523FCD56E88}"/>
                </a:ext>
              </a:extLst>
            </p:cNvPr>
            <p:cNvPicPr>
              <a:picLocks noChangeAspect="1"/>
            </p:cNvPicPr>
            <p:nvPr/>
          </p:nvPicPr>
          <p:blipFill>
            <a:blip r:embed="rId23"/>
            <a:stretch>
              <a:fillRect/>
            </a:stretch>
          </p:blipFill>
          <p:spPr>
            <a:xfrm>
              <a:off x="1474299" y="1488096"/>
              <a:ext cx="309717" cy="309717"/>
            </a:xfrm>
            <a:prstGeom prst="rect">
              <a:avLst/>
            </a:prstGeom>
          </p:spPr>
        </p:pic>
        <p:sp>
          <p:nvSpPr>
            <p:cNvPr id="153" name="TextBox 152">
              <a:extLst>
                <a:ext uri="{FF2B5EF4-FFF2-40B4-BE49-F238E27FC236}">
                  <a16:creationId xmlns:a16="http://schemas.microsoft.com/office/drawing/2014/main" id="{E43CFF7A-C3B7-4061-BDB8-772FF334DDD0}"/>
                </a:ext>
              </a:extLst>
            </p:cNvPr>
            <p:cNvSpPr txBox="1"/>
            <p:nvPr/>
          </p:nvSpPr>
          <p:spPr>
            <a:xfrm>
              <a:off x="1216154" y="1930860"/>
              <a:ext cx="826006" cy="464667"/>
            </a:xfrm>
            <a:prstGeom prst="rect">
              <a:avLst/>
            </a:prstGeom>
          </p:spPr>
          <p:txBody>
            <a:bodyPr wrap="square" lIns="0" tIns="0" rIns="0" bIns="0" rtlCol="0" anchor="b" anchorCtr="0">
              <a:spAutoFit/>
            </a:bodyPr>
            <a:lstStyle/>
            <a:p>
              <a:pPr algn="ctr" defTabSz="914238">
                <a:lnSpc>
                  <a:spcPct val="90000"/>
                </a:lnSpc>
                <a:spcAft>
                  <a:spcPts val="500"/>
                </a:spcAft>
                <a:defRPr/>
              </a:pPr>
              <a:r>
                <a:rPr lang="en-US" sz="667" b="1" dirty="0">
                  <a:solidFill>
                    <a:schemeClr val="accent1"/>
                  </a:solidFill>
                </a:rPr>
                <a:t>NEW</a:t>
              </a:r>
              <a:endParaRPr lang="en-US" sz="833" b="1" dirty="0">
                <a:solidFill>
                  <a:srgbClr val="FFFFFF"/>
                </a:solidFill>
                <a:latin typeface="Amazon Ember"/>
              </a:endParaRPr>
            </a:p>
            <a:p>
              <a:pPr algn="ctr" defTabSz="914238">
                <a:lnSpc>
                  <a:spcPct val="90000"/>
                </a:lnSpc>
                <a:spcAft>
                  <a:spcPts val="500"/>
                </a:spcAft>
                <a:defRPr/>
              </a:pPr>
              <a:r>
                <a:rPr lang="en-US" sz="833" dirty="0">
                  <a:solidFill>
                    <a:srgbClr val="FFFFFF"/>
                  </a:solidFill>
                  <a:latin typeface="Amazon Ember"/>
                </a:rPr>
                <a:t>Amazon</a:t>
              </a:r>
              <a:br>
                <a:rPr lang="en-US" sz="833" dirty="0">
                  <a:solidFill>
                    <a:srgbClr val="FFFFFF"/>
                  </a:solidFill>
                  <a:latin typeface="Amazon Ember"/>
                </a:rPr>
              </a:br>
              <a:r>
                <a:rPr lang="en-US" sz="833" dirty="0" err="1">
                  <a:solidFill>
                    <a:srgbClr val="FFFFFF"/>
                  </a:solidFill>
                  <a:latin typeface="Amazon Ember"/>
                </a:rPr>
                <a:t>HealthLake</a:t>
              </a:r>
              <a:endParaRPr lang="en-US" sz="833" dirty="0">
                <a:solidFill>
                  <a:srgbClr val="FFFFFF"/>
                </a:solidFill>
                <a:latin typeface="Amazon Ember"/>
              </a:endParaRPr>
            </a:p>
          </p:txBody>
        </p:sp>
      </p:grpSp>
      <p:cxnSp>
        <p:nvCxnSpPr>
          <p:cNvPr id="154" name="Straight Connector 153">
            <a:extLst>
              <a:ext uri="{FF2B5EF4-FFF2-40B4-BE49-F238E27FC236}">
                <a16:creationId xmlns:a16="http://schemas.microsoft.com/office/drawing/2014/main" id="{04070566-1638-4AA0-94AE-C33AF1194095}"/>
              </a:ext>
            </a:extLst>
          </p:cNvPr>
          <p:cNvCxnSpPr>
            <a:cxnSpLocks/>
          </p:cNvCxnSpPr>
          <p:nvPr/>
        </p:nvCxnSpPr>
        <p:spPr>
          <a:xfrm>
            <a:off x="3469475" y="906684"/>
            <a:ext cx="0" cy="1242859"/>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sp>
        <p:nvSpPr>
          <p:cNvPr id="155" name="TextBox 154">
            <a:extLst>
              <a:ext uri="{FF2B5EF4-FFF2-40B4-BE49-F238E27FC236}">
                <a16:creationId xmlns:a16="http://schemas.microsoft.com/office/drawing/2014/main" id="{7D773FC8-ADE8-49FD-9959-60674CCD370B}"/>
              </a:ext>
            </a:extLst>
          </p:cNvPr>
          <p:cNvSpPr txBox="1"/>
          <p:nvPr/>
        </p:nvSpPr>
        <p:spPr>
          <a:xfrm>
            <a:off x="935152" y="999384"/>
            <a:ext cx="2477099" cy="220510"/>
          </a:xfrm>
          <a:prstGeom prst="rect">
            <a:avLst/>
          </a:prstGeom>
          <a:noFill/>
          <a:ln>
            <a:noFill/>
          </a:ln>
        </p:spPr>
        <p:txBody>
          <a:bodyPr wrap="square" rtlCol="0">
            <a:spAutoFit/>
          </a:bodyPr>
          <a:lstStyle/>
          <a:p>
            <a:pPr algn="ctr" defTabSz="609570"/>
            <a:r>
              <a:rPr lang="en-US" sz="833" b="1" dirty="0">
                <a:solidFill>
                  <a:srgbClr val="FFFFFF"/>
                </a:solidFill>
                <a:latin typeface="Amazon Ember"/>
              </a:rPr>
              <a:t>HEALTH AI</a:t>
            </a:r>
          </a:p>
        </p:txBody>
      </p:sp>
      <p:sp>
        <p:nvSpPr>
          <p:cNvPr id="156" name="TextBox 155">
            <a:extLst>
              <a:ext uri="{FF2B5EF4-FFF2-40B4-BE49-F238E27FC236}">
                <a16:creationId xmlns:a16="http://schemas.microsoft.com/office/drawing/2014/main" id="{104D6FD8-8700-4082-B609-BAFAE043D59A}"/>
              </a:ext>
            </a:extLst>
          </p:cNvPr>
          <p:cNvSpPr txBox="1"/>
          <p:nvPr/>
        </p:nvSpPr>
        <p:spPr>
          <a:xfrm>
            <a:off x="8254249" y="1609050"/>
            <a:ext cx="1143000" cy="387222"/>
          </a:xfrm>
          <a:prstGeom prst="rect">
            <a:avLst/>
          </a:prstGeom>
        </p:spPr>
        <p:txBody>
          <a:bodyPr wrap="square" lIns="0" tIns="0" rIns="0" bIns="0" rtlCol="0" anchor="b" anchorCtr="0">
            <a:spAutoFit/>
          </a:bodyPr>
          <a:lstStyle/>
          <a:p>
            <a:pPr algn="ctr" defTabSz="914238">
              <a:lnSpc>
                <a:spcPct val="90000"/>
              </a:lnSpc>
              <a:spcAft>
                <a:spcPts val="500"/>
              </a:spcAft>
              <a:defRPr/>
            </a:pPr>
            <a:r>
              <a:rPr lang="en-US" sz="667" b="1" dirty="0">
                <a:solidFill>
                  <a:schemeClr val="accent1"/>
                </a:solidFill>
              </a:rPr>
              <a:t>NEW</a:t>
            </a:r>
            <a:endParaRPr lang="en-US" sz="833" b="1" dirty="0">
              <a:solidFill>
                <a:srgbClr val="FFFFFF"/>
              </a:solidFill>
              <a:latin typeface="Amazon Ember"/>
            </a:endParaRPr>
          </a:p>
          <a:p>
            <a:pPr algn="ctr" defTabSz="914238">
              <a:lnSpc>
                <a:spcPct val="90000"/>
              </a:lnSpc>
              <a:spcAft>
                <a:spcPts val="500"/>
              </a:spcAft>
              <a:defRPr/>
            </a:pPr>
            <a:r>
              <a:rPr lang="en-US" sz="833" dirty="0">
                <a:solidFill>
                  <a:srgbClr val="FFFFFF"/>
                </a:solidFill>
                <a:latin typeface="Amazon Ember"/>
              </a:rPr>
              <a:t>Amazon Lookout</a:t>
            </a:r>
            <a:br>
              <a:rPr lang="en-US" sz="833" dirty="0">
                <a:solidFill>
                  <a:srgbClr val="FFFFFF"/>
                </a:solidFill>
                <a:latin typeface="Amazon Ember"/>
              </a:rPr>
            </a:br>
            <a:r>
              <a:rPr lang="en-US" sz="833" dirty="0">
                <a:solidFill>
                  <a:srgbClr val="FFFFFF"/>
                </a:solidFill>
                <a:latin typeface="Amazon Ember"/>
              </a:rPr>
              <a:t>for Metrics</a:t>
            </a:r>
          </a:p>
        </p:txBody>
      </p:sp>
      <p:pic>
        <p:nvPicPr>
          <p:cNvPr id="13" name="Picture 12" descr="A picture containing text, clipart&#10;&#10;Description automatically generated">
            <a:extLst>
              <a:ext uri="{FF2B5EF4-FFF2-40B4-BE49-F238E27FC236}">
                <a16:creationId xmlns:a16="http://schemas.microsoft.com/office/drawing/2014/main" id="{B3EEFA35-3C62-4D7D-8A3D-56664A1BBEE6}"/>
              </a:ext>
            </a:extLst>
          </p:cNvPr>
          <p:cNvPicPr>
            <a:picLocks noChangeAspect="1"/>
          </p:cNvPicPr>
          <p:nvPr/>
        </p:nvPicPr>
        <p:blipFill>
          <a:blip r:embed="rId24"/>
          <a:stretch>
            <a:fillRect/>
          </a:stretch>
        </p:blipFill>
        <p:spPr>
          <a:xfrm>
            <a:off x="8678859" y="1197779"/>
            <a:ext cx="293784" cy="293784"/>
          </a:xfrm>
          <a:prstGeom prst="rect">
            <a:avLst/>
          </a:prstGeom>
        </p:spPr>
      </p:pic>
      <p:cxnSp>
        <p:nvCxnSpPr>
          <p:cNvPr id="159" name="Straight Connector 158">
            <a:extLst>
              <a:ext uri="{FF2B5EF4-FFF2-40B4-BE49-F238E27FC236}">
                <a16:creationId xmlns:a16="http://schemas.microsoft.com/office/drawing/2014/main" id="{6764C0EE-E2C9-4F3E-A73A-6ADE513B8823}"/>
              </a:ext>
            </a:extLst>
          </p:cNvPr>
          <p:cNvCxnSpPr>
            <a:cxnSpLocks/>
          </p:cNvCxnSpPr>
          <p:nvPr/>
        </p:nvCxnSpPr>
        <p:spPr>
          <a:xfrm>
            <a:off x="8105579" y="906684"/>
            <a:ext cx="0" cy="1242859"/>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D7CD5618-0352-4130-86C9-3543B0B5AB5C}"/>
              </a:ext>
            </a:extLst>
          </p:cNvPr>
          <p:cNvSpPr txBox="1"/>
          <p:nvPr/>
        </p:nvSpPr>
        <p:spPr>
          <a:xfrm>
            <a:off x="8171056" y="999384"/>
            <a:ext cx="1326004" cy="220510"/>
          </a:xfrm>
          <a:prstGeom prst="rect">
            <a:avLst/>
          </a:prstGeom>
          <a:noFill/>
          <a:ln>
            <a:noFill/>
          </a:ln>
        </p:spPr>
        <p:txBody>
          <a:bodyPr wrap="none" rtlCol="0">
            <a:spAutoFit/>
          </a:bodyPr>
          <a:lstStyle/>
          <a:p>
            <a:pPr defTabSz="609570"/>
            <a:r>
              <a:rPr lang="en-US" sz="833" b="1" dirty="0">
                <a:solidFill>
                  <a:srgbClr val="FFFFFF"/>
                </a:solidFill>
                <a:latin typeface="Amazon Ember"/>
              </a:rPr>
              <a:t>ANOMALY DETECTION</a:t>
            </a:r>
          </a:p>
        </p:txBody>
      </p:sp>
      <p:grpSp>
        <p:nvGrpSpPr>
          <p:cNvPr id="4" name="Group 3">
            <a:extLst>
              <a:ext uri="{FF2B5EF4-FFF2-40B4-BE49-F238E27FC236}">
                <a16:creationId xmlns:a16="http://schemas.microsoft.com/office/drawing/2014/main" id="{A99EB0E9-4808-4E73-A7DE-F65756E7E874}"/>
              </a:ext>
            </a:extLst>
          </p:cNvPr>
          <p:cNvGrpSpPr/>
          <p:nvPr/>
        </p:nvGrpSpPr>
        <p:grpSpPr>
          <a:xfrm>
            <a:off x="688011" y="5477212"/>
            <a:ext cx="1163379" cy="217304"/>
            <a:chOff x="1331089" y="8052898"/>
            <a:chExt cx="11968221" cy="2235502"/>
          </a:xfrm>
        </p:grpSpPr>
        <p:pic>
          <p:nvPicPr>
            <p:cNvPr id="2" name="Picture 2" descr="GitHub - tensorflow/docs: TensorFlow documentation">
              <a:extLst>
                <a:ext uri="{FF2B5EF4-FFF2-40B4-BE49-F238E27FC236}">
                  <a16:creationId xmlns:a16="http://schemas.microsoft.com/office/drawing/2014/main" id="{864AE244-A854-4D27-B239-5898CB7A22CA}"/>
                </a:ext>
              </a:extLst>
            </p:cNvPr>
            <p:cNvPicPr>
              <a:picLocks noChangeAspect="1" noChangeArrowheads="1"/>
            </p:cNvPicPr>
            <p:nvPr/>
          </p:nvPicPr>
          <p:blipFill rotWithShape="1">
            <a:blip r:embed="rId25">
              <a:extLst>
                <a:ext uri="{BEBA8EAE-BF5A-486C-A8C5-ECC9F3942E4B}">
                  <a14:imgProps xmlns:a14="http://schemas.microsoft.com/office/drawing/2010/main">
                    <a14:imgLayer r:embed="rId26">
                      <a14:imgEffect>
                        <a14:brightnessContrast bright="100000"/>
                      </a14:imgEffect>
                    </a14:imgLayer>
                  </a14:imgProps>
                </a:ext>
                <a:ext uri="{28A0092B-C50C-407E-A947-70E740481C1C}">
                  <a14:useLocalDpi xmlns:a14="http://schemas.microsoft.com/office/drawing/2010/main" val="0"/>
                </a:ext>
              </a:extLst>
            </a:blip>
            <a:srcRect l="24136" t="27236" r="9098" b="27236"/>
            <a:stretch/>
          </p:blipFill>
          <p:spPr bwMode="auto">
            <a:xfrm>
              <a:off x="3531233" y="8052898"/>
              <a:ext cx="9768077" cy="2235502"/>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descr="GitHub - tensorflow/docs: TensorFlow documentation">
              <a:extLst>
                <a:ext uri="{FF2B5EF4-FFF2-40B4-BE49-F238E27FC236}">
                  <a16:creationId xmlns:a16="http://schemas.microsoft.com/office/drawing/2014/main" id="{7D31F2E8-4854-4A2B-A0A4-9E4F7B7E8527}"/>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9098" t="27236" r="75864" b="27236"/>
            <a:stretch/>
          </p:blipFill>
          <p:spPr bwMode="auto">
            <a:xfrm>
              <a:off x="1331089" y="8052898"/>
              <a:ext cx="2200145" cy="22355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78CAE407-A4B3-458D-920E-AB29AAF140C4}"/>
              </a:ext>
            </a:extLst>
          </p:cNvPr>
          <p:cNvGrpSpPr/>
          <p:nvPr/>
        </p:nvGrpSpPr>
        <p:grpSpPr>
          <a:xfrm>
            <a:off x="1411679" y="5794767"/>
            <a:ext cx="962789" cy="273799"/>
            <a:chOff x="2528593" y="7373359"/>
            <a:chExt cx="1155347" cy="328559"/>
          </a:xfrm>
        </p:grpSpPr>
        <p:pic>
          <p:nvPicPr>
            <p:cNvPr id="1028" name="Picture 4" descr="Snapdragon Supports PyTorch 1.0 — AI Research and Production in the Same  Framework - Qualcomm Developer Network">
              <a:extLst>
                <a:ext uri="{FF2B5EF4-FFF2-40B4-BE49-F238E27FC236}">
                  <a16:creationId xmlns:a16="http://schemas.microsoft.com/office/drawing/2014/main" id="{63017842-1CAE-4C0D-8A81-877046BF16CC}"/>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5934" t="33041" r="76243" b="33041"/>
            <a:stretch/>
          </p:blipFill>
          <p:spPr bwMode="auto">
            <a:xfrm>
              <a:off x="2528593" y="7373359"/>
              <a:ext cx="233657" cy="328559"/>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4" descr="Snapdragon Supports PyTorch 1.0 — AI Research and Production in the Same  Framework - Qualcomm Developer Network">
              <a:extLst>
                <a:ext uri="{FF2B5EF4-FFF2-40B4-BE49-F238E27FC236}">
                  <a16:creationId xmlns:a16="http://schemas.microsoft.com/office/drawing/2014/main" id="{D5CB0348-A01F-4561-9F18-749F4EB34FF9}"/>
                </a:ext>
              </a:extLst>
            </p:cNvPr>
            <p:cNvPicPr>
              <a:picLocks noChangeAspect="1" noChangeArrowheads="1"/>
            </p:cNvPicPr>
            <p:nvPr/>
          </p:nvPicPr>
          <p:blipFill rotWithShape="1">
            <a:blip r:embed="rId29">
              <a:extLst>
                <a:ext uri="{BEBA8EAE-BF5A-486C-A8C5-ECC9F3942E4B}">
                  <a14:imgProps xmlns:a14="http://schemas.microsoft.com/office/drawing/2010/main">
                    <a14:imgLayer r:embed="rId30">
                      <a14:imgEffect>
                        <a14:brightnessContrast bright="100000"/>
                      </a14:imgEffect>
                    </a14:imgLayer>
                  </a14:imgProps>
                </a:ext>
                <a:ext uri="{28A0092B-C50C-407E-A947-70E740481C1C}">
                  <a14:useLocalDpi xmlns:a14="http://schemas.microsoft.com/office/drawing/2010/main" val="0"/>
                </a:ext>
              </a:extLst>
            </a:blip>
            <a:srcRect l="25135" t="33041" r="5934" b="33041"/>
            <a:stretch/>
          </p:blipFill>
          <p:spPr bwMode="auto">
            <a:xfrm>
              <a:off x="2780311" y="7373359"/>
              <a:ext cx="903629" cy="3285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6" name="Group 165">
            <a:extLst>
              <a:ext uri="{FF2B5EF4-FFF2-40B4-BE49-F238E27FC236}">
                <a16:creationId xmlns:a16="http://schemas.microsoft.com/office/drawing/2014/main" id="{82A163E5-EE5C-455C-AE2C-C595CA02834A}"/>
              </a:ext>
            </a:extLst>
          </p:cNvPr>
          <p:cNvGrpSpPr/>
          <p:nvPr/>
        </p:nvGrpSpPr>
        <p:grpSpPr>
          <a:xfrm>
            <a:off x="1930044" y="1240214"/>
            <a:ext cx="501740" cy="752956"/>
            <a:chOff x="1447948" y="1553618"/>
            <a:chExt cx="376307" cy="564717"/>
          </a:xfrm>
        </p:grpSpPr>
        <p:pic>
          <p:nvPicPr>
            <p:cNvPr id="171" name="Graphic 46">
              <a:extLst>
                <a:ext uri="{FF2B5EF4-FFF2-40B4-BE49-F238E27FC236}">
                  <a16:creationId xmlns:a16="http://schemas.microsoft.com/office/drawing/2014/main" id="{324557DB-70F6-47DD-BDEE-F0B096370594}"/>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1538739" y="1553618"/>
              <a:ext cx="194721" cy="200759"/>
            </a:xfrm>
            <a:prstGeom prst="rect">
              <a:avLst/>
            </a:prstGeom>
            <a:noFill/>
          </p:spPr>
        </p:pic>
        <p:sp>
          <p:nvSpPr>
            <p:cNvPr id="172" name="TextBox 171">
              <a:extLst>
                <a:ext uri="{FF2B5EF4-FFF2-40B4-BE49-F238E27FC236}">
                  <a16:creationId xmlns:a16="http://schemas.microsoft.com/office/drawing/2014/main" id="{8B3B65ED-EE1C-4FE0-8B9C-691BD3EC9ACE}"/>
                </a:ext>
              </a:extLst>
            </p:cNvPr>
            <p:cNvSpPr txBox="1"/>
            <p:nvPr/>
          </p:nvSpPr>
          <p:spPr>
            <a:xfrm>
              <a:off x="1447948" y="1858792"/>
              <a:ext cx="376307" cy="259543"/>
            </a:xfrm>
            <a:prstGeom prst="rect">
              <a:avLst/>
            </a:prstGeom>
          </p:spPr>
          <p:txBody>
            <a:bodyPr wrap="none" lIns="0" tIns="0" rIns="0" bIns="0" rtlCol="0">
              <a:spAutoFit/>
            </a:bodyPr>
            <a:lstStyle/>
            <a:p>
              <a:pPr algn="ctr" defTabSz="914238">
                <a:lnSpc>
                  <a:spcPct val="90000"/>
                </a:lnSpc>
                <a:spcAft>
                  <a:spcPts val="500"/>
                </a:spcAft>
                <a:defRPr/>
              </a:pPr>
              <a:r>
                <a:rPr lang="en-US" sz="833" dirty="0">
                  <a:solidFill>
                    <a:srgbClr val="FFFFFF"/>
                  </a:solidFill>
                  <a:latin typeface="Amazon Ember"/>
                </a:rPr>
                <a:t>Amazon</a:t>
              </a:r>
              <a:br>
                <a:rPr lang="en-US" sz="833" dirty="0">
                  <a:solidFill>
                    <a:srgbClr val="FFFFFF"/>
                  </a:solidFill>
                  <a:latin typeface="Amazon Ember"/>
                </a:rPr>
              </a:br>
              <a:r>
                <a:rPr lang="en-US" sz="833" dirty="0">
                  <a:solidFill>
                    <a:srgbClr val="FFFFFF"/>
                  </a:solidFill>
                  <a:latin typeface="Amazon Ember"/>
                </a:rPr>
                <a:t>Transcribe</a:t>
              </a:r>
              <a:br>
                <a:rPr lang="en-US" sz="833" dirty="0">
                  <a:solidFill>
                    <a:srgbClr val="FFFFFF"/>
                  </a:solidFill>
                  <a:latin typeface="Amazon Ember"/>
                </a:rPr>
              </a:br>
              <a:r>
                <a:rPr lang="en-US" sz="833" dirty="0">
                  <a:solidFill>
                    <a:srgbClr val="FFFFFF"/>
                  </a:solidFill>
                  <a:latin typeface="Amazon Ember"/>
                </a:rPr>
                <a:t>Medical</a:t>
              </a:r>
            </a:p>
          </p:txBody>
        </p:sp>
      </p:grpSp>
      <p:grpSp>
        <p:nvGrpSpPr>
          <p:cNvPr id="250" name="Group 249">
            <a:extLst>
              <a:ext uri="{FF2B5EF4-FFF2-40B4-BE49-F238E27FC236}">
                <a16:creationId xmlns:a16="http://schemas.microsoft.com/office/drawing/2014/main" id="{EF4AD83A-2734-4DBF-976C-D6B7612B13A5}"/>
              </a:ext>
            </a:extLst>
          </p:cNvPr>
          <p:cNvGrpSpPr/>
          <p:nvPr/>
        </p:nvGrpSpPr>
        <p:grpSpPr>
          <a:xfrm>
            <a:off x="2613720" y="1240579"/>
            <a:ext cx="625171" cy="752591"/>
            <a:chOff x="2037519" y="1553892"/>
            <a:chExt cx="468878" cy="564443"/>
          </a:xfrm>
        </p:grpSpPr>
        <p:sp>
          <p:nvSpPr>
            <p:cNvPr id="261" name="TextBox 260">
              <a:extLst>
                <a:ext uri="{FF2B5EF4-FFF2-40B4-BE49-F238E27FC236}">
                  <a16:creationId xmlns:a16="http://schemas.microsoft.com/office/drawing/2014/main" id="{7488A9B1-6D04-4E9A-89E9-0E3948FE37BC}"/>
                </a:ext>
              </a:extLst>
            </p:cNvPr>
            <p:cNvSpPr txBox="1"/>
            <p:nvPr/>
          </p:nvSpPr>
          <p:spPr>
            <a:xfrm>
              <a:off x="2037519" y="1858792"/>
              <a:ext cx="468878" cy="259543"/>
            </a:xfrm>
            <a:prstGeom prst="rect">
              <a:avLst/>
            </a:prstGeom>
          </p:spPr>
          <p:txBody>
            <a:bodyPr wrap="none" lIns="0" tIns="0" rIns="0" bIns="0" rtlCol="0">
              <a:spAutoFit/>
            </a:bodyPr>
            <a:lstStyle/>
            <a:p>
              <a:pPr algn="ctr" defTabSz="914238">
                <a:lnSpc>
                  <a:spcPct val="90000"/>
                </a:lnSpc>
                <a:spcAft>
                  <a:spcPts val="500"/>
                </a:spcAft>
                <a:defRPr/>
              </a:pPr>
              <a:r>
                <a:rPr lang="en-US" sz="833" dirty="0">
                  <a:solidFill>
                    <a:srgbClr val="FFFFFF"/>
                  </a:solidFill>
                  <a:latin typeface="Amazon Ember"/>
                </a:rPr>
                <a:t>Amazon</a:t>
              </a:r>
              <a:br>
                <a:rPr lang="en-US" sz="833" dirty="0">
                  <a:solidFill>
                    <a:srgbClr val="FFFFFF"/>
                  </a:solidFill>
                  <a:latin typeface="Amazon Ember"/>
                </a:rPr>
              </a:br>
              <a:r>
                <a:rPr lang="en-US" sz="833" dirty="0">
                  <a:solidFill>
                    <a:srgbClr val="FFFFFF"/>
                  </a:solidFill>
                  <a:latin typeface="Amazon Ember"/>
                </a:rPr>
                <a:t>Comprehend</a:t>
              </a:r>
              <a:br>
                <a:rPr lang="en-US" sz="833" dirty="0">
                  <a:solidFill>
                    <a:srgbClr val="FFFFFF"/>
                  </a:solidFill>
                  <a:latin typeface="Amazon Ember"/>
                </a:rPr>
              </a:br>
              <a:r>
                <a:rPr lang="en-US" sz="833" dirty="0">
                  <a:solidFill>
                    <a:srgbClr val="FFFFFF"/>
                  </a:solidFill>
                  <a:latin typeface="Amazon Ember"/>
                </a:rPr>
                <a:t>Medical</a:t>
              </a:r>
            </a:p>
          </p:txBody>
        </p:sp>
        <p:sp>
          <p:nvSpPr>
            <p:cNvPr id="263" name="Graphic 48">
              <a:extLst>
                <a:ext uri="{FF2B5EF4-FFF2-40B4-BE49-F238E27FC236}">
                  <a16:creationId xmlns:a16="http://schemas.microsoft.com/office/drawing/2014/main" id="{FAFA62CD-B0AB-4EA4-9BE3-93455E2360BE}"/>
                </a:ext>
              </a:extLst>
            </p:cNvPr>
            <p:cNvSpPr/>
            <p:nvPr/>
          </p:nvSpPr>
          <p:spPr>
            <a:xfrm>
              <a:off x="2174862" y="1553892"/>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defTabSz="914238">
                <a:defRPr/>
              </a:pPr>
              <a:endParaRPr lang="en-US" sz="2000" dirty="0">
                <a:solidFill>
                  <a:srgbClr val="FFFFFF"/>
                </a:solidFill>
                <a:latin typeface="Amazon Ember"/>
              </a:endParaRPr>
            </a:p>
          </p:txBody>
        </p:sp>
      </p:grpSp>
      <p:grpSp>
        <p:nvGrpSpPr>
          <p:cNvPr id="300" name="Graphic 250">
            <a:extLst>
              <a:ext uri="{FF2B5EF4-FFF2-40B4-BE49-F238E27FC236}">
                <a16:creationId xmlns:a16="http://schemas.microsoft.com/office/drawing/2014/main" id="{BB7559E7-6EB0-4CD2-B22B-75C306341342}"/>
              </a:ext>
            </a:extLst>
          </p:cNvPr>
          <p:cNvGrpSpPr/>
          <p:nvPr/>
        </p:nvGrpSpPr>
        <p:grpSpPr>
          <a:xfrm>
            <a:off x="272625" y="3892369"/>
            <a:ext cx="320371" cy="319297"/>
            <a:chOff x="9831030" y="449332"/>
            <a:chExt cx="390741" cy="389432"/>
          </a:xfrm>
        </p:grpSpPr>
        <p:sp>
          <p:nvSpPr>
            <p:cNvPr id="301" name="Freeform: Shape 354">
              <a:extLst>
                <a:ext uri="{FF2B5EF4-FFF2-40B4-BE49-F238E27FC236}">
                  <a16:creationId xmlns:a16="http://schemas.microsoft.com/office/drawing/2014/main" id="{95657D42-6EB0-4A83-9D37-58D619A34FEF}"/>
                </a:ext>
              </a:extLst>
            </p:cNvPr>
            <p:cNvSpPr/>
            <p:nvPr/>
          </p:nvSpPr>
          <p:spPr>
            <a:xfrm>
              <a:off x="9831030" y="599633"/>
              <a:ext cx="9655" cy="9333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12700" cap="flat">
              <a:solidFill>
                <a:schemeClr val="tx1"/>
              </a:solidFill>
              <a:prstDash val="solid"/>
              <a:round/>
            </a:ln>
          </p:spPr>
          <p:txBody>
            <a:bodyPr rtlCol="0" anchor="ctr"/>
            <a:lstStyle/>
            <a:p>
              <a:pPr defTabSz="609515">
                <a:defRPr/>
              </a:pPr>
              <a:endParaRPr lang="en-US" sz="2448" kern="0" dirty="0">
                <a:solidFill>
                  <a:srgbClr val="FFFFFF"/>
                </a:solidFill>
                <a:latin typeface="Amazon Ember"/>
              </a:endParaRPr>
            </a:p>
          </p:txBody>
        </p:sp>
        <p:sp>
          <p:nvSpPr>
            <p:cNvPr id="302" name="Freeform: Shape 355">
              <a:extLst>
                <a:ext uri="{FF2B5EF4-FFF2-40B4-BE49-F238E27FC236}">
                  <a16:creationId xmlns:a16="http://schemas.microsoft.com/office/drawing/2014/main" id="{710B384A-955B-44A3-A9A6-0C295BFCA074}"/>
                </a:ext>
              </a:extLst>
            </p:cNvPr>
            <p:cNvSpPr/>
            <p:nvPr/>
          </p:nvSpPr>
          <p:spPr>
            <a:xfrm>
              <a:off x="9926296" y="520781"/>
              <a:ext cx="54714" cy="128738"/>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12700" cap="flat">
              <a:solidFill>
                <a:schemeClr val="tx1"/>
              </a:solidFill>
              <a:prstDash val="solid"/>
              <a:round/>
            </a:ln>
          </p:spPr>
          <p:txBody>
            <a:bodyPr rtlCol="0" anchor="ctr"/>
            <a:lstStyle/>
            <a:p>
              <a:pPr defTabSz="609515">
                <a:defRPr/>
              </a:pPr>
              <a:endParaRPr lang="en-US" sz="2448" kern="0" dirty="0">
                <a:solidFill>
                  <a:srgbClr val="FFFFFF"/>
                </a:solidFill>
                <a:latin typeface="Amazon Ember"/>
              </a:endParaRPr>
            </a:p>
          </p:txBody>
        </p:sp>
        <p:sp>
          <p:nvSpPr>
            <p:cNvPr id="303" name="Freeform: Shape 356">
              <a:extLst>
                <a:ext uri="{FF2B5EF4-FFF2-40B4-BE49-F238E27FC236}">
                  <a16:creationId xmlns:a16="http://schemas.microsoft.com/office/drawing/2014/main" id="{3381604F-937E-4EDB-9F5E-5D6944534EEB}"/>
                </a:ext>
              </a:extLst>
            </p:cNvPr>
            <p:cNvSpPr/>
            <p:nvPr/>
          </p:nvSpPr>
          <p:spPr>
            <a:xfrm>
              <a:off x="9878663" y="568414"/>
              <a:ext cx="54714" cy="32184"/>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2700" cap="flat">
              <a:solidFill>
                <a:schemeClr val="tx1"/>
              </a:solidFill>
              <a:prstDash val="solid"/>
              <a:round/>
            </a:ln>
          </p:spPr>
          <p:txBody>
            <a:bodyPr rtlCol="0" anchor="ctr"/>
            <a:lstStyle/>
            <a:p>
              <a:pPr defTabSz="609515">
                <a:defRPr/>
              </a:pPr>
              <a:endParaRPr lang="en-US" sz="2448" kern="0" dirty="0">
                <a:solidFill>
                  <a:srgbClr val="FFFFFF"/>
                </a:solidFill>
                <a:latin typeface="Amazon Ember"/>
              </a:endParaRPr>
            </a:p>
          </p:txBody>
        </p:sp>
        <p:sp>
          <p:nvSpPr>
            <p:cNvPr id="304" name="Freeform: Shape 357">
              <a:extLst>
                <a:ext uri="{FF2B5EF4-FFF2-40B4-BE49-F238E27FC236}">
                  <a16:creationId xmlns:a16="http://schemas.microsoft.com/office/drawing/2014/main" id="{A9D43E19-D576-4858-B76D-70797EE9672F}"/>
                </a:ext>
              </a:extLst>
            </p:cNvPr>
            <p:cNvSpPr/>
            <p:nvPr/>
          </p:nvSpPr>
          <p:spPr>
            <a:xfrm>
              <a:off x="9926296" y="477976"/>
              <a:ext cx="9655" cy="67587"/>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2700" cap="flat">
              <a:solidFill>
                <a:schemeClr val="tx1"/>
              </a:solidFill>
              <a:prstDash val="solid"/>
              <a:round/>
            </a:ln>
          </p:spPr>
          <p:txBody>
            <a:bodyPr rtlCol="0" anchor="ctr"/>
            <a:lstStyle/>
            <a:p>
              <a:pPr defTabSz="609515">
                <a:defRPr/>
              </a:pPr>
              <a:endParaRPr lang="en-US" sz="2448" kern="0" dirty="0">
                <a:solidFill>
                  <a:srgbClr val="FFFFFF"/>
                </a:solidFill>
                <a:latin typeface="Amazon Ember"/>
              </a:endParaRPr>
            </a:p>
          </p:txBody>
        </p:sp>
        <p:sp>
          <p:nvSpPr>
            <p:cNvPr id="305" name="Freeform: Shape 358">
              <a:extLst>
                <a:ext uri="{FF2B5EF4-FFF2-40B4-BE49-F238E27FC236}">
                  <a16:creationId xmlns:a16="http://schemas.microsoft.com/office/drawing/2014/main" id="{10B6DC21-9989-4EF2-9E52-2166C2AC6785}"/>
                </a:ext>
              </a:extLst>
            </p:cNvPr>
            <p:cNvSpPr/>
            <p:nvPr/>
          </p:nvSpPr>
          <p:spPr>
            <a:xfrm>
              <a:off x="9831035" y="615404"/>
              <a:ext cx="54714" cy="35403"/>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2700" cap="flat">
              <a:solidFill>
                <a:schemeClr val="tx1"/>
              </a:solidFill>
              <a:prstDash val="solid"/>
              <a:round/>
            </a:ln>
          </p:spPr>
          <p:txBody>
            <a:bodyPr rtlCol="0" anchor="ctr"/>
            <a:lstStyle/>
            <a:p>
              <a:pPr defTabSz="609515">
                <a:defRPr/>
              </a:pPr>
              <a:endParaRPr lang="en-US" sz="2448" kern="0" dirty="0">
                <a:solidFill>
                  <a:srgbClr val="FFFFFF"/>
                </a:solidFill>
                <a:latin typeface="Amazon Ember"/>
              </a:endParaRPr>
            </a:p>
          </p:txBody>
        </p:sp>
        <p:sp>
          <p:nvSpPr>
            <p:cNvPr id="306" name="Freeform: Shape 359">
              <a:extLst>
                <a:ext uri="{FF2B5EF4-FFF2-40B4-BE49-F238E27FC236}">
                  <a16:creationId xmlns:a16="http://schemas.microsoft.com/office/drawing/2014/main" id="{7375C0AA-251B-464C-A7BA-5A6A376EB62D}"/>
                </a:ext>
              </a:extLst>
            </p:cNvPr>
            <p:cNvSpPr/>
            <p:nvPr/>
          </p:nvSpPr>
          <p:spPr>
            <a:xfrm>
              <a:off x="9878668" y="687497"/>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defTabSz="609515">
                <a:defRPr/>
              </a:pPr>
              <a:endParaRPr lang="en-US" sz="2448" kern="0" dirty="0">
                <a:solidFill>
                  <a:srgbClr val="FFFFFF"/>
                </a:solidFill>
                <a:latin typeface="Amazon Ember"/>
              </a:endParaRPr>
            </a:p>
          </p:txBody>
        </p:sp>
        <p:sp>
          <p:nvSpPr>
            <p:cNvPr id="307" name="Freeform: Shape 360">
              <a:extLst>
                <a:ext uri="{FF2B5EF4-FFF2-40B4-BE49-F238E27FC236}">
                  <a16:creationId xmlns:a16="http://schemas.microsoft.com/office/drawing/2014/main" id="{2D83943C-7A98-4A4E-B2B4-555DA0CD0299}"/>
                </a:ext>
              </a:extLst>
            </p:cNvPr>
            <p:cNvSpPr/>
            <p:nvPr/>
          </p:nvSpPr>
          <p:spPr>
            <a:xfrm>
              <a:off x="9922117" y="777614"/>
              <a:ext cx="54714" cy="35403"/>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2700" cap="flat">
              <a:solidFill>
                <a:schemeClr val="tx1"/>
              </a:solidFill>
              <a:prstDash val="solid"/>
              <a:round/>
            </a:ln>
          </p:spPr>
          <p:txBody>
            <a:bodyPr rtlCol="0" anchor="ctr"/>
            <a:lstStyle/>
            <a:p>
              <a:pPr defTabSz="609515">
                <a:defRPr/>
              </a:pPr>
              <a:endParaRPr lang="en-US" sz="2448" kern="0" dirty="0">
                <a:solidFill>
                  <a:srgbClr val="FFFFFF"/>
                </a:solidFill>
                <a:latin typeface="Amazon Ember"/>
              </a:endParaRPr>
            </a:p>
          </p:txBody>
        </p:sp>
        <p:sp>
          <p:nvSpPr>
            <p:cNvPr id="308" name="Freeform: Shape 361">
              <a:extLst>
                <a:ext uri="{FF2B5EF4-FFF2-40B4-BE49-F238E27FC236}">
                  <a16:creationId xmlns:a16="http://schemas.microsoft.com/office/drawing/2014/main" id="{F2C54682-BAC7-4B1A-B20A-1FF4CFC875C7}"/>
                </a:ext>
              </a:extLst>
            </p:cNvPr>
            <p:cNvSpPr/>
            <p:nvPr/>
          </p:nvSpPr>
          <p:spPr>
            <a:xfrm>
              <a:off x="9918255" y="687497"/>
              <a:ext cx="112646" cy="64369"/>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2700" cap="flat">
              <a:solidFill>
                <a:schemeClr val="tx1"/>
              </a:solidFill>
              <a:prstDash val="solid"/>
              <a:round/>
            </a:ln>
          </p:spPr>
          <p:txBody>
            <a:bodyPr rtlCol="0" anchor="ctr"/>
            <a:lstStyle/>
            <a:p>
              <a:pPr defTabSz="609515">
                <a:defRPr/>
              </a:pPr>
              <a:endParaRPr lang="en-US" sz="2448" kern="0" dirty="0">
                <a:solidFill>
                  <a:srgbClr val="FFFFFF"/>
                </a:solidFill>
                <a:latin typeface="Amazon Ember"/>
              </a:endParaRPr>
            </a:p>
          </p:txBody>
        </p:sp>
        <p:sp>
          <p:nvSpPr>
            <p:cNvPr id="309" name="Freeform: Shape 362">
              <a:extLst>
                <a:ext uri="{FF2B5EF4-FFF2-40B4-BE49-F238E27FC236}">
                  <a16:creationId xmlns:a16="http://schemas.microsoft.com/office/drawing/2014/main" id="{8C62E49D-8E79-466E-BCEB-21D04C7BA644}"/>
                </a:ext>
              </a:extLst>
            </p:cNvPr>
            <p:cNvSpPr/>
            <p:nvPr/>
          </p:nvSpPr>
          <p:spPr>
            <a:xfrm>
              <a:off x="9878668" y="639865"/>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defTabSz="609515">
                <a:defRPr/>
              </a:pPr>
              <a:endParaRPr lang="en-US" sz="2448" kern="0" dirty="0">
                <a:solidFill>
                  <a:srgbClr val="FFFFFF"/>
                </a:solidFill>
                <a:latin typeface="Amazon Ember"/>
              </a:endParaRPr>
            </a:p>
          </p:txBody>
        </p:sp>
        <p:sp>
          <p:nvSpPr>
            <p:cNvPr id="310" name="Freeform: Shape 363">
              <a:extLst>
                <a:ext uri="{FF2B5EF4-FFF2-40B4-BE49-F238E27FC236}">
                  <a16:creationId xmlns:a16="http://schemas.microsoft.com/office/drawing/2014/main" id="{D3BD3076-59BA-429F-9DE7-6FADE2B76AA1}"/>
                </a:ext>
              </a:extLst>
            </p:cNvPr>
            <p:cNvSpPr/>
            <p:nvPr/>
          </p:nvSpPr>
          <p:spPr>
            <a:xfrm>
              <a:off x="9831039" y="449332"/>
              <a:ext cx="199544" cy="38943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12700" cap="flat">
              <a:solidFill>
                <a:schemeClr val="tx1"/>
              </a:solidFill>
              <a:prstDash val="solid"/>
              <a:round/>
            </a:ln>
          </p:spPr>
          <p:txBody>
            <a:bodyPr rtlCol="0" anchor="ctr"/>
            <a:lstStyle/>
            <a:p>
              <a:pPr defTabSz="609515">
                <a:defRPr/>
              </a:pPr>
              <a:endParaRPr lang="en-US" sz="2448" kern="0" dirty="0">
                <a:solidFill>
                  <a:srgbClr val="FFFFFF"/>
                </a:solidFill>
                <a:latin typeface="Amazon Ember"/>
              </a:endParaRPr>
            </a:p>
          </p:txBody>
        </p:sp>
        <p:sp>
          <p:nvSpPr>
            <p:cNvPr id="311" name="Freeform: Shape 364">
              <a:extLst>
                <a:ext uri="{FF2B5EF4-FFF2-40B4-BE49-F238E27FC236}">
                  <a16:creationId xmlns:a16="http://schemas.microsoft.com/office/drawing/2014/main" id="{65C625EC-55CA-4D75-BCC3-8187C13FD02C}"/>
                </a:ext>
              </a:extLst>
            </p:cNvPr>
            <p:cNvSpPr/>
            <p:nvPr/>
          </p:nvSpPr>
          <p:spPr>
            <a:xfrm>
              <a:off x="9926315" y="639865"/>
              <a:ext cx="54714" cy="80461"/>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12700" cap="flat">
              <a:solidFill>
                <a:schemeClr val="tx1"/>
              </a:solidFill>
              <a:prstDash val="solid"/>
              <a:round/>
            </a:ln>
          </p:spPr>
          <p:txBody>
            <a:bodyPr rtlCol="0" anchor="ctr"/>
            <a:lstStyle/>
            <a:p>
              <a:pPr defTabSz="609515">
                <a:defRPr/>
              </a:pPr>
              <a:endParaRPr lang="en-US" sz="2448" kern="0" dirty="0">
                <a:solidFill>
                  <a:srgbClr val="FFFFFF"/>
                </a:solidFill>
                <a:latin typeface="Amazon Ember"/>
              </a:endParaRPr>
            </a:p>
          </p:txBody>
        </p:sp>
        <p:sp>
          <p:nvSpPr>
            <p:cNvPr id="312" name="Freeform: Shape 365">
              <a:extLst>
                <a:ext uri="{FF2B5EF4-FFF2-40B4-BE49-F238E27FC236}">
                  <a16:creationId xmlns:a16="http://schemas.microsoft.com/office/drawing/2014/main" id="{54FF26C1-7FE8-4371-9A2F-B78ABA7DCCBD}"/>
                </a:ext>
              </a:extLst>
            </p:cNvPr>
            <p:cNvSpPr/>
            <p:nvPr/>
          </p:nvSpPr>
          <p:spPr>
            <a:xfrm>
              <a:off x="10212116" y="599633"/>
              <a:ext cx="9655" cy="9333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12700" cap="flat">
              <a:solidFill>
                <a:schemeClr val="tx1"/>
              </a:solidFill>
              <a:prstDash val="solid"/>
              <a:round/>
            </a:ln>
          </p:spPr>
          <p:txBody>
            <a:bodyPr rtlCol="0" anchor="ctr"/>
            <a:lstStyle/>
            <a:p>
              <a:pPr defTabSz="609515">
                <a:defRPr/>
              </a:pPr>
              <a:endParaRPr lang="en-US" sz="2448" kern="0" dirty="0">
                <a:solidFill>
                  <a:srgbClr val="FFFFFF"/>
                </a:solidFill>
                <a:latin typeface="Amazon Ember"/>
              </a:endParaRPr>
            </a:p>
          </p:txBody>
        </p:sp>
        <p:sp>
          <p:nvSpPr>
            <p:cNvPr id="319" name="Freeform: Shape 366">
              <a:extLst>
                <a:ext uri="{FF2B5EF4-FFF2-40B4-BE49-F238E27FC236}">
                  <a16:creationId xmlns:a16="http://schemas.microsoft.com/office/drawing/2014/main" id="{E532DF78-49C8-4186-A462-4212156036F2}"/>
                </a:ext>
              </a:extLst>
            </p:cNvPr>
            <p:cNvSpPr/>
            <p:nvPr/>
          </p:nvSpPr>
          <p:spPr>
            <a:xfrm>
              <a:off x="10164483" y="663680"/>
              <a:ext cx="54714" cy="32184"/>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2700" cap="flat">
              <a:solidFill>
                <a:schemeClr val="tx1"/>
              </a:solidFill>
              <a:prstDash val="solid"/>
              <a:round/>
            </a:ln>
          </p:spPr>
          <p:txBody>
            <a:bodyPr rtlCol="0" anchor="ctr"/>
            <a:lstStyle/>
            <a:p>
              <a:pPr defTabSz="609515">
                <a:defRPr/>
              </a:pPr>
              <a:endParaRPr lang="en-US" sz="2448" kern="0" dirty="0">
                <a:solidFill>
                  <a:srgbClr val="FFFFFF"/>
                </a:solidFill>
                <a:latin typeface="Amazon Ember"/>
              </a:endParaRPr>
            </a:p>
          </p:txBody>
        </p:sp>
        <p:sp>
          <p:nvSpPr>
            <p:cNvPr id="320" name="Freeform: Shape 367">
              <a:extLst>
                <a:ext uri="{FF2B5EF4-FFF2-40B4-BE49-F238E27FC236}">
                  <a16:creationId xmlns:a16="http://schemas.microsoft.com/office/drawing/2014/main" id="{948E1E4A-1DE1-4FEF-8894-8443848238BC}"/>
                </a:ext>
              </a:extLst>
            </p:cNvPr>
            <p:cNvSpPr/>
            <p:nvPr/>
          </p:nvSpPr>
          <p:spPr>
            <a:xfrm>
              <a:off x="10132942" y="536552"/>
              <a:ext cx="38621" cy="9655"/>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2700" cap="flat">
              <a:solidFill>
                <a:schemeClr val="tx1"/>
              </a:solidFill>
              <a:prstDash val="solid"/>
              <a:round/>
            </a:ln>
          </p:spPr>
          <p:txBody>
            <a:bodyPr rtlCol="0" anchor="ctr"/>
            <a:lstStyle/>
            <a:p>
              <a:pPr defTabSz="609515">
                <a:defRPr/>
              </a:pPr>
              <a:endParaRPr lang="en-US" sz="2448" kern="0" dirty="0">
                <a:solidFill>
                  <a:srgbClr val="FFFFFF"/>
                </a:solidFill>
                <a:latin typeface="Amazon Ember"/>
              </a:endParaRPr>
            </a:p>
          </p:txBody>
        </p:sp>
        <p:sp>
          <p:nvSpPr>
            <p:cNvPr id="321" name="Freeform: Shape 368">
              <a:extLst>
                <a:ext uri="{FF2B5EF4-FFF2-40B4-BE49-F238E27FC236}">
                  <a16:creationId xmlns:a16="http://schemas.microsoft.com/office/drawing/2014/main" id="{9EB58B73-AD39-46D3-BB1E-9B5C00B79182}"/>
                </a:ext>
              </a:extLst>
            </p:cNvPr>
            <p:cNvSpPr/>
            <p:nvPr/>
          </p:nvSpPr>
          <p:spPr>
            <a:xfrm>
              <a:off x="10021584" y="751223"/>
              <a:ext cx="54714" cy="9655"/>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2700" cap="flat">
              <a:solidFill>
                <a:schemeClr val="tx1"/>
              </a:solidFill>
              <a:prstDash val="solid"/>
              <a:round/>
            </a:ln>
          </p:spPr>
          <p:txBody>
            <a:bodyPr rtlCol="0" anchor="ctr"/>
            <a:lstStyle/>
            <a:p>
              <a:pPr defTabSz="609515">
                <a:defRPr/>
              </a:pPr>
              <a:endParaRPr lang="en-US" sz="2448" kern="0" dirty="0">
                <a:solidFill>
                  <a:srgbClr val="FFFFFF"/>
                </a:solidFill>
                <a:latin typeface="Amazon Ember"/>
              </a:endParaRPr>
            </a:p>
          </p:txBody>
        </p:sp>
        <p:sp>
          <p:nvSpPr>
            <p:cNvPr id="322" name="Freeform: Shape 369">
              <a:extLst>
                <a:ext uri="{FF2B5EF4-FFF2-40B4-BE49-F238E27FC236}">
                  <a16:creationId xmlns:a16="http://schemas.microsoft.com/office/drawing/2014/main" id="{D26D916F-B7BE-457D-AC18-60F3000630E2}"/>
                </a:ext>
              </a:extLst>
            </p:cNvPr>
            <p:cNvSpPr/>
            <p:nvPr/>
          </p:nvSpPr>
          <p:spPr>
            <a:xfrm>
              <a:off x="10101079" y="5207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609515">
                <a:defRPr/>
              </a:pPr>
              <a:endParaRPr lang="en-US" sz="2448" kern="0" dirty="0">
                <a:solidFill>
                  <a:srgbClr val="FFFFFF"/>
                </a:solidFill>
                <a:latin typeface="Amazon Ember"/>
              </a:endParaRPr>
            </a:p>
          </p:txBody>
        </p:sp>
        <p:sp>
          <p:nvSpPr>
            <p:cNvPr id="323" name="Freeform: Shape 370">
              <a:extLst>
                <a:ext uri="{FF2B5EF4-FFF2-40B4-BE49-F238E27FC236}">
                  <a16:creationId xmlns:a16="http://schemas.microsoft.com/office/drawing/2014/main" id="{575A7D9A-996C-414E-97EB-79DABDCD2111}"/>
                </a:ext>
              </a:extLst>
            </p:cNvPr>
            <p:cNvSpPr/>
            <p:nvPr/>
          </p:nvSpPr>
          <p:spPr>
            <a:xfrm>
              <a:off x="10132942" y="639865"/>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609515">
                <a:defRPr/>
              </a:pPr>
              <a:endParaRPr lang="en-US" sz="2448" kern="0" dirty="0">
                <a:solidFill>
                  <a:srgbClr val="FFFFFF"/>
                </a:solidFill>
                <a:latin typeface="Amazon Ember"/>
              </a:endParaRPr>
            </a:p>
          </p:txBody>
        </p:sp>
        <p:sp>
          <p:nvSpPr>
            <p:cNvPr id="324" name="Freeform: Shape 371">
              <a:extLst>
                <a:ext uri="{FF2B5EF4-FFF2-40B4-BE49-F238E27FC236}">
                  <a16:creationId xmlns:a16="http://schemas.microsoft.com/office/drawing/2014/main" id="{62828DEE-2D65-4554-8207-9827E87B4E2E}"/>
                </a:ext>
              </a:extLst>
            </p:cNvPr>
            <p:cNvSpPr/>
            <p:nvPr/>
          </p:nvSpPr>
          <p:spPr>
            <a:xfrm>
              <a:off x="10069217" y="735453"/>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609515">
                <a:defRPr/>
              </a:pPr>
              <a:endParaRPr lang="en-US" sz="2448" kern="0" dirty="0">
                <a:solidFill>
                  <a:srgbClr val="FFFFFF"/>
                </a:solidFill>
                <a:latin typeface="Amazon Ember"/>
              </a:endParaRPr>
            </a:p>
          </p:txBody>
        </p:sp>
        <p:sp>
          <p:nvSpPr>
            <p:cNvPr id="325" name="Freeform: Shape 372">
              <a:extLst>
                <a:ext uri="{FF2B5EF4-FFF2-40B4-BE49-F238E27FC236}">
                  <a16:creationId xmlns:a16="http://schemas.microsoft.com/office/drawing/2014/main" id="{289E15D1-1B0B-4364-A673-66E8C8E2E745}"/>
                </a:ext>
              </a:extLst>
            </p:cNvPr>
            <p:cNvSpPr/>
            <p:nvPr/>
          </p:nvSpPr>
          <p:spPr>
            <a:xfrm>
              <a:off x="10021570" y="449332"/>
              <a:ext cx="199544" cy="38943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12700" cap="flat">
              <a:solidFill>
                <a:schemeClr val="tx1"/>
              </a:solidFill>
              <a:prstDash val="solid"/>
              <a:round/>
            </a:ln>
          </p:spPr>
          <p:txBody>
            <a:bodyPr rtlCol="0" anchor="ctr"/>
            <a:lstStyle/>
            <a:p>
              <a:pPr defTabSz="609515">
                <a:defRPr/>
              </a:pPr>
              <a:endParaRPr lang="en-US" sz="2448" kern="0" dirty="0">
                <a:solidFill>
                  <a:srgbClr val="FFFFFF"/>
                </a:solidFill>
                <a:latin typeface="Amazon Ember"/>
              </a:endParaRPr>
            </a:p>
          </p:txBody>
        </p:sp>
        <p:sp>
          <p:nvSpPr>
            <p:cNvPr id="326" name="Freeform: Shape 373">
              <a:extLst>
                <a:ext uri="{FF2B5EF4-FFF2-40B4-BE49-F238E27FC236}">
                  <a16:creationId xmlns:a16="http://schemas.microsoft.com/office/drawing/2014/main" id="{C52B0938-372B-4857-9199-03A3B471358D}"/>
                </a:ext>
              </a:extLst>
            </p:cNvPr>
            <p:cNvSpPr/>
            <p:nvPr/>
          </p:nvSpPr>
          <p:spPr>
            <a:xfrm>
              <a:off x="10069217" y="600277"/>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609515">
                <a:defRPr/>
              </a:pPr>
              <a:endParaRPr lang="en-US" sz="2448" kern="0" dirty="0">
                <a:solidFill>
                  <a:srgbClr val="FFFFFF"/>
                </a:solidFill>
                <a:latin typeface="Amazon Ember"/>
              </a:endParaRPr>
            </a:p>
          </p:txBody>
        </p:sp>
      </p:grpSp>
      <p:sp>
        <p:nvSpPr>
          <p:cNvPr id="327" name="Rectangle 326">
            <a:extLst>
              <a:ext uri="{FF2B5EF4-FFF2-40B4-BE49-F238E27FC236}">
                <a16:creationId xmlns:a16="http://schemas.microsoft.com/office/drawing/2014/main" id="{76271B44-6727-4155-9DAF-D4CBAB2B3CDE}"/>
              </a:ext>
            </a:extLst>
          </p:cNvPr>
          <p:cNvSpPr/>
          <p:nvPr/>
        </p:nvSpPr>
        <p:spPr>
          <a:xfrm>
            <a:off x="20681" y="4235057"/>
            <a:ext cx="824264" cy="400110"/>
          </a:xfrm>
          <a:prstGeom prst="rect">
            <a:avLst/>
          </a:prstGeom>
        </p:spPr>
        <p:txBody>
          <a:bodyPr wrap="none">
            <a:spAutoFit/>
          </a:bodyPr>
          <a:lstStyle/>
          <a:p>
            <a:pPr algn="ctr" defTabSz="783359" hangingPunct="0">
              <a:defRPr/>
            </a:pPr>
            <a:r>
              <a:rPr lang="en-US" sz="1000" kern="0" dirty="0">
                <a:solidFill>
                  <a:srgbClr val="FFFFFF"/>
                </a:solidFill>
                <a:latin typeface="Amazon Ember"/>
                <a:ea typeface="Amazon Ember" panose="020B0603020204020204" pitchFamily="34" charset="0"/>
                <a:cs typeface="Amazon Ember" panose="020B0603020204020204" pitchFamily="34" charset="0"/>
              </a:rPr>
              <a:t>Amazon </a:t>
            </a:r>
            <a:br>
              <a:rPr lang="en-US" sz="1000" kern="0" dirty="0">
                <a:solidFill>
                  <a:srgbClr val="FFFFFF"/>
                </a:solidFill>
                <a:latin typeface="Amazon Ember"/>
                <a:ea typeface="Amazon Ember" panose="020B0603020204020204" pitchFamily="34" charset="0"/>
                <a:cs typeface="Amazon Ember" panose="020B0603020204020204" pitchFamily="34" charset="0"/>
              </a:rPr>
            </a:br>
            <a:r>
              <a:rPr lang="en-US" sz="1000" kern="0" dirty="0">
                <a:solidFill>
                  <a:srgbClr val="FFFFFF"/>
                </a:solidFill>
                <a:latin typeface="Amazon Ember"/>
                <a:ea typeface="Amazon Ember" panose="020B0603020204020204" pitchFamily="34" charset="0"/>
                <a:cs typeface="Amazon Ember" panose="020B0603020204020204" pitchFamily="34" charset="0"/>
              </a:rPr>
              <a:t>SageMaker</a:t>
            </a:r>
          </a:p>
        </p:txBody>
      </p:sp>
      <p:graphicFrame>
        <p:nvGraphicFramePr>
          <p:cNvPr id="328" name="Table 5">
            <a:extLst>
              <a:ext uri="{FF2B5EF4-FFF2-40B4-BE49-F238E27FC236}">
                <a16:creationId xmlns:a16="http://schemas.microsoft.com/office/drawing/2014/main" id="{50297B61-43AC-384D-B524-3B9326F1E747}"/>
              </a:ext>
            </a:extLst>
          </p:cNvPr>
          <p:cNvGraphicFramePr>
            <a:graphicFrameLocks noGrp="1"/>
          </p:cNvGraphicFramePr>
          <p:nvPr/>
        </p:nvGraphicFramePr>
        <p:xfrm>
          <a:off x="793777" y="3932462"/>
          <a:ext cx="11391158" cy="658191"/>
        </p:xfrm>
        <a:graphic>
          <a:graphicData uri="http://schemas.openxmlformats.org/drawingml/2006/table">
            <a:tbl>
              <a:tblPr firstRow="1" bandRow="1">
                <a:tableStyleId>{5C22544A-7EE6-4342-B048-85BDC9FD1C3A}</a:tableStyleId>
              </a:tblPr>
              <a:tblGrid>
                <a:gridCol w="544491">
                  <a:extLst>
                    <a:ext uri="{9D8B030D-6E8A-4147-A177-3AD203B41FA5}">
                      <a16:colId xmlns:a16="http://schemas.microsoft.com/office/drawing/2014/main" val="4000224603"/>
                    </a:ext>
                  </a:extLst>
                </a:gridCol>
                <a:gridCol w="907485">
                  <a:extLst>
                    <a:ext uri="{9D8B030D-6E8A-4147-A177-3AD203B41FA5}">
                      <a16:colId xmlns:a16="http://schemas.microsoft.com/office/drawing/2014/main" val="152873321"/>
                    </a:ext>
                  </a:extLst>
                </a:gridCol>
                <a:gridCol w="831861">
                  <a:extLst>
                    <a:ext uri="{9D8B030D-6E8A-4147-A177-3AD203B41FA5}">
                      <a16:colId xmlns:a16="http://schemas.microsoft.com/office/drawing/2014/main" val="898226583"/>
                    </a:ext>
                  </a:extLst>
                </a:gridCol>
                <a:gridCol w="680615">
                  <a:extLst>
                    <a:ext uri="{9D8B030D-6E8A-4147-A177-3AD203B41FA5}">
                      <a16:colId xmlns:a16="http://schemas.microsoft.com/office/drawing/2014/main" val="432283671"/>
                    </a:ext>
                  </a:extLst>
                </a:gridCol>
                <a:gridCol w="756237">
                  <a:extLst>
                    <a:ext uri="{9D8B030D-6E8A-4147-A177-3AD203B41FA5}">
                      <a16:colId xmlns:a16="http://schemas.microsoft.com/office/drawing/2014/main" val="3646781626"/>
                    </a:ext>
                  </a:extLst>
                </a:gridCol>
                <a:gridCol w="700112">
                  <a:extLst>
                    <a:ext uri="{9D8B030D-6E8A-4147-A177-3AD203B41FA5}">
                      <a16:colId xmlns:a16="http://schemas.microsoft.com/office/drawing/2014/main" val="2369875270"/>
                    </a:ext>
                  </a:extLst>
                </a:gridCol>
                <a:gridCol w="696477">
                  <a:extLst>
                    <a:ext uri="{9D8B030D-6E8A-4147-A177-3AD203B41FA5}">
                      <a16:colId xmlns:a16="http://schemas.microsoft.com/office/drawing/2014/main" val="2352872184"/>
                    </a:ext>
                  </a:extLst>
                </a:gridCol>
                <a:gridCol w="955561">
                  <a:extLst>
                    <a:ext uri="{9D8B030D-6E8A-4147-A177-3AD203B41FA5}">
                      <a16:colId xmlns:a16="http://schemas.microsoft.com/office/drawing/2014/main" val="448540774"/>
                    </a:ext>
                  </a:extLst>
                </a:gridCol>
                <a:gridCol w="882056">
                  <a:extLst>
                    <a:ext uri="{9D8B030D-6E8A-4147-A177-3AD203B41FA5}">
                      <a16:colId xmlns:a16="http://schemas.microsoft.com/office/drawing/2014/main" val="2044273037"/>
                    </a:ext>
                  </a:extLst>
                </a:gridCol>
                <a:gridCol w="735047">
                  <a:extLst>
                    <a:ext uri="{9D8B030D-6E8A-4147-A177-3AD203B41FA5}">
                      <a16:colId xmlns:a16="http://schemas.microsoft.com/office/drawing/2014/main" val="1508292521"/>
                    </a:ext>
                  </a:extLst>
                </a:gridCol>
                <a:gridCol w="661543">
                  <a:extLst>
                    <a:ext uri="{9D8B030D-6E8A-4147-A177-3AD203B41FA5}">
                      <a16:colId xmlns:a16="http://schemas.microsoft.com/office/drawing/2014/main" val="4116221484"/>
                    </a:ext>
                  </a:extLst>
                </a:gridCol>
                <a:gridCol w="882056">
                  <a:extLst>
                    <a:ext uri="{9D8B030D-6E8A-4147-A177-3AD203B41FA5}">
                      <a16:colId xmlns:a16="http://schemas.microsoft.com/office/drawing/2014/main" val="3142359733"/>
                    </a:ext>
                  </a:extLst>
                </a:gridCol>
                <a:gridCol w="673001">
                  <a:extLst>
                    <a:ext uri="{9D8B030D-6E8A-4147-A177-3AD203B41FA5}">
                      <a16:colId xmlns:a16="http://schemas.microsoft.com/office/drawing/2014/main" val="908907147"/>
                    </a:ext>
                  </a:extLst>
                </a:gridCol>
                <a:gridCol w="723588">
                  <a:extLst>
                    <a:ext uri="{9D8B030D-6E8A-4147-A177-3AD203B41FA5}">
                      <a16:colId xmlns:a16="http://schemas.microsoft.com/office/drawing/2014/main" val="203431303"/>
                    </a:ext>
                  </a:extLst>
                </a:gridCol>
                <a:gridCol w="761028">
                  <a:extLst>
                    <a:ext uri="{9D8B030D-6E8A-4147-A177-3AD203B41FA5}">
                      <a16:colId xmlns:a16="http://schemas.microsoft.com/office/drawing/2014/main" val="1578820035"/>
                    </a:ext>
                  </a:extLst>
                </a:gridCol>
              </a:tblGrid>
              <a:tr h="658191">
                <a:tc>
                  <a:txBody>
                    <a:bodyPr/>
                    <a:lstStyle/>
                    <a:p>
                      <a:pPr algn="ctr"/>
                      <a:r>
                        <a:rPr lang="en-US" sz="800" b="0" dirty="0"/>
                        <a:t>Label</a:t>
                      </a:r>
                      <a:br>
                        <a:rPr lang="en-US" sz="800" b="0" dirty="0"/>
                      </a:br>
                      <a:r>
                        <a:rPr lang="en-US" sz="800" b="0" dirty="0"/>
                        <a:t>data</a:t>
                      </a:r>
                    </a:p>
                  </a:txBody>
                  <a:tcPr marL="76200" marR="762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700" b="1" kern="1200" dirty="0">
                          <a:solidFill>
                            <a:schemeClr val="accent1"/>
                          </a:solidFill>
                          <a:latin typeface="+mn-lt"/>
                          <a:ea typeface="+mn-ea"/>
                          <a:cs typeface="+mn-cs"/>
                        </a:rPr>
                        <a:t>NEW</a:t>
                      </a:r>
                      <a:endParaRPr lang="en-US" sz="800" b="0" dirty="0"/>
                    </a:p>
                    <a:p>
                      <a:pPr algn="ctr"/>
                      <a:r>
                        <a:rPr lang="en-US" sz="800" b="0" dirty="0"/>
                        <a:t>Aggregate &amp; prepare data</a:t>
                      </a:r>
                    </a:p>
                  </a:txBody>
                  <a:tcPr marL="76200" marR="762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700" b="1" kern="1200" dirty="0">
                          <a:solidFill>
                            <a:schemeClr val="accent1"/>
                          </a:solidFill>
                          <a:latin typeface="+mn-lt"/>
                          <a:ea typeface="+mn-ea"/>
                          <a:cs typeface="+mn-cs"/>
                        </a:rPr>
                        <a:t>NEW</a:t>
                      </a:r>
                      <a:endParaRPr lang="en-US" sz="800" b="0" dirty="0"/>
                    </a:p>
                    <a:p>
                      <a:pPr algn="ctr"/>
                      <a:r>
                        <a:rPr lang="en-US" sz="800" b="0" dirty="0"/>
                        <a:t>Store &amp; share features</a:t>
                      </a:r>
                    </a:p>
                  </a:txBody>
                  <a:tcPr marL="76200" marR="762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800" b="0" dirty="0"/>
                        <a:t>Auto ML</a:t>
                      </a:r>
                    </a:p>
                  </a:txBody>
                  <a:tcPr marL="76200" marR="762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800" b="0" dirty="0"/>
                        <a:t>Spark/R</a:t>
                      </a:r>
                    </a:p>
                  </a:txBody>
                  <a:tcPr marL="76200" marR="762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700" b="1" kern="1200" dirty="0">
                          <a:solidFill>
                            <a:schemeClr val="accent1"/>
                          </a:solidFill>
                          <a:latin typeface="+mn-lt"/>
                          <a:ea typeface="+mn-ea"/>
                          <a:cs typeface="+mn-cs"/>
                        </a:rPr>
                        <a:t>NEW</a:t>
                      </a:r>
                      <a:endParaRPr lang="en-US" sz="800" b="0" dirty="0"/>
                    </a:p>
                    <a:p>
                      <a:pPr algn="ctr"/>
                      <a:r>
                        <a:rPr lang="en-US" sz="800" b="0" dirty="0"/>
                        <a:t>Detect </a:t>
                      </a:r>
                      <a:br>
                        <a:rPr lang="en-US" sz="800" b="0" dirty="0"/>
                      </a:br>
                      <a:r>
                        <a:rPr lang="en-US" sz="800" b="0" dirty="0"/>
                        <a:t>bias</a:t>
                      </a:r>
                    </a:p>
                  </a:txBody>
                  <a:tcPr marL="76200" marR="762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800" b="0" dirty="0"/>
                        <a:t>Visualize in </a:t>
                      </a:r>
                      <a:br>
                        <a:rPr lang="en-US" sz="800" b="0" dirty="0"/>
                      </a:br>
                      <a:r>
                        <a:rPr lang="en-US" sz="800" b="0" dirty="0"/>
                        <a:t>notebooks</a:t>
                      </a:r>
                    </a:p>
                  </a:txBody>
                  <a:tcPr marL="76200" marR="762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800" b="0" dirty="0"/>
                        <a:t>Pick </a:t>
                      </a:r>
                      <a:br>
                        <a:rPr lang="en-US" sz="800" b="0" dirty="0"/>
                      </a:br>
                      <a:r>
                        <a:rPr lang="en-US" sz="800" b="0" dirty="0"/>
                        <a:t>algorithm</a:t>
                      </a:r>
                    </a:p>
                  </a:txBody>
                  <a:tcPr marL="76200" marR="762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800" b="0" dirty="0"/>
                        <a:t>Train</a:t>
                      </a:r>
                      <a:br>
                        <a:rPr lang="en-US" sz="800" b="0" dirty="0"/>
                      </a:br>
                      <a:r>
                        <a:rPr lang="en-US" sz="800" b="0" dirty="0"/>
                        <a:t>models</a:t>
                      </a:r>
                    </a:p>
                  </a:txBody>
                  <a:tcPr marL="76200" marR="762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800" b="0" dirty="0"/>
                        <a:t>Tune</a:t>
                      </a:r>
                      <a:br>
                        <a:rPr lang="en-US" sz="800" b="0" dirty="0"/>
                      </a:br>
                      <a:r>
                        <a:rPr lang="en-US" sz="800" b="0" dirty="0"/>
                        <a:t>parameters</a:t>
                      </a:r>
                    </a:p>
                  </a:txBody>
                  <a:tcPr marL="76200" marR="762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700" b="1" kern="1200" dirty="0">
                          <a:solidFill>
                            <a:schemeClr val="accent1"/>
                          </a:solidFill>
                          <a:latin typeface="+mn-lt"/>
                          <a:ea typeface="+mn-ea"/>
                          <a:cs typeface="+mn-cs"/>
                        </a:rPr>
                        <a:t>NEW</a:t>
                      </a:r>
                      <a:r>
                        <a:rPr lang="en-US" sz="800" b="0" dirty="0"/>
                        <a:t/>
                      </a:r>
                      <a:br>
                        <a:rPr lang="en-US" sz="800" b="0" dirty="0"/>
                      </a:br>
                      <a:r>
                        <a:rPr lang="en-US" sz="800" b="0" dirty="0"/>
                        <a:t>Debug &amp; profile</a:t>
                      </a:r>
                    </a:p>
                  </a:txBody>
                  <a:tcPr marL="76200" marR="762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800" b="0" dirty="0"/>
                        <a:t>Deploy in production</a:t>
                      </a:r>
                    </a:p>
                  </a:txBody>
                  <a:tcPr marL="76200" marR="762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800" b="0" dirty="0"/>
                        <a:t>Manage </a:t>
                      </a:r>
                      <a:br>
                        <a:rPr lang="en-US" sz="800" b="0" dirty="0"/>
                      </a:br>
                      <a:r>
                        <a:rPr lang="en-US" sz="800" b="0" dirty="0"/>
                        <a:t>&amp; monitor</a:t>
                      </a:r>
                    </a:p>
                  </a:txBody>
                  <a:tcPr marL="76200" marR="762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700" b="1" kern="1200" dirty="0">
                          <a:solidFill>
                            <a:schemeClr val="accent1"/>
                          </a:solidFill>
                          <a:latin typeface="+mn-lt"/>
                          <a:ea typeface="+mn-ea"/>
                          <a:cs typeface="+mn-cs"/>
                        </a:rPr>
                        <a:t>NEW</a:t>
                      </a:r>
                      <a:endParaRPr lang="en-US" sz="800" b="0" dirty="0"/>
                    </a:p>
                    <a:p>
                      <a:pPr algn="ctr"/>
                      <a:r>
                        <a:rPr lang="en-US" sz="800" b="0" dirty="0"/>
                        <a:t>CI/CD</a:t>
                      </a:r>
                    </a:p>
                  </a:txBody>
                  <a:tcPr marL="76200" marR="762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800" b="0" dirty="0"/>
                        <a:t>Human review</a:t>
                      </a:r>
                    </a:p>
                  </a:txBody>
                  <a:tcPr marL="76200" marR="762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extLst>
                  <a:ext uri="{0D108BD9-81ED-4DB2-BD59-A6C34878D82A}">
                    <a16:rowId xmlns:a16="http://schemas.microsoft.com/office/drawing/2014/main" val="4156750517"/>
                  </a:ext>
                </a:extLst>
              </a:tr>
            </a:tbl>
          </a:graphicData>
        </a:graphic>
      </p:graphicFrame>
      <p:sp>
        <p:nvSpPr>
          <p:cNvPr id="329" name="Rectangle 328">
            <a:extLst>
              <a:ext uri="{FF2B5EF4-FFF2-40B4-BE49-F238E27FC236}">
                <a16:creationId xmlns:a16="http://schemas.microsoft.com/office/drawing/2014/main" id="{505D9F68-BABD-4545-994F-D61EE93EC172}"/>
              </a:ext>
            </a:extLst>
          </p:cNvPr>
          <p:cNvSpPr/>
          <p:nvPr/>
        </p:nvSpPr>
        <p:spPr>
          <a:xfrm>
            <a:off x="1322917" y="3796830"/>
            <a:ext cx="10116979" cy="8479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defRPr/>
            </a:pPr>
            <a:endParaRPr lang="en-US" sz="2880" dirty="0" err="1">
              <a:solidFill>
                <a:srgbClr val="FFFFFF"/>
              </a:solidFill>
              <a:latin typeface="Amazon Ember"/>
            </a:endParaRPr>
          </a:p>
        </p:txBody>
      </p:sp>
      <p:cxnSp>
        <p:nvCxnSpPr>
          <p:cNvPr id="330" name="Straight Connector 329">
            <a:extLst>
              <a:ext uri="{FF2B5EF4-FFF2-40B4-BE49-F238E27FC236}">
                <a16:creationId xmlns:a16="http://schemas.microsoft.com/office/drawing/2014/main" id="{6DF1551D-D8B0-4546-BAE7-25F95ADFB7AF}"/>
              </a:ext>
            </a:extLst>
          </p:cNvPr>
          <p:cNvCxnSpPr>
            <a:cxnSpLocks/>
          </p:cNvCxnSpPr>
          <p:nvPr/>
        </p:nvCxnSpPr>
        <p:spPr>
          <a:xfrm>
            <a:off x="1822123" y="4840433"/>
            <a:ext cx="9270999"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1" name="Label…">
            <a:extLst>
              <a:ext uri="{FF2B5EF4-FFF2-40B4-BE49-F238E27FC236}">
                <a16:creationId xmlns:a16="http://schemas.microsoft.com/office/drawing/2014/main" id="{4633C859-B514-A649-A477-4213FADC1758}"/>
              </a:ext>
            </a:extLst>
          </p:cNvPr>
          <p:cNvSpPr txBox="1"/>
          <p:nvPr/>
        </p:nvSpPr>
        <p:spPr>
          <a:xfrm>
            <a:off x="4969483" y="4771373"/>
            <a:ext cx="2970464" cy="161577"/>
          </a:xfrm>
          <a:prstGeom prst="rect">
            <a:avLst/>
          </a:prstGeom>
          <a:solidFill>
            <a:srgbClr val="2E3748"/>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1427" tIns="11427" rIns="11427" bIns="11427">
            <a:spAutoFit/>
          </a:bodyPr>
          <a:lstStyle>
            <a:defPPr>
              <a:defRPr lang="en-US"/>
            </a:defPPr>
            <a:lvl1pPr algn="ctr" defTabSz="609585">
              <a:spcBef>
                <a:spcPts val="593"/>
              </a:spcBef>
              <a:defRPr sz="1050" b="1" spc="0">
                <a:latin typeface="+mj-lt"/>
              </a:defRPr>
            </a:lvl1pPr>
          </a:lstStyle>
          <a:p>
            <a:pPr>
              <a:defRPr/>
            </a:pPr>
            <a:r>
              <a:rPr lang="en-US" sz="833" b="0" dirty="0">
                <a:solidFill>
                  <a:srgbClr val="FF9900"/>
                </a:solidFill>
                <a:latin typeface="+mn-lt"/>
              </a:rPr>
              <a:t>NEW:</a:t>
            </a:r>
            <a:r>
              <a:rPr lang="en-US" sz="900" b="0" dirty="0">
                <a:solidFill>
                  <a:srgbClr val="FF9900"/>
                </a:solidFill>
                <a:latin typeface="Amazon Ember"/>
              </a:rPr>
              <a:t> </a:t>
            </a:r>
            <a:r>
              <a:rPr lang="en-US" sz="833" b="0" dirty="0">
                <a:solidFill>
                  <a:prstClr val="white"/>
                </a:solidFill>
                <a:latin typeface="+mn-lt"/>
              </a:rPr>
              <a:t>Model management for edge devices</a:t>
            </a:r>
            <a:endParaRPr lang="en-US" sz="917" b="0" dirty="0">
              <a:solidFill>
                <a:prstClr val="white"/>
              </a:solidFill>
              <a:latin typeface="+mn-lt"/>
            </a:endParaRPr>
          </a:p>
        </p:txBody>
      </p:sp>
      <p:sp>
        <p:nvSpPr>
          <p:cNvPr id="332" name="SAGEMAKER STUDIO IDE">
            <a:extLst>
              <a:ext uri="{FF2B5EF4-FFF2-40B4-BE49-F238E27FC236}">
                <a16:creationId xmlns:a16="http://schemas.microsoft.com/office/drawing/2014/main" id="{FF6A8821-2D04-9E4A-9B5C-08711108304F}"/>
              </a:ext>
            </a:extLst>
          </p:cNvPr>
          <p:cNvSpPr txBox="1"/>
          <p:nvPr/>
        </p:nvSpPr>
        <p:spPr>
          <a:xfrm>
            <a:off x="5344179" y="4556307"/>
            <a:ext cx="2183127" cy="151254"/>
          </a:xfrm>
          <a:prstGeom prst="rect">
            <a:avLst/>
          </a:prstGeom>
          <a:solidFill>
            <a:srgbClr val="2C374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1427" tIns="11427" rIns="11427" bIns="11427">
            <a:spAutoFit/>
          </a:bodyPr>
          <a:lstStyle>
            <a:lvl1pPr algn="ctr" defTabSz="2167676">
              <a:defRPr sz="4400" spc="1275">
                <a:solidFill>
                  <a:srgbClr val="FFFFFF"/>
                </a:solidFill>
                <a:latin typeface="Amazon Ember"/>
                <a:ea typeface="Amazon Ember"/>
                <a:cs typeface="Amazon Ember"/>
                <a:sym typeface="Amazon Ember"/>
              </a:defRPr>
            </a:lvl1pPr>
          </a:lstStyle>
          <a:p>
            <a:pPr defTabSz="609570">
              <a:spcBef>
                <a:spcPts val="593"/>
              </a:spcBef>
              <a:defRPr sz="5400">
                <a:solidFill>
                  <a:srgbClr val="FFFFFF"/>
                </a:solidFill>
                <a:latin typeface="Amazon Ember Thin"/>
                <a:ea typeface="Amazon Ember Thin"/>
                <a:cs typeface="Amazon Ember Thin"/>
                <a:sym typeface="Amazon Ember Thin"/>
              </a:defRPr>
            </a:pPr>
            <a:r>
              <a:rPr lang="en-US" sz="833" spc="0" dirty="0">
                <a:solidFill>
                  <a:srgbClr val="F19C39"/>
                </a:solidFill>
                <a:latin typeface="+mn-lt"/>
                <a:sym typeface="Amazon Ember Thin"/>
              </a:rPr>
              <a:t>NEW:</a:t>
            </a:r>
            <a:r>
              <a:rPr lang="en-US" sz="833" spc="0" dirty="0">
                <a:latin typeface="+mn-lt"/>
                <a:sym typeface="Amazon Ember Thin"/>
              </a:rPr>
              <a:t> SageMaker JumpStart</a:t>
            </a:r>
          </a:p>
        </p:txBody>
      </p:sp>
      <p:cxnSp>
        <p:nvCxnSpPr>
          <p:cNvPr id="333" name="Straight Connector 332">
            <a:extLst>
              <a:ext uri="{FF2B5EF4-FFF2-40B4-BE49-F238E27FC236}">
                <a16:creationId xmlns:a16="http://schemas.microsoft.com/office/drawing/2014/main" id="{FFD079FF-F215-DD4B-B47E-A4AB2FCA9B82}"/>
              </a:ext>
            </a:extLst>
          </p:cNvPr>
          <p:cNvCxnSpPr/>
          <p:nvPr/>
        </p:nvCxnSpPr>
        <p:spPr>
          <a:xfrm flipV="1">
            <a:off x="1822121" y="4733274"/>
            <a:ext cx="0" cy="107161"/>
          </a:xfrm>
          <a:prstGeom prst="line">
            <a:avLst/>
          </a:prstGeom>
          <a:ln w="12700">
            <a:solidFill>
              <a:srgbClr val="EC694C"/>
            </a:solidFill>
          </a:ln>
        </p:spPr>
        <p:style>
          <a:lnRef idx="2">
            <a:schemeClr val="accent1"/>
          </a:lnRef>
          <a:fillRef idx="0">
            <a:schemeClr val="accent1"/>
          </a:fillRef>
          <a:effectRef idx="1">
            <a:schemeClr val="accent1"/>
          </a:effectRef>
          <a:fontRef idx="minor">
            <a:schemeClr val="tx1"/>
          </a:fontRef>
        </p:style>
      </p:cxnSp>
      <p:cxnSp>
        <p:nvCxnSpPr>
          <p:cNvPr id="334" name="Straight Connector 333">
            <a:extLst>
              <a:ext uri="{FF2B5EF4-FFF2-40B4-BE49-F238E27FC236}">
                <a16:creationId xmlns:a16="http://schemas.microsoft.com/office/drawing/2014/main" id="{21D9D78C-783B-F344-B2D1-4A845629A3A8}"/>
              </a:ext>
            </a:extLst>
          </p:cNvPr>
          <p:cNvCxnSpPr>
            <a:cxnSpLocks/>
          </p:cNvCxnSpPr>
          <p:nvPr/>
        </p:nvCxnSpPr>
        <p:spPr>
          <a:xfrm flipV="1">
            <a:off x="11093120" y="4743041"/>
            <a:ext cx="0" cy="107161"/>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335" name="SAGEMAKER STUDIO IDE">
            <a:extLst>
              <a:ext uri="{FF2B5EF4-FFF2-40B4-BE49-F238E27FC236}">
                <a16:creationId xmlns:a16="http://schemas.microsoft.com/office/drawing/2014/main" id="{7F43A36E-33F0-F648-AC7F-3DDC43A8F89F}"/>
              </a:ext>
            </a:extLst>
          </p:cNvPr>
          <p:cNvSpPr txBox="1"/>
          <p:nvPr/>
        </p:nvSpPr>
        <p:spPr>
          <a:xfrm>
            <a:off x="5454886" y="3712810"/>
            <a:ext cx="1945172" cy="184788"/>
          </a:xfrm>
          <a:prstGeom prst="rect">
            <a:avLst/>
          </a:prstGeom>
          <a:solidFill>
            <a:srgbClr val="2C374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1427" tIns="11427" rIns="11427" bIns="11427">
            <a:spAutoFit/>
          </a:bodyPr>
          <a:lstStyle>
            <a:lvl1pPr algn="ctr" defTabSz="2167676">
              <a:defRPr sz="4400" spc="1275">
                <a:solidFill>
                  <a:srgbClr val="FFFFFF"/>
                </a:solidFill>
                <a:latin typeface="Amazon Ember"/>
                <a:ea typeface="Amazon Ember"/>
                <a:cs typeface="Amazon Ember"/>
                <a:sym typeface="Amazon Ember"/>
              </a:defRPr>
            </a:lvl1pPr>
          </a:lstStyle>
          <a:p>
            <a:pPr defTabSz="609570">
              <a:spcBef>
                <a:spcPts val="593"/>
              </a:spcBef>
              <a:defRPr sz="5400">
                <a:solidFill>
                  <a:srgbClr val="FFFFFF"/>
                </a:solidFill>
                <a:latin typeface="Amazon Ember Thin"/>
                <a:ea typeface="Amazon Ember Thin"/>
                <a:cs typeface="Amazon Ember Thin"/>
                <a:sym typeface="Amazon Ember Thin"/>
              </a:defRPr>
            </a:pPr>
            <a:r>
              <a:rPr lang="en-US" sz="1051" b="1" spc="0" dirty="0">
                <a:latin typeface="+mn-lt"/>
                <a:sym typeface="Amazon Ember Thin"/>
              </a:rPr>
              <a:t>SAGEMAKER STUDIO IDE</a:t>
            </a:r>
          </a:p>
        </p:txBody>
      </p:sp>
    </p:spTree>
    <p:extLst>
      <p:ext uri="{BB962C8B-B14F-4D97-AF65-F5344CB8AC3E}">
        <p14:creationId xmlns:p14="http://schemas.microsoft.com/office/powerpoint/2010/main" val="1587248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985C6-C482-2644-81CA-99E201C60B0B}"/>
              </a:ext>
            </a:extLst>
          </p:cNvPr>
          <p:cNvSpPr>
            <a:spLocks noGrp="1"/>
          </p:cNvSpPr>
          <p:nvPr>
            <p:ph type="title"/>
          </p:nvPr>
        </p:nvSpPr>
        <p:spPr/>
        <p:txBody>
          <a:bodyPr/>
          <a:lstStyle/>
          <a:p>
            <a:r>
              <a:rPr lang="en-US" dirty="0"/>
              <a:t>NLP Introduction</a:t>
            </a:r>
          </a:p>
        </p:txBody>
      </p:sp>
    </p:spTree>
    <p:extLst>
      <p:ext uri="{BB962C8B-B14F-4D97-AF65-F5344CB8AC3E}">
        <p14:creationId xmlns:p14="http://schemas.microsoft.com/office/powerpoint/2010/main" val="4268492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EF104D-2FED-3E4B-BB54-1DAAD959428B}"/>
              </a:ext>
            </a:extLst>
          </p:cNvPr>
          <p:cNvSpPr txBox="1">
            <a:spLocks/>
          </p:cNvSpPr>
          <p:nvPr/>
        </p:nvSpPr>
        <p:spPr>
          <a:xfrm>
            <a:off x="360000" y="144000"/>
            <a:ext cx="10515600" cy="1325563"/>
          </a:xfrm>
          <a:prstGeom prst="rect">
            <a:avLst/>
          </a:prstGeom>
        </p:spPr>
        <p:txBody>
          <a:bodyPr vert="horz" lIns="91440" tIns="45720" rIns="91440" bIns="45720" rtlCol="0" anchor="t">
            <a:noAutofit/>
          </a:bodyPr>
          <a:lstStyle>
            <a:defPPr>
              <a:defRPr lang="en-US"/>
            </a:defPPr>
            <a:lvl1pPr defTabSz="609576">
              <a:spcBef>
                <a:spcPct val="0"/>
              </a:spcBef>
              <a:buNone/>
              <a:defRPr sz="3167"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Natural Language Processing (NLP)</a:t>
            </a:r>
          </a:p>
        </p:txBody>
      </p:sp>
      <p:sp>
        <p:nvSpPr>
          <p:cNvPr id="2" name="TextBox 1">
            <a:extLst>
              <a:ext uri="{FF2B5EF4-FFF2-40B4-BE49-F238E27FC236}">
                <a16:creationId xmlns:a16="http://schemas.microsoft.com/office/drawing/2014/main" id="{02DC3DFE-AFB6-674F-8366-0F1CB5A09945}"/>
              </a:ext>
            </a:extLst>
          </p:cNvPr>
          <p:cNvSpPr txBox="1"/>
          <p:nvPr/>
        </p:nvSpPr>
        <p:spPr>
          <a:xfrm>
            <a:off x="360000" y="1469563"/>
            <a:ext cx="10278776" cy="4909036"/>
          </a:xfrm>
          <a:prstGeom prst="rect">
            <a:avLst/>
          </a:prstGeom>
          <a:noFill/>
        </p:spPr>
        <p:txBody>
          <a:bodyPr wrap="none" rtlCol="0">
            <a:spAutoFit/>
          </a:bodyPr>
          <a:lstStyle/>
          <a:p>
            <a:pPr marL="838185" indent="-457200">
              <a:buClr>
                <a:schemeClr val="tx1"/>
              </a:buClr>
              <a:buSzPct val="100000"/>
              <a:buFont typeface="Arial" panose="020B0604020202020204" pitchFamily="34" charset="0"/>
              <a:buChar char="•"/>
            </a:pPr>
            <a:r>
              <a:rPr lang="en-US" sz="2400" dirty="0">
                <a:latin typeface="Amazon Ember" panose="020B0603020204020204" pitchFamily="34" charset="0"/>
                <a:ea typeface="Amazon Ember" panose="020B0603020204020204" pitchFamily="34" charset="0"/>
                <a:cs typeface="Amazon Ember" panose="020B0603020204020204" pitchFamily="34" charset="0"/>
                <a:sym typeface="Calibri"/>
              </a:rPr>
              <a:t>Computational ability to interpret human language and convert it </a:t>
            </a:r>
            <a:br>
              <a:rPr lang="en-US" sz="2400" dirty="0">
                <a:latin typeface="Amazon Ember" panose="020B0603020204020204" pitchFamily="34" charset="0"/>
                <a:ea typeface="Amazon Ember" panose="020B0603020204020204" pitchFamily="34" charset="0"/>
                <a:cs typeface="Amazon Ember" panose="020B0603020204020204" pitchFamily="34" charset="0"/>
                <a:sym typeface="Calibri"/>
              </a:rPr>
            </a:br>
            <a:r>
              <a:rPr lang="en-US" sz="2400" dirty="0">
                <a:latin typeface="Amazon Ember" panose="020B0603020204020204" pitchFamily="34" charset="0"/>
                <a:ea typeface="Amazon Ember" panose="020B0603020204020204" pitchFamily="34" charset="0"/>
                <a:cs typeface="Amazon Ember" panose="020B0603020204020204" pitchFamily="34" charset="0"/>
                <a:sym typeface="Calibri"/>
              </a:rPr>
              <a:t>into machine language</a:t>
            </a:r>
          </a:p>
          <a:p>
            <a:pPr marL="1333470" lvl="1" indent="-342900">
              <a:buClr>
                <a:schemeClr val="tx1"/>
              </a:buClr>
              <a:buSzPct val="100000"/>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sym typeface="Calibri"/>
              </a:rPr>
              <a:t>Facilitates the Human-Machine Interaction</a:t>
            </a:r>
          </a:p>
          <a:p>
            <a:pPr marL="1333470" lvl="1" indent="-342900">
              <a:buClr>
                <a:schemeClr val="tx1"/>
              </a:buClr>
              <a:buSzPct val="100000"/>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sym typeface="Calibri"/>
              </a:rPr>
              <a:t>Enables the Machine to Machine Interaction</a:t>
            </a:r>
          </a:p>
          <a:p>
            <a:pPr marL="838185" indent="-457200">
              <a:buClr>
                <a:schemeClr val="tx1"/>
              </a:buClr>
              <a:buSzPct val="100000"/>
              <a:buFont typeface="Arial" panose="020B0604020202020204" pitchFamily="34" charset="0"/>
              <a:buChar char="•"/>
            </a:pPr>
            <a:endParaRPr lang="en-US" sz="2400" dirty="0">
              <a:latin typeface="Amazon Ember" panose="020B0603020204020204" pitchFamily="34" charset="0"/>
              <a:ea typeface="Amazon Ember" panose="020B0603020204020204" pitchFamily="34" charset="0"/>
              <a:cs typeface="Amazon Ember" panose="020B0603020204020204" pitchFamily="34" charset="0"/>
              <a:sym typeface="Calibri"/>
            </a:endParaRPr>
          </a:p>
          <a:p>
            <a:pPr marL="838185" indent="-457200">
              <a:buClr>
                <a:schemeClr val="tx1"/>
              </a:buClr>
              <a:buSzPct val="100000"/>
              <a:buFont typeface="Arial" panose="020B0604020202020204" pitchFamily="34" charset="0"/>
              <a:buChar char="•"/>
            </a:pPr>
            <a:r>
              <a:rPr lang="en-US" sz="2400" dirty="0">
                <a:latin typeface="Amazon Ember" panose="020B0603020204020204" pitchFamily="34" charset="0"/>
                <a:ea typeface="Amazon Ember" panose="020B0603020204020204" pitchFamily="34" charset="0"/>
                <a:cs typeface="Amazon Ember" panose="020B0603020204020204" pitchFamily="34" charset="0"/>
                <a:sym typeface="Calibri"/>
              </a:rPr>
              <a:t>Combines Data Driven and Knowledge Driven Model</a:t>
            </a:r>
          </a:p>
          <a:p>
            <a:pPr marL="1333470" lvl="1" indent="-342900">
              <a:buClr>
                <a:schemeClr val="tx1"/>
              </a:buClr>
              <a:buSzPct val="100000"/>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sym typeface="Calibri"/>
              </a:rPr>
              <a:t>Machine Learning for data classification and generation</a:t>
            </a:r>
          </a:p>
          <a:p>
            <a:pPr marL="1333470" lvl="1" indent="-342900">
              <a:buClr>
                <a:schemeClr val="tx1"/>
              </a:buClr>
              <a:buSzPct val="100000"/>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sym typeface="Calibri"/>
              </a:rPr>
              <a:t>Semantic Reasoning for data discovery and disambiguation</a:t>
            </a:r>
          </a:p>
          <a:p>
            <a:pPr marL="838185" indent="-457200">
              <a:buClr>
                <a:schemeClr val="tx1"/>
              </a:buClr>
              <a:buSzPct val="100000"/>
              <a:buFont typeface="Arial" panose="020B0604020202020204" pitchFamily="34" charset="0"/>
              <a:buChar char="•"/>
            </a:pPr>
            <a:endParaRPr lang="en-US" sz="2400" dirty="0">
              <a:latin typeface="Amazon Ember" panose="020B0603020204020204" pitchFamily="34" charset="0"/>
              <a:ea typeface="Amazon Ember" panose="020B0603020204020204" pitchFamily="34" charset="0"/>
              <a:cs typeface="Amazon Ember" panose="020B0603020204020204" pitchFamily="34" charset="0"/>
              <a:sym typeface="Calibri"/>
            </a:endParaRPr>
          </a:p>
          <a:p>
            <a:pPr marL="838185" indent="-457200">
              <a:buClr>
                <a:schemeClr val="tx1"/>
              </a:buClr>
              <a:buSzPct val="100000"/>
              <a:buFont typeface="Arial" panose="020B0604020202020204" pitchFamily="34" charset="0"/>
              <a:buChar char="•"/>
            </a:pPr>
            <a:r>
              <a:rPr lang="en-US" sz="2400" dirty="0">
                <a:latin typeface="Amazon Ember" panose="020B0603020204020204" pitchFamily="34" charset="0"/>
                <a:ea typeface="Amazon Ember" panose="020B0603020204020204" pitchFamily="34" charset="0"/>
                <a:cs typeface="Amazon Ember" panose="020B0603020204020204" pitchFamily="34" charset="0"/>
                <a:sym typeface="Calibri"/>
              </a:rPr>
              <a:t>Aims at simulating the human brain at multiple discovery tasks</a:t>
            </a:r>
          </a:p>
          <a:p>
            <a:pPr marL="1333470" lvl="1" indent="-342900">
              <a:buClr>
                <a:schemeClr val="tx1"/>
              </a:buClr>
              <a:buSzPct val="100000"/>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sym typeface="Calibri"/>
              </a:rPr>
              <a:t>From local to global context</a:t>
            </a:r>
          </a:p>
          <a:p>
            <a:pPr marL="1333470" lvl="1" indent="-342900">
              <a:buClr>
                <a:schemeClr val="tx1"/>
              </a:buClr>
              <a:buSzPct val="100000"/>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sym typeface="Calibri"/>
              </a:rPr>
              <a:t>Current models performs well at individual task</a:t>
            </a:r>
          </a:p>
          <a:p>
            <a:pPr marL="990570" lvl="1">
              <a:buClr>
                <a:schemeClr val="tx1"/>
              </a:buClr>
              <a:buSzPct val="100000"/>
            </a:pPr>
            <a:r>
              <a:rPr lang="en-US" sz="2000" dirty="0">
                <a:latin typeface="Amazon Ember" panose="020B0603020204020204" pitchFamily="34" charset="0"/>
                <a:ea typeface="Amazon Ember" panose="020B0603020204020204" pitchFamily="34" charset="0"/>
                <a:cs typeface="Amazon Ember" panose="020B0603020204020204" pitchFamily="34" charset="0"/>
                <a:sym typeface="Calibri"/>
              </a:rPr>
              <a:t>	still needs improvements for multiple tasks.</a:t>
            </a:r>
          </a:p>
          <a:p>
            <a:pPr algn="l"/>
            <a:endParaRPr lang="en-US" sz="2900" dirty="0" err="1">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524678248"/>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EF104D-2FED-3E4B-BB54-1DAAD959428B}"/>
              </a:ext>
            </a:extLst>
          </p:cNvPr>
          <p:cNvSpPr txBox="1">
            <a:spLocks/>
          </p:cNvSpPr>
          <p:nvPr/>
        </p:nvSpPr>
        <p:spPr>
          <a:xfrm>
            <a:off x="360000" y="144000"/>
            <a:ext cx="10515600" cy="1325563"/>
          </a:xfrm>
          <a:prstGeom prst="rect">
            <a:avLst/>
          </a:prstGeom>
        </p:spPr>
        <p:txBody>
          <a:bodyPr vert="horz" lIns="91440" tIns="45720" rIns="91440" bIns="45720" rtlCol="0" anchor="t">
            <a:noAutofit/>
          </a:bodyPr>
          <a:lstStyle>
            <a:defPPr>
              <a:defRPr lang="en-US"/>
            </a:defPPr>
            <a:lvl1pPr defTabSz="609576">
              <a:spcBef>
                <a:spcPct val="0"/>
              </a:spcBef>
              <a:buNone/>
              <a:defRPr sz="3167" b="1" i="0">
                <a:latin typeface="Amazon Ember" panose="020B0603020204020204" pitchFamily="34" charset="0"/>
                <a:ea typeface="Amazon Ember" panose="020B0603020204020204" pitchFamily="34" charset="0"/>
                <a:cs typeface="Amazon Ember" panose="020B0603020204020204" pitchFamily="34" charset="0"/>
              </a:defRPr>
            </a:lvl1pPr>
          </a:lstStyle>
          <a:p>
            <a:r>
              <a:rPr lang="en" dirty="0"/>
              <a:t>Natural Language Processing - Tasks</a:t>
            </a:r>
            <a:endParaRPr lang="en-US" dirty="0"/>
          </a:p>
        </p:txBody>
      </p:sp>
      <p:sp>
        <p:nvSpPr>
          <p:cNvPr id="2" name="TextBox 1">
            <a:extLst>
              <a:ext uri="{FF2B5EF4-FFF2-40B4-BE49-F238E27FC236}">
                <a16:creationId xmlns:a16="http://schemas.microsoft.com/office/drawing/2014/main" id="{894CA2E0-B91D-894F-883D-E5F4307271F7}"/>
              </a:ext>
            </a:extLst>
          </p:cNvPr>
          <p:cNvSpPr txBox="1"/>
          <p:nvPr/>
        </p:nvSpPr>
        <p:spPr>
          <a:xfrm>
            <a:off x="360000" y="1464656"/>
            <a:ext cx="9111790" cy="4231928"/>
          </a:xfrm>
          <a:prstGeom prst="rect">
            <a:avLst/>
          </a:prstGeom>
          <a:noFill/>
        </p:spPr>
        <p:txBody>
          <a:bodyPr wrap="none" rtlCol="0">
            <a:spAutoFit/>
          </a:bodyPr>
          <a:lstStyle/>
          <a:p>
            <a:pPr marL="609585" indent="-423323">
              <a:buClr>
                <a:schemeClr val="tx1"/>
              </a:buClr>
              <a:buSzPts val="1400"/>
              <a:buFont typeface="Calibri"/>
              <a:buChar char="●"/>
            </a:pPr>
            <a:r>
              <a:rPr lang="en-SG" sz="2400" dirty="0">
                <a:latin typeface="Amazon Ember" panose="020B0603020204020204" pitchFamily="34" charset="0"/>
                <a:ea typeface="Amazon Ember" panose="020B0603020204020204" pitchFamily="34" charset="0"/>
                <a:cs typeface="Amazon Ember" panose="020B0603020204020204" pitchFamily="34" charset="0"/>
                <a:sym typeface="Calibri"/>
              </a:rPr>
              <a:t>Machine translation → </a:t>
            </a:r>
            <a:r>
              <a:rPr lang="en-SG" sz="2400" b="1" dirty="0">
                <a:latin typeface="Amazon Ember" panose="020B0603020204020204" pitchFamily="34" charset="0"/>
                <a:ea typeface="Amazon Ember" panose="020B0603020204020204" pitchFamily="34" charset="0"/>
                <a:cs typeface="Amazon Ember" panose="020B0603020204020204" pitchFamily="34" charset="0"/>
                <a:sym typeface="Calibri"/>
              </a:rPr>
              <a:t>Disambiguation</a:t>
            </a:r>
          </a:p>
          <a:p>
            <a:pPr marL="609585" indent="-423323">
              <a:buClr>
                <a:schemeClr val="tx1"/>
              </a:buClr>
              <a:buSzPts val="1400"/>
              <a:buFont typeface="Calibri"/>
              <a:buChar char="●"/>
            </a:pPr>
            <a:r>
              <a:rPr lang="en-SG" sz="2400" dirty="0">
                <a:latin typeface="Amazon Ember" panose="020B0603020204020204" pitchFamily="34" charset="0"/>
                <a:ea typeface="Amazon Ember" panose="020B0603020204020204" pitchFamily="34" charset="0"/>
                <a:cs typeface="Amazon Ember" panose="020B0603020204020204" pitchFamily="34" charset="0"/>
                <a:sym typeface="Calibri"/>
              </a:rPr>
              <a:t>Semantic Parsing → </a:t>
            </a:r>
            <a:r>
              <a:rPr lang="en-SG" sz="2400" b="1" dirty="0">
                <a:latin typeface="Amazon Ember" panose="020B0603020204020204" pitchFamily="34" charset="0"/>
                <a:ea typeface="Amazon Ember" panose="020B0603020204020204" pitchFamily="34" charset="0"/>
                <a:cs typeface="Amazon Ember" panose="020B0603020204020204" pitchFamily="34" charset="0"/>
                <a:sym typeface="Calibri"/>
              </a:rPr>
              <a:t>Data Structure</a:t>
            </a:r>
            <a:r>
              <a:rPr lang="en-SG" sz="2400" dirty="0">
                <a:latin typeface="Amazon Ember" panose="020B0603020204020204" pitchFamily="34" charset="0"/>
                <a:ea typeface="Amazon Ember" panose="020B0603020204020204" pitchFamily="34" charset="0"/>
                <a:cs typeface="Amazon Ember" panose="020B0603020204020204" pitchFamily="34" charset="0"/>
                <a:sym typeface="Calibri"/>
              </a:rPr>
              <a:t> </a:t>
            </a:r>
          </a:p>
          <a:p>
            <a:pPr marL="609585" indent="-423323">
              <a:buClr>
                <a:schemeClr val="tx1"/>
              </a:buClr>
              <a:buSzPts val="1400"/>
              <a:buFont typeface="Calibri"/>
              <a:buChar char="●"/>
            </a:pPr>
            <a:r>
              <a:rPr lang="en-SG" sz="2400" dirty="0">
                <a:latin typeface="Amazon Ember" panose="020B0603020204020204" pitchFamily="34" charset="0"/>
                <a:ea typeface="Amazon Ember" panose="020B0603020204020204" pitchFamily="34" charset="0"/>
                <a:cs typeface="Amazon Ember" panose="020B0603020204020204" pitchFamily="34" charset="0"/>
                <a:sym typeface="Calibri"/>
              </a:rPr>
              <a:t>Common-sense Reasoning → </a:t>
            </a:r>
            <a:r>
              <a:rPr lang="en-SG" sz="2400" b="1" dirty="0">
                <a:latin typeface="Amazon Ember" panose="020B0603020204020204" pitchFamily="34" charset="0"/>
                <a:ea typeface="Amazon Ember" panose="020B0603020204020204" pitchFamily="34" charset="0"/>
                <a:cs typeface="Amazon Ember" panose="020B0603020204020204" pitchFamily="34" charset="0"/>
                <a:sym typeface="Calibri"/>
              </a:rPr>
              <a:t>Complex reasoning</a:t>
            </a:r>
            <a:endParaRPr lang="en-US" sz="2400" dirty="0">
              <a:latin typeface="Amazon Ember" panose="020B0603020204020204" pitchFamily="34" charset="0"/>
              <a:ea typeface="Amazon Ember" panose="020B0603020204020204" pitchFamily="34" charset="0"/>
              <a:cs typeface="Amazon Ember" panose="020B0603020204020204" pitchFamily="34" charset="0"/>
              <a:sym typeface="Calibri"/>
            </a:endParaRPr>
          </a:p>
          <a:p>
            <a:pPr marL="609585" indent="-423323">
              <a:buClr>
                <a:schemeClr val="tx1"/>
              </a:buClr>
              <a:buSzPts val="1400"/>
              <a:buFont typeface="Calibri"/>
              <a:buChar char="●"/>
            </a:pPr>
            <a:r>
              <a:rPr lang="en-SG" sz="2400" dirty="0">
                <a:latin typeface="Amazon Ember" panose="020B0603020204020204" pitchFamily="34" charset="0"/>
                <a:ea typeface="Amazon Ember" panose="020B0603020204020204" pitchFamily="34" charset="0"/>
                <a:cs typeface="Amazon Ember" panose="020B0603020204020204" pitchFamily="34" charset="0"/>
                <a:sym typeface="Calibri"/>
              </a:rPr>
              <a:t>Relation Extraction → </a:t>
            </a:r>
            <a:r>
              <a:rPr lang="en-SG" sz="2400" b="1" dirty="0">
                <a:latin typeface="Amazon Ember" panose="020B0603020204020204" pitchFamily="34" charset="0"/>
                <a:ea typeface="Amazon Ember" panose="020B0603020204020204" pitchFamily="34" charset="0"/>
                <a:cs typeface="Amazon Ember" panose="020B0603020204020204" pitchFamily="34" charset="0"/>
                <a:sym typeface="Calibri"/>
              </a:rPr>
              <a:t>Context Entities</a:t>
            </a:r>
          </a:p>
          <a:p>
            <a:pPr marL="609585" indent="-423323">
              <a:buClr>
                <a:schemeClr val="tx1"/>
              </a:buClr>
              <a:buSzPts val="1400"/>
              <a:buFont typeface="Calibri"/>
              <a:buChar char="●"/>
            </a:pPr>
            <a:r>
              <a:rPr lang="en-SG" sz="2400" dirty="0">
                <a:latin typeface="Amazon Ember" panose="020B0603020204020204" pitchFamily="34" charset="0"/>
                <a:ea typeface="Amazon Ember" panose="020B0603020204020204" pitchFamily="34" charset="0"/>
                <a:cs typeface="Amazon Ember" panose="020B0603020204020204" pitchFamily="34" charset="0"/>
                <a:sym typeface="Calibri"/>
              </a:rPr>
              <a:t>Question answering → </a:t>
            </a:r>
            <a:r>
              <a:rPr lang="en-SG" sz="2400" b="1" dirty="0">
                <a:latin typeface="Amazon Ember" panose="020B0603020204020204" pitchFamily="34" charset="0"/>
                <a:ea typeface="Amazon Ember" panose="020B0603020204020204" pitchFamily="34" charset="0"/>
                <a:cs typeface="Amazon Ember" panose="020B0603020204020204" pitchFamily="34" charset="0"/>
                <a:sym typeface="Calibri"/>
              </a:rPr>
              <a:t>Query</a:t>
            </a:r>
          </a:p>
          <a:p>
            <a:pPr marL="609585" indent="-423323">
              <a:buClr>
                <a:schemeClr val="tx1"/>
              </a:buClr>
              <a:buSzPts val="1400"/>
              <a:buFont typeface="Calibri"/>
              <a:buChar char="●"/>
            </a:pPr>
            <a:r>
              <a:rPr lang="en-SG" sz="2400" dirty="0">
                <a:latin typeface="Amazon Ember" panose="020B0603020204020204" pitchFamily="34" charset="0"/>
                <a:ea typeface="Amazon Ember" panose="020B0603020204020204" pitchFamily="34" charset="0"/>
                <a:cs typeface="Amazon Ember" panose="020B0603020204020204" pitchFamily="34" charset="0"/>
                <a:sym typeface="Calibri"/>
              </a:rPr>
              <a:t>Semantic Role Labelling → </a:t>
            </a:r>
            <a:r>
              <a:rPr lang="en-SG" sz="2400" b="1" dirty="0">
                <a:latin typeface="Amazon Ember" panose="020B0603020204020204" pitchFamily="34" charset="0"/>
                <a:ea typeface="Amazon Ember" panose="020B0603020204020204" pitchFamily="34" charset="0"/>
                <a:cs typeface="Amazon Ember" panose="020B0603020204020204" pitchFamily="34" charset="0"/>
                <a:sym typeface="Calibri"/>
              </a:rPr>
              <a:t>Context Understanding</a:t>
            </a:r>
          </a:p>
          <a:p>
            <a:pPr marL="609585" indent="-423323">
              <a:buClr>
                <a:schemeClr val="tx1"/>
              </a:buClr>
              <a:buSzPts val="1400"/>
              <a:buFont typeface="Calibri"/>
              <a:buChar char="●"/>
            </a:pPr>
            <a:r>
              <a:rPr lang="en-SG" sz="2400" dirty="0">
                <a:latin typeface="Amazon Ember" panose="020B0603020204020204" pitchFamily="34" charset="0"/>
                <a:ea typeface="Amazon Ember" panose="020B0603020204020204" pitchFamily="34" charset="0"/>
                <a:cs typeface="Amazon Ember" panose="020B0603020204020204" pitchFamily="34" charset="0"/>
                <a:sym typeface="Calibri"/>
              </a:rPr>
              <a:t>Summarization → </a:t>
            </a:r>
            <a:r>
              <a:rPr lang="en-SG" sz="2400" b="1" dirty="0">
                <a:latin typeface="Amazon Ember" panose="020B0603020204020204" pitchFamily="34" charset="0"/>
                <a:ea typeface="Amazon Ember" panose="020B0603020204020204" pitchFamily="34" charset="0"/>
                <a:cs typeface="Amazon Ember" panose="020B0603020204020204" pitchFamily="34" charset="0"/>
                <a:sym typeface="Calibri"/>
              </a:rPr>
              <a:t>Content Understanding and Generation</a:t>
            </a:r>
          </a:p>
          <a:p>
            <a:pPr marL="609585" indent="-423323">
              <a:buClr>
                <a:schemeClr val="tx1"/>
              </a:buClr>
              <a:buSzPts val="1400"/>
              <a:buFont typeface="Calibri"/>
              <a:buChar char="●"/>
            </a:pPr>
            <a:r>
              <a:rPr lang="en-SG" sz="2400" dirty="0">
                <a:latin typeface="Amazon Ember" panose="020B0603020204020204" pitchFamily="34" charset="0"/>
                <a:ea typeface="Amazon Ember" panose="020B0603020204020204" pitchFamily="34" charset="0"/>
                <a:cs typeface="Amazon Ember" panose="020B0603020204020204" pitchFamily="34" charset="0"/>
                <a:sym typeface="Calibri"/>
              </a:rPr>
              <a:t>Sentiment Analysis → </a:t>
            </a:r>
            <a:r>
              <a:rPr lang="en-SG" sz="2400" b="1" dirty="0">
                <a:latin typeface="Amazon Ember" panose="020B0603020204020204" pitchFamily="34" charset="0"/>
                <a:ea typeface="Amazon Ember" panose="020B0603020204020204" pitchFamily="34" charset="0"/>
                <a:cs typeface="Amazon Ember" panose="020B0603020204020204" pitchFamily="34" charset="0"/>
                <a:sym typeface="Calibri"/>
              </a:rPr>
              <a:t>Subjective Perception</a:t>
            </a:r>
          </a:p>
          <a:p>
            <a:pPr marL="609585" indent="-423323">
              <a:buClr>
                <a:schemeClr val="tx1"/>
              </a:buClr>
              <a:buSzPts val="1400"/>
              <a:buFont typeface="Calibri"/>
              <a:buChar char="●"/>
            </a:pPr>
            <a:r>
              <a:rPr lang="en-SG" sz="2400" dirty="0">
                <a:latin typeface="Amazon Ember" panose="020B0603020204020204" pitchFamily="34" charset="0"/>
                <a:ea typeface="Amazon Ember" panose="020B0603020204020204" pitchFamily="34" charset="0"/>
                <a:cs typeface="Amazon Ember" panose="020B0603020204020204" pitchFamily="34" charset="0"/>
                <a:sym typeface="Calibri"/>
              </a:rPr>
              <a:t>Natural Language Inference → </a:t>
            </a:r>
            <a:r>
              <a:rPr lang="en-SG" sz="2400" b="1" dirty="0">
                <a:latin typeface="Amazon Ember" panose="020B0603020204020204" pitchFamily="34" charset="0"/>
                <a:ea typeface="Amazon Ember" panose="020B0603020204020204" pitchFamily="34" charset="0"/>
                <a:cs typeface="Amazon Ember" panose="020B0603020204020204" pitchFamily="34" charset="0"/>
                <a:sym typeface="Calibri"/>
              </a:rPr>
              <a:t>Sentence comparison</a:t>
            </a:r>
          </a:p>
          <a:p>
            <a:pPr marL="609585" indent="-423323">
              <a:buClr>
                <a:schemeClr val="tx1"/>
              </a:buClr>
              <a:buSzPts val="1400"/>
              <a:buFont typeface="Calibri"/>
              <a:buChar char="●"/>
            </a:pPr>
            <a:r>
              <a:rPr lang="en-SG" sz="2400" dirty="0">
                <a:latin typeface="Amazon Ember" panose="020B0603020204020204" pitchFamily="34" charset="0"/>
                <a:ea typeface="Amazon Ember" panose="020B0603020204020204" pitchFamily="34" charset="0"/>
                <a:cs typeface="Amazon Ember" panose="020B0603020204020204" pitchFamily="34" charset="0"/>
                <a:sym typeface="Calibri"/>
              </a:rPr>
              <a:t>Goal-oriented Dialogue → </a:t>
            </a:r>
            <a:r>
              <a:rPr lang="en-SG" sz="2400" b="1" dirty="0">
                <a:latin typeface="Amazon Ember" panose="020B0603020204020204" pitchFamily="34" charset="0"/>
                <a:ea typeface="Amazon Ember" panose="020B0603020204020204" pitchFamily="34" charset="0"/>
                <a:cs typeface="Amazon Ember" panose="020B0603020204020204" pitchFamily="34" charset="0"/>
                <a:sym typeface="Calibri"/>
              </a:rPr>
              <a:t>Human Machine Interaction</a:t>
            </a:r>
            <a:r>
              <a:rPr lang="en-SG" sz="2400" dirty="0">
                <a:latin typeface="Amazon Ember" panose="020B0603020204020204" pitchFamily="34" charset="0"/>
                <a:ea typeface="Amazon Ember" panose="020B0603020204020204" pitchFamily="34" charset="0"/>
                <a:cs typeface="Amazon Ember" panose="020B0603020204020204" pitchFamily="34" charset="0"/>
                <a:sym typeface="Calibri"/>
              </a:rPr>
              <a:t> </a:t>
            </a:r>
            <a:endParaRPr lang="en-SG" sz="2400" dirty="0">
              <a:latin typeface="Amazon Ember" panose="020B0603020204020204" pitchFamily="34" charset="0"/>
              <a:ea typeface="Amazon Ember" panose="020B0603020204020204" pitchFamily="34" charset="0"/>
              <a:cs typeface="Amazon Ember" panose="020B0603020204020204" pitchFamily="34" charset="0"/>
            </a:endParaRPr>
          </a:p>
          <a:p>
            <a:pPr algn="l"/>
            <a:endParaRPr lang="en-US" sz="2900" dirty="0" err="1">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11440828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DDC1A568-757E-A34B-906C-A1190D5667B1}"/>
              </a:ext>
            </a:extLst>
          </p:cNvPr>
          <p:cNvSpPr txBox="1">
            <a:spLocks/>
          </p:cNvSpPr>
          <p:nvPr/>
        </p:nvSpPr>
        <p:spPr>
          <a:xfrm>
            <a:off x="838200" y="1469563"/>
            <a:ext cx="10515600" cy="217566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585" indent="-423323">
              <a:buClr>
                <a:schemeClr val="tx1"/>
              </a:buClr>
              <a:buSzPts val="1400"/>
              <a:buFont typeface="Calibri"/>
              <a:buChar char="●"/>
            </a:pPr>
            <a:r>
              <a:rPr lang="en-SG" sz="2200" dirty="0">
                <a:latin typeface="Amazon Ember" panose="020B0603020204020204" pitchFamily="34" charset="0"/>
                <a:ea typeface="Amazon Ember" panose="020B0603020204020204" pitchFamily="34" charset="0"/>
                <a:cs typeface="Amazon Ember" panose="020B0603020204020204" pitchFamily="34" charset="0"/>
                <a:sym typeface="Calibri"/>
              </a:rPr>
              <a:t>NLP was initially based on traditional Machine Learning methods looking to solve the Syntactic Analysis:</a:t>
            </a:r>
            <a:endParaRPr lang="en-SG" sz="1800" dirty="0">
              <a:latin typeface="Amazon Ember" panose="020B0603020204020204" pitchFamily="34" charset="0"/>
              <a:ea typeface="Amazon Ember" panose="020B0603020204020204" pitchFamily="34" charset="0"/>
              <a:cs typeface="Amazon Ember" panose="020B0603020204020204" pitchFamily="34" charset="0"/>
            </a:endParaRPr>
          </a:p>
          <a:p>
            <a:pPr marL="1219170" lvl="1" indent="-423323">
              <a:buClr>
                <a:schemeClr val="tx1"/>
              </a:buClr>
              <a:buSzPts val="1400"/>
              <a:buFont typeface="Calibri"/>
              <a:buChar char="○"/>
            </a:pPr>
            <a:r>
              <a:rPr lang="en-SG" sz="2000" dirty="0">
                <a:latin typeface="Amazon Ember" panose="020B0603020204020204" pitchFamily="34" charset="0"/>
                <a:ea typeface="Amazon Ember" panose="020B0603020204020204" pitchFamily="34" charset="0"/>
                <a:cs typeface="Amazon Ember" panose="020B0603020204020204" pitchFamily="34" charset="0"/>
                <a:sym typeface="Calibri"/>
              </a:rPr>
              <a:t>Hidden Markov Model →</a:t>
            </a:r>
            <a:r>
              <a:rPr lang="en-SG" sz="2000" dirty="0">
                <a:latin typeface="Amazon Ember" panose="020B0603020204020204" pitchFamily="34" charset="0"/>
                <a:ea typeface="Amazon Ember" panose="020B0603020204020204" pitchFamily="34" charset="0"/>
                <a:cs typeface="Amazon Ember" panose="020B0603020204020204" pitchFamily="34" charset="0"/>
                <a:sym typeface="Wingdings" pitchFamily="2" charset="2"/>
              </a:rPr>
              <a:t> Short Memory</a:t>
            </a:r>
            <a:endParaRPr lang="en-SG" sz="2000" dirty="0">
              <a:latin typeface="Amazon Ember" panose="020B0603020204020204" pitchFamily="34" charset="0"/>
              <a:ea typeface="Amazon Ember" panose="020B0603020204020204" pitchFamily="34" charset="0"/>
              <a:cs typeface="Amazon Ember" panose="020B0603020204020204" pitchFamily="34" charset="0"/>
              <a:sym typeface="Calibri"/>
            </a:endParaRPr>
          </a:p>
          <a:p>
            <a:pPr marL="1219170" lvl="1" indent="-423323">
              <a:buClr>
                <a:schemeClr val="tx1"/>
              </a:buClr>
              <a:buSzPts val="1400"/>
              <a:buFont typeface="Calibri"/>
              <a:buChar char="○"/>
            </a:pPr>
            <a:r>
              <a:rPr lang="en-SG" sz="2000" dirty="0">
                <a:latin typeface="Amazon Ember" panose="020B0603020204020204" pitchFamily="34" charset="0"/>
                <a:ea typeface="Amazon Ember" panose="020B0603020204020204" pitchFamily="34" charset="0"/>
                <a:cs typeface="Amazon Ember" panose="020B0603020204020204" pitchFamily="34" charset="0"/>
                <a:sym typeface="Calibri"/>
              </a:rPr>
              <a:t>TF-IDF → Context missing </a:t>
            </a:r>
          </a:p>
          <a:p>
            <a:pPr marL="1219170" lvl="1" indent="-423323">
              <a:buClr>
                <a:schemeClr val="tx1"/>
              </a:buClr>
              <a:buSzPts val="1400"/>
              <a:buFont typeface="Calibri"/>
              <a:buChar char="○"/>
            </a:pPr>
            <a:r>
              <a:rPr lang="en-SG" sz="2000" dirty="0">
                <a:latin typeface="Amazon Ember" panose="020B0603020204020204" pitchFamily="34" charset="0"/>
                <a:ea typeface="Amazon Ember" panose="020B0603020204020204" pitchFamily="34" charset="0"/>
                <a:cs typeface="Amazon Ember" panose="020B0603020204020204" pitchFamily="34" charset="0"/>
                <a:sym typeface="Calibri"/>
              </a:rPr>
              <a:t>Bag-of-Words → Loses relations</a:t>
            </a:r>
            <a:endParaRPr lang="en-SG" sz="2000" dirty="0">
              <a:latin typeface="Amazon Ember" panose="020B0603020204020204" pitchFamily="34" charset="0"/>
              <a:ea typeface="Amazon Ember" panose="020B0603020204020204" pitchFamily="34" charset="0"/>
              <a:cs typeface="Amazon Ember" panose="020B0603020204020204" pitchFamily="34" charset="0"/>
            </a:endParaRPr>
          </a:p>
          <a:p>
            <a:pPr marL="1219170" lvl="1" indent="-423323">
              <a:buClr>
                <a:schemeClr val="tx1"/>
              </a:buClr>
              <a:buSzPts val="1400"/>
              <a:buFont typeface="Calibri"/>
              <a:buChar char="○"/>
            </a:pPr>
            <a:r>
              <a:rPr lang="en-SG" sz="2000" dirty="0">
                <a:latin typeface="Amazon Ember" panose="020B0603020204020204" pitchFamily="34" charset="0"/>
                <a:ea typeface="Amazon Ember" panose="020B0603020204020204" pitchFamily="34" charset="0"/>
                <a:cs typeface="Amazon Ember" panose="020B0603020204020204" pitchFamily="34" charset="0"/>
                <a:sym typeface="Calibri"/>
              </a:rPr>
              <a:t>N-Gram → Low scalability</a:t>
            </a:r>
          </a:p>
          <a:p>
            <a:pPr marL="1219170" lvl="1" indent="-423323">
              <a:buClr>
                <a:schemeClr val="tx1"/>
              </a:buClr>
              <a:buSzPts val="1400"/>
              <a:buFont typeface="Calibri"/>
              <a:buChar char="○"/>
            </a:pPr>
            <a:r>
              <a:rPr lang="en-SG" sz="2000" dirty="0">
                <a:latin typeface="Amazon Ember" panose="020B0603020204020204" pitchFamily="34" charset="0"/>
                <a:ea typeface="Amazon Ember" panose="020B0603020204020204" pitchFamily="34" charset="0"/>
                <a:cs typeface="Amazon Ember" panose="020B0603020204020204" pitchFamily="34" charset="0"/>
                <a:sym typeface="Calibri"/>
              </a:rPr>
              <a:t>Entity &amp; POS tagging → Loses distance between concepts</a:t>
            </a:r>
            <a:endParaRPr lang="en-SG" sz="2000" dirty="0">
              <a:latin typeface="Amazon Ember" panose="020B0603020204020204" pitchFamily="34" charset="0"/>
              <a:ea typeface="Amazon Ember" panose="020B0603020204020204" pitchFamily="34" charset="0"/>
              <a:cs typeface="Amazon Ember" panose="020B0603020204020204" pitchFamily="34" charset="0"/>
            </a:endParaRPr>
          </a:p>
          <a:p>
            <a:pPr marL="380985" indent="0">
              <a:buNone/>
            </a:pPr>
            <a:endParaRPr lang="en-SG" sz="1867" dirty="0">
              <a:latin typeface="Amazon Ember" panose="020B0603020204020204" pitchFamily="34" charset="0"/>
              <a:ea typeface="Amazon Ember" panose="020B0603020204020204" pitchFamily="34" charset="0"/>
              <a:cs typeface="Amazon Ember" panose="020B0603020204020204" pitchFamily="34" charset="0"/>
              <a:sym typeface="Calibri"/>
            </a:endParaRPr>
          </a:p>
          <a:p>
            <a:pPr marL="1219170" lvl="1" indent="-423323">
              <a:buClr>
                <a:schemeClr val="dk1"/>
              </a:buClr>
              <a:buSzPts val="1400"/>
              <a:buFont typeface="Calibri"/>
              <a:buChar char="○"/>
            </a:pPr>
            <a:endParaRPr lang="en-US" dirty="0">
              <a:latin typeface="Amazon Ember" panose="020B0603020204020204" pitchFamily="34" charset="0"/>
              <a:ea typeface="Amazon Ember" panose="020B0603020204020204" pitchFamily="34" charset="0"/>
              <a:cs typeface="Amazon Ember" panose="020B0603020204020204" pitchFamily="34" charset="0"/>
              <a:sym typeface="Calibri"/>
            </a:endParaRPr>
          </a:p>
        </p:txBody>
      </p:sp>
      <p:sp>
        <p:nvSpPr>
          <p:cNvPr id="4" name="Title 3">
            <a:extLst>
              <a:ext uri="{FF2B5EF4-FFF2-40B4-BE49-F238E27FC236}">
                <a16:creationId xmlns:a16="http://schemas.microsoft.com/office/drawing/2014/main" id="{5FEF104D-2FED-3E4B-BB54-1DAAD959428B}"/>
              </a:ext>
            </a:extLst>
          </p:cNvPr>
          <p:cNvSpPr txBox="1">
            <a:spLocks/>
          </p:cNvSpPr>
          <p:nvPr/>
        </p:nvSpPr>
        <p:spPr>
          <a:xfrm>
            <a:off x="360000" y="144000"/>
            <a:ext cx="10515600" cy="1325563"/>
          </a:xfrm>
          <a:prstGeom prst="rect">
            <a:avLst/>
          </a:prstGeom>
        </p:spPr>
        <p:txBody>
          <a:bodyPr vert="horz" lIns="91440" tIns="45720" rIns="91440" bIns="45720" rtlCol="0" anchor="t">
            <a:noAutofit/>
          </a:bodyPr>
          <a:lstStyle>
            <a:defPPr>
              <a:defRPr lang="en-US"/>
            </a:defPPr>
            <a:lvl1pPr defTabSz="609576">
              <a:spcBef>
                <a:spcPct val="0"/>
              </a:spcBef>
              <a:buNone/>
              <a:defRPr sz="3167" b="1" i="0">
                <a:latin typeface="Amazon Ember" panose="020B0603020204020204" pitchFamily="34" charset="0"/>
                <a:ea typeface="Amazon Ember" panose="020B0603020204020204" pitchFamily="34" charset="0"/>
                <a:cs typeface="Amazon Ember" panose="020B0603020204020204" pitchFamily="34" charset="0"/>
              </a:defRPr>
            </a:lvl1pPr>
          </a:lstStyle>
          <a:p>
            <a:r>
              <a:rPr lang="en" dirty="0"/>
              <a:t>NLP Evolution – Corpus Based Methods</a:t>
            </a:r>
            <a:endParaRPr lang="en-US" dirty="0"/>
          </a:p>
        </p:txBody>
      </p:sp>
      <p:sp>
        <p:nvSpPr>
          <p:cNvPr id="8" name="Down Arrow 7">
            <a:extLst>
              <a:ext uri="{FF2B5EF4-FFF2-40B4-BE49-F238E27FC236}">
                <a16:creationId xmlns:a16="http://schemas.microsoft.com/office/drawing/2014/main" id="{06F59E5A-5071-704A-BB70-85601C3E4C0B}"/>
              </a:ext>
            </a:extLst>
          </p:cNvPr>
          <p:cNvSpPr/>
          <p:nvPr/>
        </p:nvSpPr>
        <p:spPr>
          <a:xfrm>
            <a:off x="5914830" y="4084161"/>
            <a:ext cx="341376" cy="6461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Rectangle 8">
            <a:extLst>
              <a:ext uri="{FF2B5EF4-FFF2-40B4-BE49-F238E27FC236}">
                <a16:creationId xmlns:a16="http://schemas.microsoft.com/office/drawing/2014/main" id="{F72F9D2D-3C90-EA41-9155-7671A7443C72}"/>
              </a:ext>
            </a:extLst>
          </p:cNvPr>
          <p:cNvSpPr/>
          <p:nvPr/>
        </p:nvSpPr>
        <p:spPr>
          <a:xfrm>
            <a:off x="6410903" y="4222583"/>
            <a:ext cx="1486304" cy="400110"/>
          </a:xfrm>
          <a:prstGeom prst="rect">
            <a:avLst/>
          </a:prstGeom>
        </p:spPr>
        <p:txBody>
          <a:bodyPr wrap="none">
            <a:spAutoFit/>
          </a:bodyPr>
          <a:lstStyle/>
          <a:p>
            <a:r>
              <a:rPr lang="en-SG" sz="2000" dirty="0">
                <a:latin typeface="Amazon Ember" panose="020B0603020204020204" pitchFamily="34" charset="0"/>
                <a:ea typeface="Amazon Ember" panose="020B0603020204020204" pitchFamily="34" charset="0"/>
                <a:cs typeface="Amazon Ember" panose="020B0603020204020204" pitchFamily="34" charset="0"/>
                <a:sym typeface="Calibri"/>
              </a:rPr>
              <a:t>Limitations</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Rectangle 9">
            <a:extLst>
              <a:ext uri="{FF2B5EF4-FFF2-40B4-BE49-F238E27FC236}">
                <a16:creationId xmlns:a16="http://schemas.microsoft.com/office/drawing/2014/main" id="{E1BA41AB-7FB9-DE47-9CF2-F1FD46435CEF}"/>
              </a:ext>
            </a:extLst>
          </p:cNvPr>
          <p:cNvSpPr/>
          <p:nvPr/>
        </p:nvSpPr>
        <p:spPr>
          <a:xfrm>
            <a:off x="4505667" y="4928084"/>
            <a:ext cx="3159702" cy="1323439"/>
          </a:xfrm>
          <a:prstGeom prst="rect">
            <a:avLst/>
          </a:prstGeom>
        </p:spPr>
        <p:txBody>
          <a:bodyPr wrap="square">
            <a:spAutoFit/>
          </a:bodyPr>
          <a:lstStyle/>
          <a:p>
            <a:pPr marL="681547" indent="-342900">
              <a:buClr>
                <a:schemeClr val="dk1"/>
              </a:buClr>
              <a:buSzPts val="1400"/>
              <a:buFont typeface="Arial" panose="020B0604020202020204" pitchFamily="34" charset="0"/>
              <a:buChar char="•"/>
            </a:pPr>
            <a:r>
              <a:rPr lang="en-SG" sz="2000" dirty="0">
                <a:latin typeface="Amazon Ember" panose="020B0603020204020204" pitchFamily="34" charset="0"/>
                <a:ea typeface="Amazon Ember" panose="020B0603020204020204" pitchFamily="34" charset="0"/>
                <a:cs typeface="Amazon Ember" panose="020B0603020204020204" pitchFamily="34" charset="0"/>
                <a:sym typeface="Calibri"/>
              </a:rPr>
              <a:t>Scalability</a:t>
            </a:r>
          </a:p>
          <a:p>
            <a:pPr marL="681547" indent="-342900">
              <a:buClr>
                <a:schemeClr val="dk1"/>
              </a:buClr>
              <a:buSzPts val="1400"/>
              <a:buFont typeface="Arial" panose="020B0604020202020204" pitchFamily="34" charset="0"/>
              <a:buChar char="•"/>
            </a:pPr>
            <a:r>
              <a:rPr lang="en-SG" sz="2000" dirty="0">
                <a:latin typeface="Amazon Ember" panose="020B0603020204020204" pitchFamily="34" charset="0"/>
                <a:ea typeface="Amazon Ember" panose="020B0603020204020204" pitchFamily="34" charset="0"/>
                <a:cs typeface="Amazon Ember" panose="020B0603020204020204" pitchFamily="34" charset="0"/>
                <a:sym typeface="Calibri"/>
              </a:rPr>
              <a:t>Dispersion</a:t>
            </a:r>
            <a:endParaRPr lang="en-SG" sz="2000" dirty="0">
              <a:latin typeface="Amazon Ember" panose="020B0603020204020204" pitchFamily="34" charset="0"/>
              <a:ea typeface="Amazon Ember" panose="020B0603020204020204" pitchFamily="34" charset="0"/>
              <a:cs typeface="Amazon Ember" panose="020B0603020204020204" pitchFamily="34" charset="0"/>
            </a:endParaRPr>
          </a:p>
          <a:p>
            <a:pPr marL="681547" indent="-342900">
              <a:buClr>
                <a:schemeClr val="dk1"/>
              </a:buClr>
              <a:buSzPts val="1400"/>
              <a:buFont typeface="Arial" panose="020B0604020202020204" pitchFamily="34" charset="0"/>
              <a:buChar char="•"/>
            </a:pPr>
            <a:r>
              <a:rPr lang="en-SG" sz="2000" dirty="0">
                <a:latin typeface="Amazon Ember" panose="020B0603020204020204" pitchFamily="34" charset="0"/>
                <a:ea typeface="Amazon Ember" panose="020B0603020204020204" pitchFamily="34" charset="0"/>
                <a:cs typeface="Amazon Ember" panose="020B0603020204020204" pitchFamily="34" charset="0"/>
                <a:sym typeface="Calibri"/>
              </a:rPr>
              <a:t>High Volume</a:t>
            </a:r>
            <a:endParaRPr lang="en-SG" sz="2000" dirty="0">
              <a:latin typeface="Amazon Ember" panose="020B0603020204020204" pitchFamily="34" charset="0"/>
              <a:ea typeface="Amazon Ember" panose="020B0603020204020204" pitchFamily="34" charset="0"/>
              <a:cs typeface="Amazon Ember" panose="020B0603020204020204" pitchFamily="34" charset="0"/>
            </a:endParaRPr>
          </a:p>
          <a:p>
            <a:pPr marL="681547" indent="-342900">
              <a:buClr>
                <a:schemeClr val="dk1"/>
              </a:buClr>
              <a:buSzPts val="1400"/>
              <a:buFont typeface="Arial" panose="020B0604020202020204" pitchFamily="34" charset="0"/>
              <a:buChar char="•"/>
            </a:pPr>
            <a:r>
              <a:rPr lang="en-SG" sz="2000" dirty="0">
                <a:latin typeface="Amazon Ember" panose="020B0603020204020204" pitchFamily="34" charset="0"/>
                <a:ea typeface="Amazon Ember" panose="020B0603020204020204" pitchFamily="34" charset="0"/>
                <a:cs typeface="Amazon Ember" panose="020B0603020204020204" pitchFamily="34" charset="0"/>
                <a:sym typeface="Calibri"/>
              </a:rPr>
              <a:t>Context limitation</a:t>
            </a: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783854092"/>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Rectangle 1"/>
          <p:cNvSpPr/>
          <p:nvPr/>
        </p:nvSpPr>
        <p:spPr>
          <a:xfrm>
            <a:off x="312846" y="1412803"/>
            <a:ext cx="11034712" cy="1015663"/>
          </a:xfrm>
          <a:prstGeom prst="rect">
            <a:avLst/>
          </a:prstGeom>
        </p:spPr>
        <p:txBody>
          <a:bodyPr wrap="square">
            <a:spAutoFit/>
          </a:bodyPr>
          <a:lstStyle/>
          <a:p>
            <a:pPr algn="just"/>
            <a:r>
              <a:rPr lang="en-US" sz="2000" b="1" dirty="0">
                <a:latin typeface="Amazon Ember" panose="020B0603020204020204" pitchFamily="34" charset="0"/>
                <a:ea typeface="Amazon Ember" panose="020B0603020204020204" pitchFamily="34" charset="0"/>
                <a:cs typeface="Amazon Ember" panose="020B0603020204020204" pitchFamily="34" charset="0"/>
              </a:rPr>
              <a:t>Machine driven Natural Language Text Processing (NLTP) reads, deciphers, understands, and makes sense of text in human languages taking certain tasks off humans and allowing a machine to handle them instead. </a:t>
            </a:r>
          </a:p>
        </p:txBody>
      </p:sp>
      <p:sp>
        <p:nvSpPr>
          <p:cNvPr id="7" name="Rectangle 6"/>
          <p:cNvSpPr/>
          <p:nvPr/>
        </p:nvSpPr>
        <p:spPr>
          <a:xfrm>
            <a:off x="1969147" y="2838809"/>
            <a:ext cx="7117968" cy="31669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8" name="TextBox 7"/>
          <p:cNvSpPr txBox="1"/>
          <p:nvPr/>
        </p:nvSpPr>
        <p:spPr>
          <a:xfrm>
            <a:off x="3054984" y="3025994"/>
            <a:ext cx="1427089" cy="707694"/>
          </a:xfrm>
          <a:prstGeom prst="rect">
            <a:avLst/>
          </a:prstGeom>
          <a:noFill/>
        </p:spPr>
        <p:txBody>
          <a:bodyPr wrap="square"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Named Entity Recognition (NER)</a:t>
            </a:r>
          </a:p>
        </p:txBody>
      </p:sp>
      <p:sp>
        <p:nvSpPr>
          <p:cNvPr id="11" name="Rectangle 10"/>
          <p:cNvSpPr/>
          <p:nvPr/>
        </p:nvSpPr>
        <p:spPr>
          <a:xfrm>
            <a:off x="4333520" y="3264727"/>
            <a:ext cx="4753595" cy="2127807"/>
          </a:xfrm>
          <a:prstGeom prst="rect">
            <a:avLst/>
          </a:prstGeom>
          <a:solidFill>
            <a:srgbClr val="222E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12" name="TextBox 11"/>
          <p:cNvSpPr txBox="1"/>
          <p:nvPr/>
        </p:nvSpPr>
        <p:spPr>
          <a:xfrm>
            <a:off x="1969148" y="3396260"/>
            <a:ext cx="1427089" cy="502573"/>
          </a:xfrm>
          <a:prstGeom prst="rect">
            <a:avLst/>
          </a:prstGeom>
          <a:noFill/>
        </p:spPr>
        <p:txBody>
          <a:bodyPr wrap="square"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Part-of-speech tagging (POS)</a:t>
            </a:r>
          </a:p>
        </p:txBody>
      </p:sp>
      <p:sp>
        <p:nvSpPr>
          <p:cNvPr id="13" name="TextBox 12"/>
          <p:cNvSpPr txBox="1"/>
          <p:nvPr/>
        </p:nvSpPr>
        <p:spPr>
          <a:xfrm>
            <a:off x="1997113" y="4100483"/>
            <a:ext cx="1427089" cy="502573"/>
          </a:xfrm>
          <a:prstGeom prst="rect">
            <a:avLst/>
          </a:prstGeom>
          <a:noFill/>
        </p:spPr>
        <p:txBody>
          <a:bodyPr wrap="square"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Text categorization</a:t>
            </a:r>
          </a:p>
        </p:txBody>
      </p:sp>
      <p:sp>
        <p:nvSpPr>
          <p:cNvPr id="14" name="TextBox 13"/>
          <p:cNvSpPr txBox="1"/>
          <p:nvPr/>
        </p:nvSpPr>
        <p:spPr>
          <a:xfrm>
            <a:off x="3054984" y="4125094"/>
            <a:ext cx="1427089" cy="502573"/>
          </a:xfrm>
          <a:prstGeom prst="rect">
            <a:avLst/>
          </a:prstGeom>
          <a:noFill/>
        </p:spPr>
        <p:txBody>
          <a:bodyPr wrap="square"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Syntactic parsing</a:t>
            </a:r>
          </a:p>
        </p:txBody>
      </p:sp>
      <p:sp>
        <p:nvSpPr>
          <p:cNvPr id="15" name="TextBox 14"/>
          <p:cNvSpPr txBox="1"/>
          <p:nvPr/>
        </p:nvSpPr>
        <p:spPr>
          <a:xfrm>
            <a:off x="1997113" y="4804705"/>
            <a:ext cx="1427089" cy="502573"/>
          </a:xfrm>
          <a:prstGeom prst="rect">
            <a:avLst/>
          </a:prstGeom>
          <a:noFill/>
        </p:spPr>
        <p:txBody>
          <a:bodyPr wrap="square"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Co-reference resolution</a:t>
            </a:r>
          </a:p>
        </p:txBody>
      </p:sp>
      <p:sp>
        <p:nvSpPr>
          <p:cNvPr id="16" name="TextBox 15"/>
          <p:cNvSpPr txBox="1"/>
          <p:nvPr/>
        </p:nvSpPr>
        <p:spPr>
          <a:xfrm>
            <a:off x="3054984" y="5440664"/>
            <a:ext cx="1427089" cy="502573"/>
          </a:xfrm>
          <a:prstGeom prst="rect">
            <a:avLst/>
          </a:prstGeom>
          <a:noFill/>
        </p:spPr>
        <p:txBody>
          <a:bodyPr wrap="square"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Machine translation</a:t>
            </a:r>
          </a:p>
        </p:txBody>
      </p:sp>
      <p:sp>
        <p:nvSpPr>
          <p:cNvPr id="17" name="TextBox 16"/>
          <p:cNvSpPr txBox="1"/>
          <p:nvPr/>
        </p:nvSpPr>
        <p:spPr>
          <a:xfrm>
            <a:off x="4232997" y="3381782"/>
            <a:ext cx="1427089" cy="502573"/>
          </a:xfrm>
          <a:prstGeom prst="rect">
            <a:avLst/>
          </a:prstGeom>
          <a:noFill/>
        </p:spPr>
        <p:txBody>
          <a:bodyPr wrap="square"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Relation Extraction</a:t>
            </a:r>
          </a:p>
        </p:txBody>
      </p:sp>
      <p:sp>
        <p:nvSpPr>
          <p:cNvPr id="18" name="TextBox 17"/>
          <p:cNvSpPr txBox="1"/>
          <p:nvPr/>
        </p:nvSpPr>
        <p:spPr>
          <a:xfrm>
            <a:off x="4158280" y="4076966"/>
            <a:ext cx="1427089" cy="502573"/>
          </a:xfrm>
          <a:prstGeom prst="rect">
            <a:avLst/>
          </a:prstGeom>
          <a:noFill/>
        </p:spPr>
        <p:txBody>
          <a:bodyPr wrap="square"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Semantic parsing</a:t>
            </a:r>
          </a:p>
        </p:txBody>
      </p:sp>
      <p:sp>
        <p:nvSpPr>
          <p:cNvPr id="19" name="TextBox 18"/>
          <p:cNvSpPr txBox="1"/>
          <p:nvPr/>
        </p:nvSpPr>
        <p:spPr>
          <a:xfrm>
            <a:off x="7535921" y="4825971"/>
            <a:ext cx="1427089" cy="502573"/>
          </a:xfrm>
          <a:prstGeom prst="rect">
            <a:avLst/>
          </a:prstGeom>
          <a:noFill/>
        </p:spPr>
        <p:txBody>
          <a:bodyPr wrap="square"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Question Answering (QA)</a:t>
            </a:r>
          </a:p>
        </p:txBody>
      </p:sp>
      <p:sp>
        <p:nvSpPr>
          <p:cNvPr id="20" name="TextBox 19"/>
          <p:cNvSpPr txBox="1"/>
          <p:nvPr/>
        </p:nvSpPr>
        <p:spPr>
          <a:xfrm>
            <a:off x="5585516" y="3394999"/>
            <a:ext cx="1803973" cy="502573"/>
          </a:xfrm>
          <a:prstGeom prst="rect">
            <a:avLst/>
          </a:prstGeom>
          <a:noFill/>
        </p:spPr>
        <p:txBody>
          <a:bodyPr wrap="square"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Paraphrase &amp; natural language inference</a:t>
            </a:r>
          </a:p>
        </p:txBody>
      </p:sp>
      <p:sp>
        <p:nvSpPr>
          <p:cNvPr id="21" name="TextBox 20"/>
          <p:cNvSpPr txBox="1"/>
          <p:nvPr/>
        </p:nvSpPr>
        <p:spPr>
          <a:xfrm>
            <a:off x="4232997" y="4830602"/>
            <a:ext cx="1427089" cy="502573"/>
          </a:xfrm>
          <a:prstGeom prst="rect">
            <a:avLst/>
          </a:prstGeom>
          <a:noFill/>
        </p:spPr>
        <p:txBody>
          <a:bodyPr wrap="square"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Sentiment analysis</a:t>
            </a:r>
          </a:p>
        </p:txBody>
      </p:sp>
      <p:sp>
        <p:nvSpPr>
          <p:cNvPr id="22" name="TextBox 21"/>
          <p:cNvSpPr txBox="1"/>
          <p:nvPr/>
        </p:nvSpPr>
        <p:spPr>
          <a:xfrm>
            <a:off x="5851793" y="4804706"/>
            <a:ext cx="1237875" cy="297454"/>
          </a:xfrm>
          <a:prstGeom prst="rect">
            <a:avLst/>
          </a:prstGeom>
          <a:noFill/>
        </p:spPr>
        <p:txBody>
          <a:bodyPr wrap="square"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Dialog Agents</a:t>
            </a:r>
          </a:p>
        </p:txBody>
      </p:sp>
      <p:sp>
        <p:nvSpPr>
          <p:cNvPr id="9" name="TextBox 8"/>
          <p:cNvSpPr txBox="1"/>
          <p:nvPr/>
        </p:nvSpPr>
        <p:spPr>
          <a:xfrm>
            <a:off x="4025021" y="2788280"/>
            <a:ext cx="5115503" cy="338554"/>
          </a:xfrm>
          <a:prstGeom prst="rect">
            <a:avLst/>
          </a:prstGeom>
          <a:noFill/>
        </p:spPr>
        <p:txBody>
          <a:bodyPr wrap="none" rtlCol="0">
            <a:spAutoFit/>
          </a:bodyPr>
          <a:lstStyle/>
          <a:p>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Natural Language Text Processing Machine Capabilities</a:t>
            </a:r>
          </a:p>
        </p:txBody>
      </p:sp>
      <p:sp>
        <p:nvSpPr>
          <p:cNvPr id="24" name="TextBox 23"/>
          <p:cNvSpPr txBox="1"/>
          <p:nvPr/>
        </p:nvSpPr>
        <p:spPr>
          <a:xfrm>
            <a:off x="7297391" y="3224087"/>
            <a:ext cx="1906484" cy="584775"/>
          </a:xfrm>
          <a:prstGeom prst="rect">
            <a:avLst/>
          </a:prstGeom>
          <a:noFill/>
        </p:spPr>
        <p:txBody>
          <a:bodyPr wrap="square" rtlCol="0">
            <a:sp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Natural Language Understanding</a:t>
            </a:r>
          </a:p>
        </p:txBody>
      </p:sp>
      <p:sp>
        <p:nvSpPr>
          <p:cNvPr id="26" name="TextBox 25"/>
          <p:cNvSpPr txBox="1"/>
          <p:nvPr/>
        </p:nvSpPr>
        <p:spPr>
          <a:xfrm>
            <a:off x="7537088" y="4203076"/>
            <a:ext cx="1427089" cy="297454"/>
          </a:xfrm>
          <a:prstGeom prst="rect">
            <a:avLst/>
          </a:prstGeom>
          <a:noFill/>
        </p:spPr>
        <p:txBody>
          <a:bodyPr wrap="square"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Summarization</a:t>
            </a:r>
          </a:p>
        </p:txBody>
      </p:sp>
      <p:sp>
        <p:nvSpPr>
          <p:cNvPr id="3" name="Title 2">
            <a:extLst>
              <a:ext uri="{FF2B5EF4-FFF2-40B4-BE49-F238E27FC236}">
                <a16:creationId xmlns:a16="http://schemas.microsoft.com/office/drawing/2014/main" id="{C26E29F2-D121-B643-9991-827733D121E3}"/>
              </a:ext>
            </a:extLst>
          </p:cNvPr>
          <p:cNvSpPr>
            <a:spLocks noGrp="1"/>
          </p:cNvSpPr>
          <p:nvPr>
            <p:ph type="title"/>
          </p:nvPr>
        </p:nvSpPr>
        <p:spPr>
          <a:xfrm>
            <a:off x="360000" y="144000"/>
            <a:ext cx="10940405" cy="726923"/>
          </a:xfrm>
        </p:spPr>
        <p:txBody>
          <a:bodyPr/>
          <a:lstStyle/>
          <a:p>
            <a:r>
              <a:rPr lang="en-US" sz="3200" dirty="0"/>
              <a:t>ML for Natural Language Processing (NLP)</a:t>
            </a:r>
            <a:endParaRPr lang="en-US" dirty="0"/>
          </a:p>
        </p:txBody>
      </p:sp>
      <p:sp>
        <p:nvSpPr>
          <p:cNvPr id="27" name="TextBox 26">
            <a:extLst>
              <a:ext uri="{FF2B5EF4-FFF2-40B4-BE49-F238E27FC236}">
                <a16:creationId xmlns:a16="http://schemas.microsoft.com/office/drawing/2014/main" id="{89B11AF9-E274-184B-94D0-58310471A8A7}"/>
              </a:ext>
            </a:extLst>
          </p:cNvPr>
          <p:cNvSpPr txBox="1"/>
          <p:nvPr/>
        </p:nvSpPr>
        <p:spPr>
          <a:xfrm>
            <a:off x="4643960" y="5503183"/>
            <a:ext cx="1427089" cy="297454"/>
          </a:xfrm>
          <a:prstGeom prst="rect">
            <a:avLst/>
          </a:prstGeom>
          <a:noFill/>
        </p:spPr>
        <p:txBody>
          <a:bodyPr wrap="square"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OCR</a:t>
            </a:r>
          </a:p>
        </p:txBody>
      </p:sp>
    </p:spTree>
    <p:extLst>
      <p:ext uri="{BB962C8B-B14F-4D97-AF65-F5344CB8AC3E}">
        <p14:creationId xmlns:p14="http://schemas.microsoft.com/office/powerpoint/2010/main" val="202222216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P spid="14" grpId="0"/>
      <p:bldP spid="15" grpId="0"/>
      <p:bldP spid="16" grpId="0"/>
      <p:bldP spid="17" grpId="0"/>
      <p:bldP spid="18" grpId="0"/>
      <p:bldP spid="19" grpId="0"/>
      <p:bldP spid="20" grpId="0"/>
      <p:bldP spid="21" grpId="0"/>
      <p:bldP spid="22" grpId="0"/>
      <p:bldP spid="26" grpId="0"/>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DDC1A568-757E-A34B-906C-A1190D5667B1}"/>
              </a:ext>
            </a:extLst>
          </p:cNvPr>
          <p:cNvSpPr txBox="1">
            <a:spLocks/>
          </p:cNvSpPr>
          <p:nvPr/>
        </p:nvSpPr>
        <p:spPr>
          <a:xfrm>
            <a:off x="838200" y="1469563"/>
            <a:ext cx="10515600" cy="21756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585" indent="-423323">
              <a:buClr>
                <a:schemeClr val="tx1"/>
              </a:buClr>
              <a:buSzPct val="100000"/>
            </a:pPr>
            <a:r>
              <a:rPr lang="en-SG" sz="2200" dirty="0">
                <a:latin typeface="Amazon Ember" panose="020B0603020204020204" pitchFamily="34" charset="0"/>
                <a:ea typeface="Amazon Ember" panose="020B0603020204020204" pitchFamily="34" charset="0"/>
                <a:cs typeface="Amazon Ember" panose="020B0603020204020204" pitchFamily="34" charset="0"/>
                <a:sym typeface="Calibri"/>
              </a:rPr>
              <a:t>Deep Learning improves exponentially the accuracy in individual task</a:t>
            </a:r>
            <a:endParaRPr lang="en-SG" sz="2200" dirty="0">
              <a:latin typeface="Amazon Ember" panose="020B0603020204020204" pitchFamily="34" charset="0"/>
              <a:ea typeface="Amazon Ember" panose="020B0603020204020204" pitchFamily="34" charset="0"/>
              <a:cs typeface="Amazon Ember" panose="020B0603020204020204" pitchFamily="34" charset="0"/>
            </a:endParaRPr>
          </a:p>
          <a:p>
            <a:pPr marL="1219170" lvl="1" indent="-423323">
              <a:buClr>
                <a:schemeClr val="tx1"/>
              </a:buClr>
              <a:buSzPct val="100000"/>
            </a:pPr>
            <a:r>
              <a:rPr lang="en-SG" sz="2000" dirty="0">
                <a:latin typeface="Amazon Ember" panose="020B0603020204020204" pitchFamily="34" charset="0"/>
                <a:ea typeface="Amazon Ember" panose="020B0603020204020204" pitchFamily="34" charset="0"/>
                <a:cs typeface="Amazon Ember" panose="020B0603020204020204" pitchFamily="34" charset="0"/>
                <a:sym typeface="Calibri"/>
              </a:rPr>
              <a:t>Homogenization (tokenize)</a:t>
            </a:r>
            <a:endParaRPr lang="en-SG" sz="2000" dirty="0">
              <a:latin typeface="Amazon Ember" panose="020B0603020204020204" pitchFamily="34" charset="0"/>
              <a:ea typeface="Amazon Ember" panose="020B0603020204020204" pitchFamily="34" charset="0"/>
              <a:cs typeface="Amazon Ember" panose="020B0603020204020204" pitchFamily="34" charset="0"/>
            </a:endParaRPr>
          </a:p>
          <a:p>
            <a:pPr marL="1219170" lvl="1" indent="-423323">
              <a:buClr>
                <a:schemeClr val="tx1"/>
              </a:buClr>
              <a:buSzPct val="100000"/>
            </a:pPr>
            <a:r>
              <a:rPr lang="en-SG" sz="2000" dirty="0">
                <a:latin typeface="Amazon Ember" panose="020B0603020204020204" pitchFamily="34" charset="0"/>
                <a:ea typeface="Amazon Ember" panose="020B0603020204020204" pitchFamily="34" charset="0"/>
                <a:cs typeface="Amazon Ember" panose="020B0603020204020204" pitchFamily="34" charset="0"/>
                <a:sym typeface="Calibri"/>
              </a:rPr>
              <a:t>Encoding (word2vec)</a:t>
            </a:r>
            <a:endParaRPr lang="en-SG" sz="2000" dirty="0">
              <a:latin typeface="Amazon Ember" panose="020B0603020204020204" pitchFamily="34" charset="0"/>
              <a:ea typeface="Amazon Ember" panose="020B0603020204020204" pitchFamily="34" charset="0"/>
              <a:cs typeface="Amazon Ember" panose="020B0603020204020204" pitchFamily="34" charset="0"/>
            </a:endParaRPr>
          </a:p>
          <a:p>
            <a:pPr marL="1219170" lvl="1" indent="-423323">
              <a:buClr>
                <a:schemeClr val="tx1"/>
              </a:buClr>
              <a:buSzPct val="100000"/>
            </a:pPr>
            <a:r>
              <a:rPr lang="en-SG" sz="2000" dirty="0">
                <a:latin typeface="Amazon Ember" panose="020B0603020204020204" pitchFamily="34" charset="0"/>
                <a:ea typeface="Amazon Ember" panose="020B0603020204020204" pitchFamily="34" charset="0"/>
                <a:cs typeface="Amazon Ember" panose="020B0603020204020204" pitchFamily="34" charset="0"/>
                <a:sym typeface="Calibri"/>
              </a:rPr>
              <a:t>Automatic feature Selection (DL)</a:t>
            </a:r>
            <a:endParaRPr lang="en-SG" sz="2000" dirty="0">
              <a:latin typeface="Amazon Ember" panose="020B0603020204020204" pitchFamily="34" charset="0"/>
              <a:ea typeface="Amazon Ember" panose="020B0603020204020204" pitchFamily="34" charset="0"/>
              <a:cs typeface="Amazon Ember" panose="020B0603020204020204" pitchFamily="34" charset="0"/>
            </a:endParaRPr>
          </a:p>
          <a:p>
            <a:pPr marL="1219170" lvl="1" indent="-423323">
              <a:buClr>
                <a:schemeClr val="tx1"/>
              </a:buClr>
              <a:buSzPct val="100000"/>
            </a:pPr>
            <a:r>
              <a:rPr lang="en-SG" sz="2000" dirty="0">
                <a:latin typeface="Amazon Ember" panose="020B0603020204020204" pitchFamily="34" charset="0"/>
                <a:ea typeface="Amazon Ember" panose="020B0603020204020204" pitchFamily="34" charset="0"/>
                <a:cs typeface="Amazon Ember" panose="020B0603020204020204" pitchFamily="34" charset="0"/>
                <a:sym typeface="Calibri"/>
              </a:rPr>
              <a:t>Recursive/Convolutional Neural Networks (R/CNN), Long Short Term Memory (LSTM), Gated Recurrent Unit (GRU)</a:t>
            </a:r>
            <a:endParaRPr lang="en-SG" sz="2000" dirty="0">
              <a:latin typeface="Amazon Ember" panose="020B0603020204020204" pitchFamily="34" charset="0"/>
              <a:ea typeface="Amazon Ember" panose="020B0603020204020204" pitchFamily="34" charset="0"/>
              <a:cs typeface="Amazon Ember" panose="020B0603020204020204" pitchFamily="34" charset="0"/>
            </a:endParaRPr>
          </a:p>
          <a:p>
            <a:pPr marL="609585"/>
            <a:endParaRPr lang="en-SG" sz="1867" dirty="0">
              <a:latin typeface="Amazon Ember" panose="020B0603020204020204" pitchFamily="34" charset="0"/>
              <a:ea typeface="Amazon Ember" panose="020B0603020204020204" pitchFamily="34" charset="0"/>
              <a:cs typeface="Amazon Ember" panose="020B0603020204020204" pitchFamily="34" charset="0"/>
              <a:sym typeface="Calibri"/>
            </a:endParaRPr>
          </a:p>
        </p:txBody>
      </p:sp>
      <p:sp>
        <p:nvSpPr>
          <p:cNvPr id="4" name="Title 3">
            <a:extLst>
              <a:ext uri="{FF2B5EF4-FFF2-40B4-BE49-F238E27FC236}">
                <a16:creationId xmlns:a16="http://schemas.microsoft.com/office/drawing/2014/main" id="{5FEF104D-2FED-3E4B-BB54-1DAAD959428B}"/>
              </a:ext>
            </a:extLst>
          </p:cNvPr>
          <p:cNvSpPr txBox="1">
            <a:spLocks/>
          </p:cNvSpPr>
          <p:nvPr/>
        </p:nvSpPr>
        <p:spPr>
          <a:xfrm>
            <a:off x="360000" y="144000"/>
            <a:ext cx="10515600" cy="1325563"/>
          </a:xfrm>
          <a:prstGeom prst="rect">
            <a:avLst/>
          </a:prstGeom>
        </p:spPr>
        <p:txBody>
          <a:bodyPr vert="horz" lIns="91440" tIns="45720" rIns="91440" bIns="45720" rtlCol="0" anchor="t">
            <a:noAutofit/>
          </a:bodyPr>
          <a:lstStyle>
            <a:defPPr>
              <a:defRPr lang="en-US"/>
            </a:defPPr>
            <a:lvl1pPr defTabSz="609576">
              <a:spcBef>
                <a:spcPct val="0"/>
              </a:spcBef>
              <a:buNone/>
              <a:defRPr sz="3167" b="1" i="0">
                <a:latin typeface="Amazon Ember" panose="020B0603020204020204" pitchFamily="34" charset="0"/>
                <a:ea typeface="Amazon Ember" panose="020B0603020204020204" pitchFamily="34" charset="0"/>
                <a:cs typeface="Amazon Ember" panose="020B0603020204020204" pitchFamily="34" charset="0"/>
              </a:defRPr>
            </a:lvl1pPr>
          </a:lstStyle>
          <a:p>
            <a:r>
              <a:rPr lang="en" dirty="0"/>
              <a:t>NLP Evolution – Machine Learning (DL)</a:t>
            </a:r>
            <a:endParaRPr lang="en-US" dirty="0"/>
          </a:p>
        </p:txBody>
      </p:sp>
      <p:sp>
        <p:nvSpPr>
          <p:cNvPr id="8" name="Down Arrow 7">
            <a:extLst>
              <a:ext uri="{FF2B5EF4-FFF2-40B4-BE49-F238E27FC236}">
                <a16:creationId xmlns:a16="http://schemas.microsoft.com/office/drawing/2014/main" id="{D415BD75-D8D4-314A-9F71-0C033DCD933A}"/>
              </a:ext>
            </a:extLst>
          </p:cNvPr>
          <p:cNvSpPr/>
          <p:nvPr/>
        </p:nvSpPr>
        <p:spPr>
          <a:xfrm>
            <a:off x="5914830" y="4016161"/>
            <a:ext cx="341376" cy="646176"/>
          </a:xfrm>
          <a:prstGeom prst="downArrow">
            <a:avLst/>
          </a:prstGeom>
          <a:solidFill>
            <a:srgbClr val="F895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Rectangle 8">
            <a:extLst>
              <a:ext uri="{FF2B5EF4-FFF2-40B4-BE49-F238E27FC236}">
                <a16:creationId xmlns:a16="http://schemas.microsoft.com/office/drawing/2014/main" id="{29A4EC14-9EAE-4140-B877-F3F893C94DBE}"/>
              </a:ext>
            </a:extLst>
          </p:cNvPr>
          <p:cNvSpPr/>
          <p:nvPr/>
        </p:nvSpPr>
        <p:spPr>
          <a:xfrm>
            <a:off x="6410903" y="4154583"/>
            <a:ext cx="1486304" cy="400110"/>
          </a:xfrm>
          <a:prstGeom prst="rect">
            <a:avLst/>
          </a:prstGeom>
        </p:spPr>
        <p:txBody>
          <a:bodyPr wrap="none">
            <a:spAutoFit/>
          </a:bodyPr>
          <a:lstStyle/>
          <a:p>
            <a:r>
              <a:rPr lang="en-SG" sz="2000" dirty="0">
                <a:latin typeface="Amazon Ember" panose="020B0603020204020204" pitchFamily="34" charset="0"/>
                <a:ea typeface="Amazon Ember" panose="020B0603020204020204" pitchFamily="34" charset="0"/>
                <a:cs typeface="Amazon Ember" panose="020B0603020204020204" pitchFamily="34" charset="0"/>
                <a:sym typeface="Calibri"/>
              </a:rPr>
              <a:t>Limitations</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Rectangle 9">
            <a:extLst>
              <a:ext uri="{FF2B5EF4-FFF2-40B4-BE49-F238E27FC236}">
                <a16:creationId xmlns:a16="http://schemas.microsoft.com/office/drawing/2014/main" id="{98AB7ADF-17C1-E940-BD8D-F7E8E4931557}"/>
              </a:ext>
            </a:extLst>
          </p:cNvPr>
          <p:cNvSpPr/>
          <p:nvPr/>
        </p:nvSpPr>
        <p:spPr>
          <a:xfrm>
            <a:off x="4342061" y="4860084"/>
            <a:ext cx="3486913" cy="1323439"/>
          </a:xfrm>
          <a:prstGeom prst="rect">
            <a:avLst/>
          </a:prstGeom>
        </p:spPr>
        <p:txBody>
          <a:bodyPr wrap="square">
            <a:spAutoFit/>
          </a:bodyPr>
          <a:lstStyle/>
          <a:p>
            <a:pPr marL="681547" indent="-342900">
              <a:buClr>
                <a:schemeClr val="dk1"/>
              </a:buClr>
              <a:buSzPts val="1400"/>
              <a:buFont typeface="Arial" panose="020B0604020202020204" pitchFamily="34" charset="0"/>
              <a:buChar char="•"/>
            </a:pPr>
            <a:r>
              <a:rPr lang="en-SG" sz="2000" dirty="0">
                <a:latin typeface="Amazon Ember" panose="020B0603020204020204" pitchFamily="34" charset="0"/>
                <a:ea typeface="Amazon Ember" panose="020B0603020204020204" pitchFamily="34" charset="0"/>
                <a:cs typeface="Amazon Ember" panose="020B0603020204020204" pitchFamily="34" charset="0"/>
                <a:sym typeface="Calibri"/>
              </a:rPr>
              <a:t>Small Data</a:t>
            </a:r>
            <a:r>
              <a:rPr lang="en-SG" sz="2000" dirty="0">
                <a:latin typeface="Amazon Ember" panose="020B0603020204020204" pitchFamily="34" charset="0"/>
                <a:ea typeface="Amazon Ember" panose="020B0603020204020204" pitchFamily="34" charset="0"/>
                <a:cs typeface="Amazon Ember" panose="020B0603020204020204" pitchFamily="34" charset="0"/>
                <a:sym typeface="Wingdings" pitchFamily="2" charset="2"/>
              </a:rPr>
              <a:t> </a:t>
            </a:r>
          </a:p>
          <a:p>
            <a:pPr marL="681547" indent="-342900">
              <a:buClr>
                <a:schemeClr val="dk1"/>
              </a:buClr>
              <a:buSzPts val="1400"/>
              <a:buFont typeface="Arial" panose="020B0604020202020204" pitchFamily="34" charset="0"/>
              <a:buChar char="•"/>
            </a:pPr>
            <a:r>
              <a:rPr lang="en-SG" sz="2000" dirty="0">
                <a:latin typeface="Amazon Ember" panose="020B0603020204020204" pitchFamily="34" charset="0"/>
                <a:ea typeface="Amazon Ember" panose="020B0603020204020204" pitchFamily="34" charset="0"/>
                <a:cs typeface="Amazon Ember" panose="020B0603020204020204" pitchFamily="34" charset="0"/>
                <a:sym typeface="Wingdings" pitchFamily="2" charset="2"/>
              </a:rPr>
              <a:t>Lack of Ground-Truth</a:t>
            </a:r>
            <a:endParaRPr lang="en-SG" sz="2000" dirty="0">
              <a:latin typeface="Amazon Ember" panose="020B0603020204020204" pitchFamily="34" charset="0"/>
              <a:ea typeface="Amazon Ember" panose="020B0603020204020204" pitchFamily="34" charset="0"/>
              <a:cs typeface="Amazon Ember" panose="020B0603020204020204" pitchFamily="34" charset="0"/>
            </a:endParaRPr>
          </a:p>
          <a:p>
            <a:pPr marL="681547" indent="-342900">
              <a:buClr>
                <a:schemeClr val="dk1"/>
              </a:buClr>
              <a:buSzPts val="1400"/>
              <a:buFont typeface="Arial" panose="020B0604020202020204" pitchFamily="34" charset="0"/>
              <a:buChar char="•"/>
            </a:pPr>
            <a:r>
              <a:rPr lang="en-SG" sz="2000" dirty="0">
                <a:latin typeface="Amazon Ember" panose="020B0603020204020204" pitchFamily="34" charset="0"/>
                <a:ea typeface="Amazon Ember" panose="020B0603020204020204" pitchFamily="34" charset="0"/>
                <a:cs typeface="Amazon Ember" panose="020B0603020204020204" pitchFamily="34" charset="0"/>
                <a:sym typeface="Calibri"/>
              </a:rPr>
              <a:t>Domain specific</a:t>
            </a:r>
            <a:endParaRPr lang="en-SG" sz="2000" dirty="0">
              <a:latin typeface="Amazon Ember" panose="020B0603020204020204" pitchFamily="34" charset="0"/>
              <a:ea typeface="Amazon Ember" panose="020B0603020204020204" pitchFamily="34" charset="0"/>
              <a:cs typeface="Amazon Ember" panose="020B0603020204020204" pitchFamily="34" charset="0"/>
            </a:endParaRPr>
          </a:p>
          <a:p>
            <a:pPr marL="681547" indent="-342900">
              <a:buClr>
                <a:schemeClr val="dk1"/>
              </a:buClr>
              <a:buSzPts val="1400"/>
              <a:buFont typeface="Arial" panose="020B0604020202020204" pitchFamily="34" charset="0"/>
              <a:buChar char="•"/>
            </a:pPr>
            <a:r>
              <a:rPr lang="en-SG" sz="2000" dirty="0">
                <a:latin typeface="Amazon Ember" panose="020B0603020204020204" pitchFamily="34" charset="0"/>
                <a:ea typeface="Amazon Ember" panose="020B0603020204020204" pitchFamily="34" charset="0"/>
                <a:cs typeface="Amazon Ember" panose="020B0603020204020204" pitchFamily="34" charset="0"/>
                <a:sym typeface="Calibri"/>
              </a:rPr>
              <a:t>Training time</a:t>
            </a:r>
            <a:endParaRPr lang="en-SG" sz="20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000033798"/>
      </p:ext>
    </p:extLst>
  </p:cSld>
  <p:clrMapOvr>
    <a:overrideClrMapping bg1="dk1" tx1="lt1" bg2="dk2" tx2="lt2" accent1="accent1" accent2="accent2" accent3="accent3" accent4="accent4" accent5="accent5" accent6="accent6" hlink="hlink" folHlink="folHlink"/>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ckTemplate-AWS">
  <a:themeElements>
    <a:clrScheme name="Custom 14">
      <a:dk1>
        <a:srgbClr val="002D43"/>
      </a:dk1>
      <a:lt1>
        <a:srgbClr val="FFFFFF"/>
      </a:lt1>
      <a:dk2>
        <a:srgbClr val="232F3E"/>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fontScheme name="Test">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900" dirty="0" err="1" smtClean="0">
            <a:latin typeface="Amazon Ember" panose="020B0603020204020204" pitchFamily="34" charset="0"/>
            <a:ea typeface="Amazon Ember" panose="020B0603020204020204" pitchFamily="34" charset="0"/>
            <a:cs typeface="Amazon Ember" panose="020B0603020204020204" pitchFamily="34" charset="0"/>
          </a:defRPr>
        </a:defPPr>
      </a:lstStyle>
    </a:tx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4">
    <a:dk1>
      <a:srgbClr val="002D43"/>
    </a:dk1>
    <a:lt1>
      <a:srgbClr val="FFFFFF"/>
    </a:lt1>
    <a:dk2>
      <a:srgbClr val="232F3E"/>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themeOverride>
</file>

<file path=ppt/theme/themeOverride10.xml><?xml version="1.0" encoding="utf-8"?>
<a:themeOverride xmlns:a="http://schemas.openxmlformats.org/drawingml/2006/main">
  <a:clrScheme name="Custom 14">
    <a:dk1>
      <a:srgbClr val="002D43"/>
    </a:dk1>
    <a:lt1>
      <a:srgbClr val="FFFFFF"/>
    </a:lt1>
    <a:dk2>
      <a:srgbClr val="232F3E"/>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themeOverride>
</file>

<file path=ppt/theme/themeOverride11.xml><?xml version="1.0" encoding="utf-8"?>
<a:themeOverride xmlns:a="http://schemas.openxmlformats.org/drawingml/2006/main">
  <a:clrScheme name="Custom 14">
    <a:dk1>
      <a:srgbClr val="002D43"/>
    </a:dk1>
    <a:lt1>
      <a:srgbClr val="FFFFFF"/>
    </a:lt1>
    <a:dk2>
      <a:srgbClr val="232F3E"/>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themeOverride>
</file>

<file path=ppt/theme/themeOverride2.xml><?xml version="1.0" encoding="utf-8"?>
<a:themeOverride xmlns:a="http://schemas.openxmlformats.org/drawingml/2006/main">
  <a:clrScheme name="Custom 14">
    <a:dk1>
      <a:srgbClr val="002D43"/>
    </a:dk1>
    <a:lt1>
      <a:srgbClr val="FFFFFF"/>
    </a:lt1>
    <a:dk2>
      <a:srgbClr val="232F3E"/>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themeOverride>
</file>

<file path=ppt/theme/themeOverride3.xml><?xml version="1.0" encoding="utf-8"?>
<a:themeOverride xmlns:a="http://schemas.openxmlformats.org/drawingml/2006/main">
  <a:clrScheme name="Custom 14">
    <a:dk1>
      <a:srgbClr val="002D43"/>
    </a:dk1>
    <a:lt1>
      <a:srgbClr val="FFFFFF"/>
    </a:lt1>
    <a:dk2>
      <a:srgbClr val="232F3E"/>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themeOverride>
</file>

<file path=ppt/theme/themeOverride4.xml><?xml version="1.0" encoding="utf-8"?>
<a:themeOverride xmlns:a="http://schemas.openxmlformats.org/drawingml/2006/main">
  <a:clrScheme name="Custom 14">
    <a:dk1>
      <a:srgbClr val="002D43"/>
    </a:dk1>
    <a:lt1>
      <a:srgbClr val="FFFFFF"/>
    </a:lt1>
    <a:dk2>
      <a:srgbClr val="232F3E"/>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themeOverride>
</file>

<file path=ppt/theme/themeOverride5.xml><?xml version="1.0" encoding="utf-8"?>
<a:themeOverride xmlns:a="http://schemas.openxmlformats.org/drawingml/2006/main">
  <a:clrScheme name="Custom 14">
    <a:dk1>
      <a:srgbClr val="002D43"/>
    </a:dk1>
    <a:lt1>
      <a:srgbClr val="FFFFFF"/>
    </a:lt1>
    <a:dk2>
      <a:srgbClr val="232F3E"/>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themeOverride>
</file>

<file path=ppt/theme/themeOverride6.xml><?xml version="1.0" encoding="utf-8"?>
<a:themeOverride xmlns:a="http://schemas.openxmlformats.org/drawingml/2006/main">
  <a:clrScheme name="Custom 14">
    <a:dk1>
      <a:srgbClr val="002D43"/>
    </a:dk1>
    <a:lt1>
      <a:srgbClr val="FFFFFF"/>
    </a:lt1>
    <a:dk2>
      <a:srgbClr val="232F3E"/>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themeOverride>
</file>

<file path=ppt/theme/themeOverride7.xml><?xml version="1.0" encoding="utf-8"?>
<a:themeOverride xmlns:a="http://schemas.openxmlformats.org/drawingml/2006/main">
  <a:clrScheme name="Custom 14">
    <a:dk1>
      <a:srgbClr val="002D43"/>
    </a:dk1>
    <a:lt1>
      <a:srgbClr val="FFFFFF"/>
    </a:lt1>
    <a:dk2>
      <a:srgbClr val="232F3E"/>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themeOverride>
</file>

<file path=ppt/theme/themeOverride8.xml><?xml version="1.0" encoding="utf-8"?>
<a:themeOverride xmlns:a="http://schemas.openxmlformats.org/drawingml/2006/main">
  <a:clrScheme name="Custom 14">
    <a:dk1>
      <a:srgbClr val="002D43"/>
    </a:dk1>
    <a:lt1>
      <a:srgbClr val="FFFFFF"/>
    </a:lt1>
    <a:dk2>
      <a:srgbClr val="232F3E"/>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themeOverride>
</file>

<file path=ppt/theme/themeOverride9.xml><?xml version="1.0" encoding="utf-8"?>
<a:themeOverride xmlns:a="http://schemas.openxmlformats.org/drawingml/2006/main">
  <a:clrScheme name="Custom 14">
    <a:dk1>
      <a:srgbClr val="002D43"/>
    </a:dk1>
    <a:lt1>
      <a:srgbClr val="FFFFFF"/>
    </a:lt1>
    <a:dk2>
      <a:srgbClr val="232F3E"/>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themeOverride>
</file>

<file path=docProps/app.xml><?xml version="1.0" encoding="utf-8"?>
<Properties xmlns="http://schemas.openxmlformats.org/officeDocument/2006/extended-properties" xmlns:vt="http://schemas.openxmlformats.org/officeDocument/2006/docPropsVTypes">
  <Template/>
  <TotalTime>3810</TotalTime>
  <Words>2702</Words>
  <Application>Microsoft Office PowerPoint</Application>
  <PresentationFormat>Widescreen</PresentationFormat>
  <Paragraphs>448</Paragraphs>
  <Slides>27</Slides>
  <Notes>23</Notes>
  <HiddenSlides>0</HiddenSlides>
  <MMClips>0</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27</vt:i4>
      </vt:variant>
    </vt:vector>
  </HeadingPairs>
  <TitlesOfParts>
    <vt:vector size="50" baseType="lpstr">
      <vt:lpstr>Amazon Ember</vt:lpstr>
      <vt:lpstr>Amazon Ember Cd Bold</vt:lpstr>
      <vt:lpstr>Amazon Ember Display</vt:lpstr>
      <vt:lpstr>Amazon Ember Heavy</vt:lpstr>
      <vt:lpstr>Amazon Ember Light</vt:lpstr>
      <vt:lpstr>Amazon Ember Regular</vt:lpstr>
      <vt:lpstr>Amazon Ember Thin</vt:lpstr>
      <vt:lpstr>Arial</vt:lpstr>
      <vt:lpstr>Arial Black</vt:lpstr>
      <vt:lpstr>Arial Regular</vt:lpstr>
      <vt:lpstr>Calibri</vt:lpstr>
      <vt:lpstr>Chrono Bold</vt:lpstr>
      <vt:lpstr>Georgia</vt:lpstr>
      <vt:lpstr>Graphik</vt:lpstr>
      <vt:lpstr>Graphik Black</vt:lpstr>
      <vt:lpstr>Helvetica Neue</vt:lpstr>
      <vt:lpstr>Lucida Console</vt:lpstr>
      <vt:lpstr>Merriweather</vt:lpstr>
      <vt:lpstr>Roboto Condensed Light</vt:lpstr>
      <vt:lpstr>Segoe UI</vt:lpstr>
      <vt:lpstr>Trebuchet MS</vt:lpstr>
      <vt:lpstr>Wingdings</vt:lpstr>
      <vt:lpstr>DeckTemplate-AWS</vt:lpstr>
      <vt:lpstr>AWS Web Services Natural Language Processing</vt:lpstr>
      <vt:lpstr>Agenda</vt:lpstr>
      <vt:lpstr>The AWS ML Stack Broadest and most complete set of machine learning capabilities</vt:lpstr>
      <vt:lpstr>NLP Introduction</vt:lpstr>
      <vt:lpstr>PowerPoint Presentation</vt:lpstr>
      <vt:lpstr>PowerPoint Presentation</vt:lpstr>
      <vt:lpstr>PowerPoint Presentation</vt:lpstr>
      <vt:lpstr>ML for Natural Language Processing (NLP)</vt:lpstr>
      <vt:lpstr>PowerPoint Presentation</vt:lpstr>
      <vt:lpstr>Word2vec</vt:lpstr>
      <vt:lpstr>PowerPoint Presentation</vt:lpstr>
      <vt:lpstr>PowerPoint Presentation</vt:lpstr>
      <vt:lpstr>PowerPoint Presentation</vt:lpstr>
      <vt:lpstr>Types of transfer learning in NLP</vt:lpstr>
      <vt:lpstr>AWS Services</vt:lpstr>
      <vt:lpstr>AI Services: Easily add intelligence to application </vt:lpstr>
      <vt:lpstr>PowerPoint Presentation</vt:lpstr>
      <vt:lpstr>PowerPoint Presentation</vt:lpstr>
      <vt:lpstr>Amazon Textract – OCR++</vt:lpstr>
      <vt:lpstr>Amazon Polly Turn text into lifelike speech using deep learning </vt:lpstr>
      <vt:lpstr>Amazon Transcribe Automatic conversion of speech into accurate, grammatically correct text </vt:lpstr>
      <vt:lpstr>Amazon Comprehend Discover insights and relationships in text using deep learning </vt:lpstr>
      <vt:lpstr>PowerPoint Presentation</vt:lpstr>
      <vt:lpstr>Amazon Translate Natural and fluent language translation</vt:lpstr>
      <vt:lpstr>Amazon Kendra Quickly and easily finding accurate information</vt:lpstr>
      <vt:lpstr>Amazon Lex – Features</vt:lpstr>
      <vt:lpstr>Contact Lens for Amazon Connect Better insights lead to better customer service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Processing:  A New Channel toward Personalization</dc:title>
  <dc:creator>Bellmunt, Joaquim</dc:creator>
  <cp:lastModifiedBy>Hotz, Heiko</cp:lastModifiedBy>
  <cp:revision>53</cp:revision>
  <dcterms:created xsi:type="dcterms:W3CDTF">2018-11-15T16:03:10Z</dcterms:created>
  <dcterms:modified xsi:type="dcterms:W3CDTF">2021-04-30T09:40:22Z</dcterms:modified>
</cp:coreProperties>
</file>